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ppt/tags/tag20.xml" ContentType="application/vnd.openxmlformats-officedocument.presentationml.tags+xml"/>
  <Override PartName="/ppt/notesSlides/notesSlide23.xml" ContentType="application/vnd.openxmlformats-officedocument.presentationml.notesSlide+xml"/>
  <Override PartName="/ppt/tags/tag21.xml" ContentType="application/vnd.openxmlformats-officedocument.presentationml.tags+xml"/>
  <Override PartName="/ppt/notesSlides/notesSlide24.xml" ContentType="application/vnd.openxmlformats-officedocument.presentationml.notesSlide+xml"/>
  <Override PartName="/ppt/tags/tag22.xml" ContentType="application/vnd.openxmlformats-officedocument.presentationml.tags+xml"/>
  <Override PartName="/ppt/notesSlides/notesSlide25.xml" ContentType="application/vnd.openxmlformats-officedocument.presentationml.notesSlide+xml"/>
  <Override PartName="/ppt/tags/tag23.xml" ContentType="application/vnd.openxmlformats-officedocument.presentationml.tags+xml"/>
  <Override PartName="/ppt/notesSlides/notesSlide26.xml" ContentType="application/vnd.openxmlformats-officedocument.presentationml.notesSlide+xml"/>
  <Override PartName="/ppt/tags/tag24.xml" ContentType="application/vnd.openxmlformats-officedocument.presentationml.tags+xml"/>
  <Override PartName="/ppt/notesSlides/notesSlide27.xml" ContentType="application/vnd.openxmlformats-officedocument.presentationml.notesSlide+xml"/>
  <Override PartName="/ppt/tags/tag25.xml" ContentType="application/vnd.openxmlformats-officedocument.presentationml.tags+xml"/>
  <Override PartName="/ppt/notesSlides/notesSlide28.xml" ContentType="application/vnd.openxmlformats-officedocument.presentationml.notesSlide+xml"/>
  <Override PartName="/ppt/tags/tag26.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27.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28.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84" r:id="rId2"/>
    <p:sldId id="283" r:id="rId3"/>
    <p:sldId id="365" r:id="rId4"/>
    <p:sldId id="366" r:id="rId5"/>
    <p:sldId id="385" r:id="rId6"/>
    <p:sldId id="393" r:id="rId7"/>
    <p:sldId id="387" r:id="rId8"/>
    <p:sldId id="367" r:id="rId9"/>
    <p:sldId id="392" r:id="rId10"/>
    <p:sldId id="305" r:id="rId11"/>
    <p:sldId id="368" r:id="rId12"/>
    <p:sldId id="390" r:id="rId13"/>
    <p:sldId id="391" r:id="rId14"/>
    <p:sldId id="285" r:id="rId15"/>
    <p:sldId id="386" r:id="rId16"/>
    <p:sldId id="353" r:id="rId17"/>
    <p:sldId id="369" r:id="rId18"/>
    <p:sldId id="370" r:id="rId19"/>
    <p:sldId id="359" r:id="rId20"/>
    <p:sldId id="372" r:id="rId21"/>
    <p:sldId id="360" r:id="rId22"/>
    <p:sldId id="373" r:id="rId23"/>
    <p:sldId id="374" r:id="rId24"/>
    <p:sldId id="376" r:id="rId25"/>
    <p:sldId id="375" r:id="rId26"/>
    <p:sldId id="378" r:id="rId27"/>
    <p:sldId id="380" r:id="rId28"/>
    <p:sldId id="382" r:id="rId29"/>
    <p:sldId id="363" r:id="rId30"/>
    <p:sldId id="307" r:id="rId31"/>
    <p:sldId id="383" r:id="rId32"/>
    <p:sldId id="323" r:id="rId33"/>
    <p:sldId id="384" r:id="rId34"/>
    <p:sldId id="324" r:id="rId35"/>
    <p:sldId id="325" r:id="rId36"/>
    <p:sldId id="308" r:id="rId37"/>
    <p:sldId id="317" r:id="rId38"/>
    <p:sldId id="388" r:id="rId39"/>
    <p:sldId id="389" r:id="rId4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00000"/>
    <a:srgbClr val="9CC5EE"/>
    <a:srgbClr val="C5E0B4"/>
    <a:srgbClr val="00CC66"/>
    <a:srgbClr val="33CC33"/>
    <a:srgbClr val="FF99CC"/>
    <a:srgbClr val="99FF33"/>
    <a:srgbClr val="FFFFFF"/>
    <a:srgbClr val="0081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24" autoAdjust="0"/>
    <p:restoredTop sz="81543" autoAdjust="0"/>
  </p:normalViewPr>
  <p:slideViewPr>
    <p:cSldViewPr snapToGrid="0">
      <p:cViewPr varScale="1">
        <p:scale>
          <a:sx n="102" d="100"/>
          <a:sy n="102" d="100"/>
        </p:scale>
        <p:origin x="760" y="1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95" d="100"/>
          <a:sy n="95" d="100"/>
        </p:scale>
        <p:origin x="3720"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DDBEE5-1F49-4E21-AA75-C1EB99554DBB}" type="datetimeFigureOut">
              <a:rPr lang="zh-CN" altLang="en-US" smtClean="0"/>
              <a:t>2022/5/24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DDF900-46A4-4B55-A06F-548409280FC6}" type="slidenum">
              <a:rPr lang="zh-CN" altLang="en-US" smtClean="0"/>
              <a:t>‹#›</a:t>
            </a:fld>
            <a:endParaRPr lang="zh-CN" altLang="en-US"/>
          </a:p>
        </p:txBody>
      </p:sp>
    </p:spTree>
    <p:extLst>
      <p:ext uri="{BB962C8B-B14F-4D97-AF65-F5344CB8AC3E}">
        <p14:creationId xmlns:p14="http://schemas.microsoft.com/office/powerpoint/2010/main" val="14516058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07A637-8712-4E20-957A-998EEAA86395}" type="datetimeFigureOut">
              <a:rPr lang="zh-CN" altLang="en-US" smtClean="0"/>
              <a:t>2022/5/23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403211-B18B-477D-A05F-14E4BC87236F}" type="slidenum">
              <a:rPr lang="zh-CN" altLang="en-US" smtClean="0"/>
              <a:t>‹#›</a:t>
            </a:fld>
            <a:endParaRPr lang="zh-CN" altLang="en-US"/>
          </a:p>
        </p:txBody>
      </p:sp>
    </p:spTree>
    <p:extLst>
      <p:ext uri="{BB962C8B-B14F-4D97-AF65-F5344CB8AC3E}">
        <p14:creationId xmlns:p14="http://schemas.microsoft.com/office/powerpoint/2010/main" val="5684887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400" kern="1200">
        <a:solidFill>
          <a:schemeClr val="tx1"/>
        </a:solidFill>
        <a:latin typeface="Cambria" panose="02040503050406030204" pitchFamily="18" charset="0"/>
        <a:ea typeface="+mn-ea"/>
        <a:cs typeface="+mn-cs"/>
      </a:defRPr>
    </a:lvl1pPr>
    <a:lvl2pPr marL="457200" algn="l" defTabSz="914400" rtl="0" eaLnBrk="1" latinLnBrk="0" hangingPunct="1">
      <a:defRPr sz="1400" kern="1200">
        <a:solidFill>
          <a:schemeClr val="tx1"/>
        </a:solidFill>
        <a:latin typeface="Cambria" panose="02040503050406030204" pitchFamily="18" charset="0"/>
        <a:ea typeface="+mn-ea"/>
        <a:cs typeface="+mn-cs"/>
      </a:defRPr>
    </a:lvl2pPr>
    <a:lvl3pPr marL="914400" algn="l" defTabSz="914400" rtl="0" eaLnBrk="1" latinLnBrk="0" hangingPunct="1">
      <a:defRPr sz="1400" kern="1200">
        <a:solidFill>
          <a:schemeClr val="tx1"/>
        </a:solidFill>
        <a:latin typeface="Cambria" panose="02040503050406030204" pitchFamily="18" charset="0"/>
        <a:ea typeface="+mn-ea"/>
        <a:cs typeface="+mn-cs"/>
      </a:defRPr>
    </a:lvl3pPr>
    <a:lvl4pPr marL="1371600" algn="l" defTabSz="914400" rtl="0" eaLnBrk="1" latinLnBrk="0" hangingPunct="1">
      <a:defRPr sz="1400" kern="1200">
        <a:solidFill>
          <a:schemeClr val="tx1"/>
        </a:solidFill>
        <a:latin typeface="Cambria" panose="02040503050406030204" pitchFamily="18" charset="0"/>
        <a:ea typeface="+mn-ea"/>
        <a:cs typeface="+mn-cs"/>
      </a:defRPr>
    </a:lvl4pPr>
    <a:lvl5pPr marL="1828800" algn="l" defTabSz="914400" rtl="0" eaLnBrk="1" latinLnBrk="0" hangingPunct="1">
      <a:defRPr sz="1400" kern="1200">
        <a:solidFill>
          <a:schemeClr val="tx1"/>
        </a:solidFill>
        <a:latin typeface="Cambria" panose="020405030504060302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Hi everyone, I am </a:t>
            </a:r>
            <a:r>
              <a:rPr lang="en-US" altLang="zh-CN" sz="1200" kern="1200" dirty="0" err="1">
                <a:solidFill>
                  <a:schemeClr val="tx1"/>
                </a:solidFill>
                <a:effectLst/>
                <a:latin typeface="+mn-lt"/>
                <a:ea typeface="+mn-ea"/>
                <a:cs typeface="+mn-cs"/>
              </a:rPr>
              <a:t>Yikai</a:t>
            </a:r>
            <a:r>
              <a:rPr lang="en-US" altLang="zh-CN" sz="1200" kern="1200" dirty="0">
                <a:solidFill>
                  <a:schemeClr val="tx1"/>
                </a:solidFill>
                <a:effectLst/>
                <a:latin typeface="+mn-lt"/>
                <a:ea typeface="+mn-ea"/>
                <a:cs typeface="+mn-cs"/>
              </a:rPr>
              <a:t> Zhao from Peking University. My presentation today is about our paper "MinMax Sampling: A Near-optimal Global Summary for Aggregation in the Wide Area".</a:t>
            </a:r>
            <a:endParaRPr lang="zh-CN" altLang="zh-CN" sz="1200" kern="1200" dirty="0">
              <a:solidFill>
                <a:schemeClr val="tx1"/>
              </a:solidFill>
              <a:effectLst/>
              <a:latin typeface="+mn-lt"/>
              <a:ea typeface="+mn-ea"/>
              <a:cs typeface="+mn-cs"/>
            </a:endParaRP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1</a:t>
            </a:fld>
            <a:endParaRPr lang="zh-CN" altLang="en-US"/>
          </a:p>
        </p:txBody>
      </p:sp>
    </p:spTree>
    <p:extLst>
      <p:ext uri="{BB962C8B-B14F-4D97-AF65-F5344CB8AC3E}">
        <p14:creationId xmlns:p14="http://schemas.microsoft.com/office/powerpoint/2010/main" val="654051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tx1"/>
                </a:solidFill>
                <a:effectLst/>
                <a:latin typeface="Cambria" panose="02040503050406030204" pitchFamily="18" charset="0"/>
                <a:ea typeface="+mn-ea"/>
                <a:cs typeface="+mn-cs"/>
              </a:rPr>
              <a:t>Sampling model defines an important class of communication schemes. Given a vector Vi on a local device, a random sampling scheme is to generate a random variable vector (hat) Vi, where (hat) </a:t>
            </a:r>
            <a:r>
              <a:rPr lang="en-US" altLang="zh-CN" sz="1400" kern="1200" dirty="0" err="1">
                <a:solidFill>
                  <a:schemeClr val="tx1"/>
                </a:solidFill>
                <a:effectLst/>
                <a:latin typeface="Cambria" panose="02040503050406030204" pitchFamily="18" charset="0"/>
                <a:ea typeface="+mn-ea"/>
                <a:cs typeface="+mn-cs"/>
              </a:rPr>
              <a:t>vij</a:t>
            </a:r>
            <a:r>
              <a:rPr lang="en-US" altLang="zh-CN" sz="1400" kern="1200" dirty="0">
                <a:solidFill>
                  <a:schemeClr val="tx1"/>
                </a:solidFill>
                <a:effectLst/>
                <a:latin typeface="Cambria" panose="02040503050406030204" pitchFamily="18" charset="0"/>
                <a:ea typeface="+mn-ea"/>
                <a:cs typeface="+mn-cs"/>
              </a:rPr>
              <a:t> is the estimated value. The scheme samples and transmits the components whose estimated values are non-zero.</a:t>
            </a:r>
            <a:endParaRPr lang="zh-CN" altLang="zh-CN" sz="1400" kern="1200" dirty="0">
              <a:solidFill>
                <a:schemeClr val="tx1"/>
              </a:solidFill>
              <a:effectLst/>
              <a:latin typeface="Cambria" panose="02040503050406030204" pitchFamily="18" charset="0"/>
              <a:ea typeface="+mn-ea"/>
              <a:cs typeface="+mn-cs"/>
            </a:endParaRP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10</a:t>
            </a:fld>
            <a:endParaRPr lang="zh-CN" altLang="en-US"/>
          </a:p>
        </p:txBody>
      </p:sp>
    </p:spTree>
    <p:extLst>
      <p:ext uri="{BB962C8B-B14F-4D97-AF65-F5344CB8AC3E}">
        <p14:creationId xmlns:p14="http://schemas.microsoft.com/office/powerpoint/2010/main" val="2329779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tx1"/>
                </a:solidFill>
                <a:effectLst/>
                <a:latin typeface="Cambria" panose="02040503050406030204" pitchFamily="18" charset="0"/>
                <a:ea typeface="+mn-ea"/>
                <a:cs typeface="+mn-cs"/>
              </a:rPr>
              <a:t>Although there are many schemes that can generate local summaries, there is no scheme can achieve three requirements simultaneously: schemes based on lossless compression allow perfect reconstruction after compression, but lossless compression brings a large computational burden, and the compression ratio cannot be flexibly customized.</a:t>
            </a:r>
            <a:endParaRPr lang="zh-CN" altLang="zh-CN" sz="1400" kern="1200" dirty="0">
              <a:solidFill>
                <a:schemeClr val="tx1"/>
              </a:solidFill>
              <a:effectLst/>
              <a:latin typeface="Cambria" panose="02040503050406030204" pitchFamily="18" charset="0"/>
              <a:ea typeface="+mn-ea"/>
              <a:cs typeface="+mn-cs"/>
            </a:endParaRP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11</a:t>
            </a:fld>
            <a:endParaRPr lang="zh-CN" altLang="en-US"/>
          </a:p>
        </p:txBody>
      </p:sp>
    </p:spTree>
    <p:extLst>
      <p:ext uri="{BB962C8B-B14F-4D97-AF65-F5344CB8AC3E}">
        <p14:creationId xmlns:p14="http://schemas.microsoft.com/office/powerpoint/2010/main" val="1032543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tx1"/>
                </a:solidFill>
                <a:effectLst/>
                <a:latin typeface="Cambria" panose="02040503050406030204" pitchFamily="18" charset="0"/>
                <a:ea typeface="+mn-ea"/>
                <a:cs typeface="+mn-cs"/>
              </a:rPr>
              <a:t>Sketch-based schemes encode the vector into a sketch, a hash-based data structure. The sketch can approximate the vector with high accuracy on a single device, but aggregation requires that the sketches on all devices be of the same size;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400" kern="1200" dirty="0">
              <a:solidFill>
                <a:schemeClr val="tx1"/>
              </a:solidFill>
              <a:effectLst/>
              <a:latin typeface="Cambria"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tx1"/>
                </a:solidFill>
                <a:effectLst/>
                <a:latin typeface="Cambria" panose="02040503050406030204" pitchFamily="18" charset="0"/>
                <a:ea typeface="+mn-ea"/>
                <a:cs typeface="+mn-cs"/>
              </a:rPr>
              <a:t>some unbiased sampling can optimize the transmission cost, but they require that all devices share the same configuration. Neither of these two kinds of schemes can customize the size of transmitted summary according to the available bandwidth on different devices.</a:t>
            </a:r>
            <a:endParaRPr lang="zh-CN" altLang="zh-CN" sz="1400" kern="1200" dirty="0">
              <a:solidFill>
                <a:schemeClr val="tx1"/>
              </a:solidFill>
              <a:effectLst/>
              <a:latin typeface="Cambria" panose="02040503050406030204" pitchFamily="18" charset="0"/>
              <a:ea typeface="+mn-ea"/>
              <a:cs typeface="+mn-cs"/>
            </a:endParaRP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12</a:t>
            </a:fld>
            <a:endParaRPr lang="zh-CN" altLang="en-US"/>
          </a:p>
        </p:txBody>
      </p:sp>
    </p:spTree>
    <p:extLst>
      <p:ext uri="{BB962C8B-B14F-4D97-AF65-F5344CB8AC3E}">
        <p14:creationId xmlns:p14="http://schemas.microsoft.com/office/powerpoint/2010/main" val="2997933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tx1"/>
                </a:solidFill>
                <a:effectLst/>
                <a:latin typeface="Cambria" panose="02040503050406030204" pitchFamily="18" charset="0"/>
                <a:ea typeface="+mn-ea"/>
                <a:cs typeface="+mn-cs"/>
              </a:rPr>
              <a:t>Top-K sampling is the most typical biased sampling, and its aggregation error increases linearly with the number of local devices, making it poorly accurate when there are a massive number of devices.</a:t>
            </a:r>
            <a:endParaRPr lang="zh-CN" altLang="zh-CN" sz="1400" kern="1200" dirty="0">
              <a:solidFill>
                <a:schemeClr val="tx1"/>
              </a:solidFill>
              <a:effectLst/>
              <a:latin typeface="Cambria" panose="02040503050406030204" pitchFamily="18" charset="0"/>
              <a:ea typeface="+mn-ea"/>
              <a:cs typeface="+mn-cs"/>
            </a:endParaRP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13</a:t>
            </a:fld>
            <a:endParaRPr lang="zh-CN" altLang="en-US"/>
          </a:p>
        </p:txBody>
      </p:sp>
    </p:spTree>
    <p:extLst>
      <p:ext uri="{BB962C8B-B14F-4D97-AF65-F5344CB8AC3E}">
        <p14:creationId xmlns:p14="http://schemas.microsoft.com/office/powerpoint/2010/main" val="3474699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14</a:t>
            </a:fld>
            <a:endParaRPr lang="zh-CN" altLang="en-US"/>
          </a:p>
        </p:txBody>
      </p:sp>
    </p:spTree>
    <p:extLst>
      <p:ext uri="{BB962C8B-B14F-4D97-AF65-F5344CB8AC3E}">
        <p14:creationId xmlns:p14="http://schemas.microsoft.com/office/powerpoint/2010/main" val="533902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tx1"/>
                </a:solidFill>
                <a:effectLst/>
                <a:latin typeface="Cambria" panose="02040503050406030204" pitchFamily="18" charset="0"/>
                <a:ea typeface="+mn-ea"/>
                <a:cs typeface="+mn-cs"/>
              </a:rPr>
              <a:t>I will next present our proposed scheme, MinMax Sampling.</a:t>
            </a:r>
            <a:endParaRPr lang="zh-CN" altLang="zh-CN" sz="1400" kern="1200" dirty="0">
              <a:solidFill>
                <a:schemeClr val="tx1"/>
              </a:solidFill>
              <a:effectLst/>
              <a:latin typeface="Cambria" panose="02040503050406030204" pitchFamily="18" charset="0"/>
              <a:ea typeface="+mn-ea"/>
              <a:cs typeface="+mn-cs"/>
            </a:endParaRPr>
          </a:p>
          <a:p>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tx1"/>
                </a:solidFill>
                <a:effectLst/>
                <a:latin typeface="Cambria" panose="02040503050406030204" pitchFamily="18" charset="0"/>
                <a:ea typeface="+mn-ea"/>
                <a:cs typeface="+mn-cs"/>
              </a:rPr>
              <a:t>Due to the difficulty in breaking the adaptive limitations of the lossless compression-based and sketch-based schemes, we follow the sampling model and design the sampling scheme starting from the optimal accuracy.</a:t>
            </a:r>
            <a:endParaRPr lang="zh-CN" altLang="zh-CN" sz="1400" kern="1200" dirty="0">
              <a:solidFill>
                <a:schemeClr val="tx1"/>
              </a:solidFill>
              <a:effectLst/>
              <a:latin typeface="Cambria" panose="02040503050406030204" pitchFamily="18" charset="0"/>
              <a:ea typeface="+mn-ea"/>
              <a:cs typeface="+mn-cs"/>
            </a:endParaRP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15</a:t>
            </a:fld>
            <a:endParaRPr lang="zh-CN" altLang="en-US"/>
          </a:p>
        </p:txBody>
      </p:sp>
    </p:spTree>
    <p:extLst>
      <p:ext uri="{BB962C8B-B14F-4D97-AF65-F5344CB8AC3E}">
        <p14:creationId xmlns:p14="http://schemas.microsoft.com/office/powerpoint/2010/main" val="3497209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400" kern="1200" dirty="0">
                <a:solidFill>
                  <a:schemeClr val="tx1"/>
                </a:solidFill>
                <a:effectLst/>
                <a:latin typeface="Cambria" panose="02040503050406030204" pitchFamily="18" charset="0"/>
                <a:ea typeface="+mn-ea"/>
                <a:cs typeface="+mn-cs"/>
              </a:rPr>
              <a:t>We make two requirements on the sampling to achieve optimal accuracy. The first is that the sampling should be unbiased. For any value, the expectation of the estimated value has to be the same as the true value. The error of the unbiased sampling grows sub-linearly, and is lower than that of the biased sampling;</a:t>
            </a:r>
          </a:p>
          <a:p>
            <a:endParaRPr lang="en-US" altLang="zh-CN" sz="1400" kern="1200" dirty="0">
              <a:solidFill>
                <a:schemeClr val="tx1"/>
              </a:solidFill>
              <a:effectLst/>
              <a:latin typeface="Cambria" panose="02040503050406030204" pitchFamily="18" charset="0"/>
              <a:ea typeface="+mn-ea"/>
              <a:cs typeface="+mn-cs"/>
            </a:endParaRPr>
          </a:p>
          <a:p>
            <a:r>
              <a:rPr lang="en-US" altLang="zh-CN" sz="1400" kern="1200" dirty="0">
                <a:solidFill>
                  <a:schemeClr val="tx1"/>
                </a:solidFill>
                <a:effectLst/>
                <a:latin typeface="Cambria" panose="02040503050406030204" pitchFamily="18" charset="0"/>
                <a:ea typeface="+mn-ea"/>
                <a:cs typeface="+mn-cs"/>
              </a:rPr>
              <a:t> the second is that for each device, the sampling should minimize the maximum variance of all estimated values. Since we lack knowledge about the distribution of global values, we must guarantee fairness among local values, and minimizing the maximum variance can achieve this.</a:t>
            </a:r>
            <a:endParaRPr lang="zh-CN" altLang="zh-CN" sz="1400" kern="1200" dirty="0">
              <a:solidFill>
                <a:schemeClr val="tx1"/>
              </a:solidFill>
              <a:effectLst/>
              <a:latin typeface="Cambria" panose="02040503050406030204" pitchFamily="18" charset="0"/>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16</a:t>
            </a:fld>
            <a:endParaRPr lang="zh-CN" altLang="en-US"/>
          </a:p>
        </p:txBody>
      </p:sp>
    </p:spTree>
    <p:extLst>
      <p:ext uri="{BB962C8B-B14F-4D97-AF65-F5344CB8AC3E}">
        <p14:creationId xmlns:p14="http://schemas.microsoft.com/office/powerpoint/2010/main" val="3122548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tx1"/>
                </a:solidFill>
                <a:effectLst/>
                <a:latin typeface="Cambria" panose="02040503050406030204" pitchFamily="18" charset="0"/>
                <a:ea typeface="+mn-ea"/>
                <a:cs typeface="+mn-cs"/>
              </a:rPr>
              <a:t>We present here the optimal version of MinMax sampling: at each device, given a vector Vi and an expected number of samples Ki, we assign a sampling probability </a:t>
            </a:r>
            <a:r>
              <a:rPr lang="en-US" altLang="zh-CN" sz="1400" kern="1200" dirty="0" err="1">
                <a:solidFill>
                  <a:schemeClr val="tx1"/>
                </a:solidFill>
                <a:effectLst/>
                <a:latin typeface="Cambria" panose="02040503050406030204" pitchFamily="18" charset="0"/>
                <a:ea typeface="+mn-ea"/>
                <a:cs typeface="+mn-cs"/>
              </a:rPr>
              <a:t>pij</a:t>
            </a:r>
            <a:r>
              <a:rPr lang="en-US" altLang="zh-CN" sz="1400" kern="1200" dirty="0">
                <a:solidFill>
                  <a:schemeClr val="tx1"/>
                </a:solidFill>
                <a:effectLst/>
                <a:latin typeface="Cambria" panose="02040503050406030204" pitchFamily="18" charset="0"/>
                <a:ea typeface="+mn-ea"/>
                <a:cs typeface="+mn-cs"/>
              </a:rPr>
              <a:t> to each value as shown in the formula. To make the expected number of samples equal to Ki, we set Ci to be the solution of the equation in the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400" kern="1200" dirty="0">
              <a:solidFill>
                <a:schemeClr val="tx1"/>
              </a:solidFill>
              <a:effectLst/>
              <a:latin typeface="Cambria"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tx1"/>
                </a:solidFill>
                <a:effectLst/>
                <a:latin typeface="Cambria" panose="02040503050406030204" pitchFamily="18" charset="0"/>
                <a:ea typeface="+mn-ea"/>
                <a:cs typeface="+mn-cs"/>
              </a:rPr>
              <a:t>The optimal version samples each value independently, and for each value sampled, we set its estimated value to </a:t>
            </a:r>
            <a:r>
              <a:rPr lang="en-US" altLang="zh-CN" sz="1400" kern="1200" dirty="0" err="1">
                <a:solidFill>
                  <a:schemeClr val="tx1"/>
                </a:solidFill>
                <a:effectLst/>
                <a:latin typeface="Cambria" panose="02040503050406030204" pitchFamily="18" charset="0"/>
                <a:ea typeface="+mn-ea"/>
                <a:cs typeface="+mn-cs"/>
              </a:rPr>
              <a:t>vij</a:t>
            </a:r>
            <a:r>
              <a:rPr lang="en-US" altLang="zh-CN" sz="1400" kern="1200" dirty="0">
                <a:solidFill>
                  <a:schemeClr val="tx1"/>
                </a:solidFill>
                <a:effectLst/>
                <a:latin typeface="Cambria" panose="02040503050406030204" pitchFamily="18" charset="0"/>
                <a:ea typeface="+mn-ea"/>
                <a:cs typeface="+mn-cs"/>
              </a:rPr>
              <a:t> divided by </a:t>
            </a:r>
            <a:r>
              <a:rPr lang="en-US" altLang="zh-CN" sz="1400" kern="1200" dirty="0" err="1">
                <a:solidFill>
                  <a:schemeClr val="tx1"/>
                </a:solidFill>
                <a:effectLst/>
                <a:latin typeface="Cambria" panose="02040503050406030204" pitchFamily="18" charset="0"/>
                <a:ea typeface="+mn-ea"/>
                <a:cs typeface="+mn-cs"/>
              </a:rPr>
              <a:t>pij</a:t>
            </a:r>
            <a:r>
              <a:rPr lang="en-US" altLang="zh-CN" sz="1400" kern="1200" dirty="0">
                <a:solidFill>
                  <a:schemeClr val="tx1"/>
                </a:solidFill>
                <a:effectLst/>
                <a:latin typeface="Cambria" panose="02040503050406030204" pitchFamily="18" charset="0"/>
                <a:ea typeface="+mn-ea"/>
                <a:cs typeface="+mn-cs"/>
              </a:rPr>
              <a:t> to achieve unbiasedness. We prove that the maximum variance of the optimal version is the smallest among all unbiased sampling.</a:t>
            </a:r>
            <a:endParaRPr lang="zh-CN" altLang="zh-CN" sz="1400" kern="1200" dirty="0">
              <a:solidFill>
                <a:schemeClr val="tx1"/>
              </a:solidFill>
              <a:effectLst/>
              <a:latin typeface="Cambria" panose="02040503050406030204" pitchFamily="18" charset="0"/>
              <a:ea typeface="+mn-ea"/>
              <a:cs typeface="+mn-cs"/>
            </a:endParaRP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17</a:t>
            </a:fld>
            <a:endParaRPr lang="zh-CN" altLang="en-US"/>
          </a:p>
        </p:txBody>
      </p:sp>
    </p:spTree>
    <p:extLst>
      <p:ext uri="{BB962C8B-B14F-4D97-AF65-F5344CB8AC3E}">
        <p14:creationId xmlns:p14="http://schemas.microsoft.com/office/powerpoint/2010/main" val="2507980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tx1"/>
                </a:solidFill>
                <a:effectLst/>
                <a:latin typeface="Cambria" panose="02040503050406030204" pitchFamily="18" charset="0"/>
                <a:ea typeface="+mn-ea"/>
                <a:cs typeface="+mn-cs"/>
              </a:rPr>
              <a:t>I describe the process of the optimal version with an example. Suppose that the state of a device consists of 6 values, from which we expect to sample 3 values. We solve the equation to obtain the Ci as 0.68, and calculate the probability for each value. 6 probabilities range from 97% to 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400" kern="1200" dirty="0">
              <a:solidFill>
                <a:schemeClr val="tx1"/>
              </a:solidFill>
              <a:effectLst/>
              <a:latin typeface="Cambria"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tx1"/>
                </a:solidFill>
                <a:effectLst/>
                <a:latin typeface="Cambria" panose="02040503050406030204" pitchFamily="18" charset="0"/>
                <a:ea typeface="+mn-ea"/>
                <a:cs typeface="+mn-cs"/>
              </a:rPr>
              <a:t>We sample each value independently and, as shown in the slide, we sample a total of 4 samples.</a:t>
            </a:r>
            <a:endParaRPr lang="zh-CN" altLang="zh-CN" sz="1400" kern="1200" dirty="0">
              <a:solidFill>
                <a:schemeClr val="tx1"/>
              </a:solidFill>
              <a:effectLst/>
              <a:latin typeface="Cambria" panose="02040503050406030204" pitchFamily="18" charset="0"/>
              <a:ea typeface="+mn-ea"/>
              <a:cs typeface="+mn-cs"/>
            </a:endParaRP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18</a:t>
            </a:fld>
            <a:endParaRPr lang="zh-CN" altLang="en-US"/>
          </a:p>
        </p:txBody>
      </p:sp>
    </p:spTree>
    <p:extLst>
      <p:ext uri="{BB962C8B-B14F-4D97-AF65-F5344CB8AC3E}">
        <p14:creationId xmlns:p14="http://schemas.microsoft.com/office/powerpoint/2010/main" val="2842067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tx1"/>
                </a:solidFill>
                <a:effectLst/>
                <a:latin typeface="Cambria" panose="02040503050406030204" pitchFamily="18" charset="0"/>
                <a:ea typeface="+mn-ea"/>
                <a:cs typeface="+mn-cs"/>
              </a:rPr>
              <a:t>Although the optimal version achieves optimal accuracy, it does not satisfy the remaining design requirements. First, the optimal version takes a long time to compute Ci, because solving the equation requires a nonlinear algorithm such as the binary search. The time consumption for calculating Ci accounts for 86% of the whole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400" kern="1200" dirty="0">
              <a:solidFill>
                <a:schemeClr val="tx1"/>
              </a:solidFill>
              <a:effectLst/>
              <a:latin typeface="Cambria"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tx1"/>
                </a:solidFill>
                <a:effectLst/>
                <a:latin typeface="Cambria" panose="02040503050406030204" pitchFamily="18" charset="0"/>
                <a:ea typeface="+mn-ea"/>
                <a:cs typeface="+mn-cs"/>
              </a:rPr>
              <a:t> second, not only do we need to predefine the number of samples before the process, we can also only guarantee the expected number. As shown in the figure, although we expect to sample 100 samples, the most unfortunate device will sample 30% more.</a:t>
            </a:r>
            <a:endParaRPr lang="zh-CN" altLang="zh-CN" sz="1400" kern="1200" dirty="0">
              <a:solidFill>
                <a:schemeClr val="tx1"/>
              </a:solidFill>
              <a:effectLst/>
              <a:latin typeface="Cambria" panose="02040503050406030204" pitchFamily="18" charset="0"/>
              <a:ea typeface="+mn-ea"/>
              <a:cs typeface="+mn-cs"/>
            </a:endParaRP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19</a:t>
            </a:fld>
            <a:endParaRPr lang="zh-CN" altLang="en-US"/>
          </a:p>
        </p:txBody>
      </p:sp>
    </p:spTree>
    <p:extLst>
      <p:ext uri="{BB962C8B-B14F-4D97-AF65-F5344CB8AC3E}">
        <p14:creationId xmlns:p14="http://schemas.microsoft.com/office/powerpoint/2010/main" val="3138531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Let's start with the background.</a:t>
            </a:r>
            <a:endParaRPr lang="zh-CN" altLang="zh-CN" sz="1200" kern="1200" dirty="0">
              <a:solidFill>
                <a:schemeClr val="tx1"/>
              </a:solidFill>
              <a:effectLst/>
              <a:latin typeface="+mn-lt"/>
              <a:ea typeface="+mn-ea"/>
              <a:cs typeface="+mn-cs"/>
            </a:endParaRP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2</a:t>
            </a:fld>
            <a:endParaRPr lang="zh-CN" altLang="en-US"/>
          </a:p>
        </p:txBody>
      </p:sp>
    </p:spTree>
    <p:extLst>
      <p:ext uri="{BB962C8B-B14F-4D97-AF65-F5344CB8AC3E}">
        <p14:creationId xmlns:p14="http://schemas.microsoft.com/office/powerpoint/2010/main" val="2229355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tx1"/>
                </a:solidFill>
                <a:effectLst/>
                <a:latin typeface="Cambria" panose="02040503050406030204" pitchFamily="18" charset="0"/>
                <a:ea typeface="+mn-ea"/>
                <a:cs typeface="+mn-cs"/>
              </a:rPr>
              <a:t>To find a fast scheme to obtain Ci, we recall the sampling probability. First, we find that Ci varies monotonically with the requested number of samples. Second, after obtaining a probability, we need to generate a random number </a:t>
            </a:r>
            <a:r>
              <a:rPr lang="en-US" altLang="zh-CN" sz="1400" kern="1200" dirty="0" err="1">
                <a:solidFill>
                  <a:schemeClr val="tx1"/>
                </a:solidFill>
                <a:effectLst/>
                <a:latin typeface="Cambria" panose="02040503050406030204" pitchFamily="18" charset="0"/>
                <a:ea typeface="+mn-ea"/>
                <a:cs typeface="+mn-cs"/>
              </a:rPr>
              <a:t>rij</a:t>
            </a:r>
            <a:r>
              <a:rPr lang="en-US" altLang="zh-CN" sz="1400" kern="1200" dirty="0">
                <a:solidFill>
                  <a:schemeClr val="tx1"/>
                </a:solidFill>
                <a:effectLst/>
                <a:latin typeface="Cambria" panose="02040503050406030204" pitchFamily="18" charset="0"/>
                <a:ea typeface="+mn-ea"/>
                <a:cs typeface="+mn-cs"/>
              </a:rPr>
              <a:t>, and compare it with the probability </a:t>
            </a:r>
            <a:r>
              <a:rPr lang="en-US" altLang="zh-CN" sz="1400" kern="1200" dirty="0" err="1">
                <a:solidFill>
                  <a:schemeClr val="tx1"/>
                </a:solidFill>
                <a:effectLst/>
                <a:latin typeface="Cambria" panose="02040503050406030204" pitchFamily="18" charset="0"/>
                <a:ea typeface="+mn-ea"/>
                <a:cs typeface="+mn-cs"/>
              </a:rPr>
              <a:t>pij</a:t>
            </a:r>
            <a:r>
              <a:rPr lang="en-US" altLang="zh-CN" sz="1400" kern="1200" dirty="0">
                <a:solidFill>
                  <a:schemeClr val="tx1"/>
                </a:solidFill>
                <a:effectLst/>
                <a:latin typeface="Cambria" panose="02040503050406030204" pitchFamily="18"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400" kern="1200" dirty="0">
              <a:solidFill>
                <a:schemeClr val="tx1"/>
              </a:solidFill>
              <a:effectLst/>
              <a:latin typeface="Cambria"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tx1"/>
                </a:solidFill>
                <a:effectLst/>
                <a:latin typeface="Cambria" panose="02040503050406030204" pitchFamily="18" charset="0"/>
                <a:ea typeface="+mn-ea"/>
                <a:cs typeface="+mn-cs"/>
              </a:rPr>
              <a:t> By deformation, we find that condition 1 and condition 2 are equivalent. Observing condition 2, we find that the larger the term to the right of the greater than sign, the larger probability the value should be sampled.</a:t>
            </a:r>
            <a:endParaRPr lang="zh-CN" altLang="zh-CN" sz="1400" kern="1200" dirty="0">
              <a:solidFill>
                <a:schemeClr val="tx1"/>
              </a:solidFill>
              <a:effectLst/>
              <a:latin typeface="Cambria" panose="02040503050406030204" pitchFamily="18" charset="0"/>
              <a:ea typeface="+mn-ea"/>
              <a:cs typeface="+mn-cs"/>
            </a:endParaRP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20</a:t>
            </a:fld>
            <a:endParaRPr lang="zh-CN" altLang="en-US"/>
          </a:p>
        </p:txBody>
      </p:sp>
    </p:spTree>
    <p:extLst>
      <p:ext uri="{BB962C8B-B14F-4D97-AF65-F5344CB8AC3E}">
        <p14:creationId xmlns:p14="http://schemas.microsoft.com/office/powerpoint/2010/main" val="60889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tx1"/>
                </a:solidFill>
                <a:effectLst/>
                <a:latin typeface="Cambria" panose="02040503050406030204" pitchFamily="18" charset="0"/>
                <a:ea typeface="+mn-ea"/>
                <a:cs typeface="+mn-cs"/>
              </a:rPr>
              <a:t>Based on the observations, we propose the adaptive version of MinMax sampling: at each device, we generate random numbers between 0 and 1, and assign each value a priority </a:t>
            </a:r>
            <a:r>
              <a:rPr lang="en-US" altLang="zh-CN" sz="1400" kern="1200" dirty="0" err="1">
                <a:solidFill>
                  <a:schemeClr val="tx1"/>
                </a:solidFill>
                <a:effectLst/>
                <a:latin typeface="Cambria" panose="02040503050406030204" pitchFamily="18" charset="0"/>
                <a:ea typeface="+mn-ea"/>
                <a:cs typeface="+mn-cs"/>
              </a:rPr>
              <a:t>qij</a:t>
            </a:r>
            <a:r>
              <a:rPr lang="en-US" altLang="zh-CN" sz="1400" kern="1200" dirty="0">
                <a:solidFill>
                  <a:schemeClr val="tx1"/>
                </a:solidFill>
                <a:effectLst/>
                <a:latin typeface="Cambria" panose="02040503050406030204" pitchFamily="18" charset="0"/>
                <a:ea typeface="+mn-ea"/>
                <a:cs typeface="+mn-cs"/>
              </a:rPr>
              <a:t> as in the formula. we sample the local values with the largest Ki priorities, and set Ci to the (Ki+1)-</a:t>
            </a:r>
            <a:r>
              <a:rPr lang="en-US" altLang="zh-CN" sz="1400" kern="1200" dirty="0" err="1">
                <a:solidFill>
                  <a:schemeClr val="tx1"/>
                </a:solidFill>
                <a:effectLst/>
                <a:latin typeface="Cambria" panose="02040503050406030204" pitchFamily="18" charset="0"/>
                <a:ea typeface="+mn-ea"/>
                <a:cs typeface="+mn-cs"/>
              </a:rPr>
              <a:t>th</a:t>
            </a:r>
            <a:r>
              <a:rPr lang="en-US" altLang="zh-CN" sz="1400" kern="1200" dirty="0">
                <a:solidFill>
                  <a:schemeClr val="tx1"/>
                </a:solidFill>
                <a:effectLst/>
                <a:latin typeface="Cambria" panose="02040503050406030204" pitchFamily="18" charset="0"/>
                <a:ea typeface="+mn-ea"/>
                <a:cs typeface="+mn-cs"/>
              </a:rPr>
              <a:t> largest priority.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400" kern="1200" dirty="0">
              <a:solidFill>
                <a:schemeClr val="tx1"/>
              </a:solidFill>
              <a:effectLst/>
              <a:latin typeface="Cambria"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tx1"/>
                </a:solidFill>
                <a:effectLst/>
                <a:latin typeface="Cambria" panose="02040503050406030204" pitchFamily="18" charset="0"/>
                <a:ea typeface="+mn-ea"/>
                <a:cs typeface="+mn-cs"/>
              </a:rPr>
              <a:t>We demonstrate that the sampling can be unbiased by setting the estimated value of the sampled values according to the formula in the slide.</a:t>
            </a:r>
            <a:endParaRPr lang="zh-CN" altLang="zh-CN" sz="1400" kern="1200" dirty="0">
              <a:solidFill>
                <a:schemeClr val="tx1"/>
              </a:solidFill>
              <a:effectLst/>
              <a:latin typeface="Cambria" panose="02040503050406030204" pitchFamily="18" charset="0"/>
              <a:ea typeface="+mn-ea"/>
              <a:cs typeface="+mn-cs"/>
            </a:endParaRP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21</a:t>
            </a:fld>
            <a:endParaRPr lang="zh-CN" altLang="en-US"/>
          </a:p>
        </p:txBody>
      </p:sp>
    </p:spTree>
    <p:extLst>
      <p:ext uri="{BB962C8B-B14F-4D97-AF65-F5344CB8AC3E}">
        <p14:creationId xmlns:p14="http://schemas.microsoft.com/office/powerpoint/2010/main" val="3590414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tx1"/>
                </a:solidFill>
                <a:effectLst/>
                <a:latin typeface="Cambria" panose="02040503050406030204" pitchFamily="18" charset="0"/>
                <a:ea typeface="+mn-ea"/>
                <a:cs typeface="+mn-cs"/>
              </a:rPr>
              <a:t>I use the same example to describe the process of the adaptive version. We generate a random number for each value and calculate its priority. 6 priorities range from 10.2 to 0.01. We set Ci to be the 4th largest priority 0.38, and sample the 3 local values with the largest priority. This time we are bound to sample 3 samples.</a:t>
            </a:r>
            <a:endParaRPr lang="zh-CN" altLang="zh-CN" sz="1400" kern="1200" dirty="0">
              <a:solidFill>
                <a:schemeClr val="tx1"/>
              </a:solidFill>
              <a:effectLst/>
              <a:latin typeface="Cambria" panose="02040503050406030204" pitchFamily="18" charset="0"/>
              <a:ea typeface="+mn-ea"/>
              <a:cs typeface="+mn-cs"/>
            </a:endParaRP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22</a:t>
            </a:fld>
            <a:endParaRPr lang="zh-CN" altLang="en-US"/>
          </a:p>
        </p:txBody>
      </p:sp>
    </p:spTree>
    <p:extLst>
      <p:ext uri="{BB962C8B-B14F-4D97-AF65-F5344CB8AC3E}">
        <p14:creationId xmlns:p14="http://schemas.microsoft.com/office/powerpoint/2010/main" val="12240867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tx1"/>
                </a:solidFill>
                <a:effectLst/>
                <a:latin typeface="Cambria" panose="02040503050406030204" pitchFamily="18" charset="0"/>
                <a:ea typeface="+mn-ea"/>
                <a:cs typeface="+mn-cs"/>
              </a:rPr>
              <a:t>The adaptive version still achieves near-optimal accuracy. Theoretically, if all values are the same, the variance of the adaptive version of Ki samples is less than that of the optimal version of Ki-1 samples.</a:t>
            </a:r>
            <a:endParaRPr lang="zh-CN" altLang="zh-CN" sz="1400" kern="1200" dirty="0">
              <a:solidFill>
                <a:schemeClr val="tx1"/>
              </a:solidFill>
              <a:effectLst/>
              <a:latin typeface="Cambria" panose="02040503050406030204" pitchFamily="18" charset="0"/>
              <a:ea typeface="+mn-ea"/>
              <a:cs typeface="+mn-cs"/>
            </a:endParaRP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23</a:t>
            </a:fld>
            <a:endParaRPr lang="zh-CN" altLang="en-US"/>
          </a:p>
        </p:txBody>
      </p:sp>
    </p:spTree>
    <p:extLst>
      <p:ext uri="{BB962C8B-B14F-4D97-AF65-F5344CB8AC3E}">
        <p14:creationId xmlns:p14="http://schemas.microsoft.com/office/powerpoint/2010/main" val="3930783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tx1"/>
                </a:solidFill>
                <a:effectLst/>
                <a:latin typeface="Cambria" panose="02040503050406030204" pitchFamily="18" charset="0"/>
                <a:ea typeface="+mn-ea"/>
                <a:cs typeface="+mn-cs"/>
              </a:rPr>
              <a:t>For real data, as shown in the slide, we verify that the difference between the variance of the optimal and adaptive versions is less than 0.05% in all cases.</a:t>
            </a:r>
            <a:endParaRPr lang="zh-CN" altLang="zh-CN" sz="1400" kern="1200" dirty="0">
              <a:solidFill>
                <a:schemeClr val="tx1"/>
              </a:solidFill>
              <a:effectLst/>
              <a:latin typeface="Cambria" panose="02040503050406030204" pitchFamily="18" charset="0"/>
              <a:ea typeface="+mn-ea"/>
              <a:cs typeface="+mn-cs"/>
            </a:endParaRP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24</a:t>
            </a:fld>
            <a:endParaRPr lang="zh-CN" altLang="en-US"/>
          </a:p>
        </p:txBody>
      </p:sp>
    </p:spTree>
    <p:extLst>
      <p:ext uri="{BB962C8B-B14F-4D97-AF65-F5344CB8AC3E}">
        <p14:creationId xmlns:p14="http://schemas.microsoft.com/office/powerpoint/2010/main" val="16670044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tx1"/>
                </a:solidFill>
                <a:effectLst/>
                <a:latin typeface="Cambria" panose="02040503050406030204" pitchFamily="18" charset="0"/>
                <a:ea typeface="+mn-ea"/>
                <a:cs typeface="+mn-cs"/>
              </a:rPr>
              <a:t>The adaptive version achieves fast computation. Since the process of calculating priorities and finding the K-</a:t>
            </a:r>
            <a:r>
              <a:rPr lang="en-US" altLang="zh-CN" sz="1400" kern="1200" dirty="0" err="1">
                <a:solidFill>
                  <a:schemeClr val="tx1"/>
                </a:solidFill>
                <a:effectLst/>
                <a:latin typeface="Cambria" panose="02040503050406030204" pitchFamily="18" charset="0"/>
                <a:ea typeface="+mn-ea"/>
                <a:cs typeface="+mn-cs"/>
              </a:rPr>
              <a:t>th</a:t>
            </a:r>
            <a:r>
              <a:rPr lang="en-US" altLang="zh-CN" sz="1400" kern="1200" dirty="0">
                <a:solidFill>
                  <a:schemeClr val="tx1"/>
                </a:solidFill>
                <a:effectLst/>
                <a:latin typeface="Cambria" panose="02040503050406030204" pitchFamily="18" charset="0"/>
                <a:ea typeface="+mn-ea"/>
                <a:cs typeface="+mn-cs"/>
              </a:rPr>
              <a:t> largest priority are both linear in time, the adaptive version saves 77% of the computation time compared to the optimal version. </a:t>
            </a:r>
            <a:endParaRPr lang="zh-CN" altLang="zh-CN" sz="1400" kern="1200" dirty="0">
              <a:solidFill>
                <a:schemeClr val="tx1"/>
              </a:solidFill>
              <a:effectLst/>
              <a:latin typeface="Cambria" panose="02040503050406030204" pitchFamily="18" charset="0"/>
              <a:ea typeface="+mn-ea"/>
              <a:cs typeface="+mn-cs"/>
            </a:endParaRP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25</a:t>
            </a:fld>
            <a:endParaRPr lang="zh-CN" altLang="en-US"/>
          </a:p>
        </p:txBody>
      </p:sp>
    </p:spTree>
    <p:extLst>
      <p:ext uri="{BB962C8B-B14F-4D97-AF65-F5344CB8AC3E}">
        <p14:creationId xmlns:p14="http://schemas.microsoft.com/office/powerpoint/2010/main" val="39630280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tx1"/>
                </a:solidFill>
                <a:effectLst/>
                <a:latin typeface="Cambria" panose="02040503050406030204" pitchFamily="18" charset="0"/>
                <a:ea typeface="+mn-ea"/>
                <a:cs typeface="+mn-cs"/>
              </a:rPr>
              <a:t>Finally, the adaptive version enables adaptive transmission. The adaptive version supports 3 different modes. When we know the entire vector Vi and the exact number of samples Ki, we use the basic mode described before; </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26</a:t>
            </a:fld>
            <a:endParaRPr lang="zh-CN" altLang="en-US"/>
          </a:p>
        </p:txBody>
      </p:sp>
    </p:spTree>
    <p:extLst>
      <p:ext uri="{BB962C8B-B14F-4D97-AF65-F5344CB8AC3E}">
        <p14:creationId xmlns:p14="http://schemas.microsoft.com/office/powerpoint/2010/main" val="12014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Cambria" panose="02040503050406030204" pitchFamily="18" charset="0"/>
                <a:ea typeface="+mn-ea"/>
                <a:cs typeface="+mn-cs"/>
              </a:rPr>
              <a:t>when we only know Vi, but Ki needs to be dynamically adjusted, we use the incremental mode. We sort all the values according to the priorities, and transmit the values from largest to smallest according to priority. Unbiasedness is achieved by taking the largest priority not transmitted as Ci; </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27</a:t>
            </a:fld>
            <a:endParaRPr lang="zh-CN" altLang="en-US"/>
          </a:p>
        </p:txBody>
      </p:sp>
    </p:spTree>
    <p:extLst>
      <p:ext uri="{BB962C8B-B14F-4D97-AF65-F5344CB8AC3E}">
        <p14:creationId xmlns:p14="http://schemas.microsoft.com/office/powerpoint/2010/main" val="37681161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Cambria" panose="02040503050406030204" pitchFamily="18" charset="0"/>
                <a:ea typeface="+mn-ea"/>
                <a:cs typeface="+mn-cs"/>
              </a:rPr>
              <a:t>we use streaming mode when values are streaming generated. We maintain a heap containing Ki+1 values according to the priorities, transmit the Ki values with the largest priorities in the heap at the end of the stream, and use the smallest priority in the heap as Ci.</a:t>
            </a:r>
            <a:endParaRPr lang="zh-CN" altLang="zh-CN" sz="1200" kern="1200" dirty="0">
              <a:solidFill>
                <a:schemeClr val="tx1"/>
              </a:solidFill>
              <a:effectLst/>
              <a:latin typeface="Cambria" panose="02040503050406030204" pitchFamily="18" charset="0"/>
              <a:ea typeface="+mn-ea"/>
              <a:cs typeface="+mn-cs"/>
            </a:endParaRP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28</a:t>
            </a:fld>
            <a:endParaRPr lang="zh-CN" altLang="en-US"/>
          </a:p>
        </p:txBody>
      </p:sp>
    </p:spTree>
    <p:extLst>
      <p:ext uri="{BB962C8B-B14F-4D97-AF65-F5344CB8AC3E}">
        <p14:creationId xmlns:p14="http://schemas.microsoft.com/office/powerpoint/2010/main" val="35887341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tx1"/>
                </a:solidFill>
                <a:effectLst/>
                <a:latin typeface="Cambria" panose="02040503050406030204" pitchFamily="18" charset="0"/>
                <a:ea typeface="+mn-ea"/>
                <a:cs typeface="+mn-cs"/>
              </a:rPr>
              <a:t>In addition, since random sampling may introduce large errors for a very small number of global values, we also propose an algorithm for outlier elimination based on hypothesis testing. We verify that this algorithm can significantly reduce the extreme errors.</a:t>
            </a:r>
            <a:endParaRPr lang="zh-CN" altLang="zh-CN" sz="1400" kern="1200" dirty="0">
              <a:solidFill>
                <a:schemeClr val="tx1"/>
              </a:solidFill>
              <a:effectLst/>
              <a:latin typeface="Cambria" panose="02040503050406030204" pitchFamily="18" charset="0"/>
              <a:ea typeface="+mn-ea"/>
              <a:cs typeface="+mn-cs"/>
            </a:endParaRP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29</a:t>
            </a:fld>
            <a:endParaRPr lang="zh-CN" altLang="en-US"/>
          </a:p>
        </p:txBody>
      </p:sp>
    </p:spTree>
    <p:extLst>
      <p:ext uri="{BB962C8B-B14F-4D97-AF65-F5344CB8AC3E}">
        <p14:creationId xmlns:p14="http://schemas.microsoft.com/office/powerpoint/2010/main" val="36145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Nowadays, wide-area data analyses and streaming analytics are pervasive with emerging geo-distributed systems. Some computing infrastructures often generate large volumes of data on geographically distributed devices across the globe.</a:t>
            </a:r>
            <a:endParaRPr lang="zh-CN" altLang="zh-CN" sz="1200" kern="1200" dirty="0">
              <a:solidFill>
                <a:schemeClr val="tx1"/>
              </a:solidFill>
              <a:effectLst/>
              <a:latin typeface="+mn-lt"/>
              <a:ea typeface="+mn-ea"/>
              <a:cs typeface="+mn-cs"/>
            </a:endParaRP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3</a:t>
            </a:fld>
            <a:endParaRPr lang="zh-CN" altLang="en-US"/>
          </a:p>
        </p:txBody>
      </p:sp>
    </p:spTree>
    <p:extLst>
      <p:ext uri="{BB962C8B-B14F-4D97-AF65-F5344CB8AC3E}">
        <p14:creationId xmlns:p14="http://schemas.microsoft.com/office/powerpoint/2010/main" val="3139373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tx1"/>
                </a:solidFill>
                <a:effectLst/>
                <a:latin typeface="Cambria" panose="02040503050406030204" pitchFamily="18" charset="0"/>
                <a:ea typeface="+mn-ea"/>
                <a:cs typeface="+mn-cs"/>
              </a:rPr>
              <a:t>I will then briefly show the results of some representative experiments.</a:t>
            </a:r>
            <a:endParaRPr lang="zh-CN" altLang="zh-CN" sz="1400" kern="1200" dirty="0">
              <a:solidFill>
                <a:schemeClr val="tx1"/>
              </a:solidFill>
              <a:effectLst/>
              <a:latin typeface="Cambria" panose="02040503050406030204" pitchFamily="18" charset="0"/>
              <a:ea typeface="+mn-ea"/>
              <a:cs typeface="+mn-cs"/>
            </a:endParaRP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30</a:t>
            </a:fld>
            <a:endParaRPr lang="zh-CN" altLang="en-US"/>
          </a:p>
        </p:txBody>
      </p:sp>
    </p:spTree>
    <p:extLst>
      <p:ext uri="{BB962C8B-B14F-4D97-AF65-F5344CB8AC3E}">
        <p14:creationId xmlns:p14="http://schemas.microsoft.com/office/powerpoint/2010/main" val="26848639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tx1"/>
                </a:solidFill>
                <a:effectLst/>
                <a:latin typeface="Cambria" panose="02040503050406030204" pitchFamily="18" charset="0"/>
                <a:ea typeface="+mn-ea"/>
                <a:cs typeface="+mn-cs"/>
              </a:rPr>
              <a:t>The experiment consists of two parts, the first part evaluates the performance of our scheme for federated learning. We use the CIFAR-10 image dataset, using ResNet-9 as the model. Our experiments contain three settings: small-scale federated learning, large-scale federated learning, and distributed machine learning.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400" kern="1200" dirty="0">
              <a:solidFill>
                <a:schemeClr val="tx1"/>
              </a:solidFill>
              <a:effectLst/>
              <a:latin typeface="Cambria"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tx1"/>
                </a:solidFill>
                <a:effectLst/>
                <a:latin typeface="Cambria" panose="02040503050406030204" pitchFamily="18" charset="0"/>
                <a:ea typeface="+mn-ea"/>
                <a:cs typeface="+mn-cs"/>
              </a:rPr>
              <a:t>The specific settings are shown in the table.</a:t>
            </a:r>
            <a:endParaRPr lang="zh-CN" altLang="zh-CN" sz="1400" kern="1200" dirty="0">
              <a:solidFill>
                <a:schemeClr val="tx1"/>
              </a:solidFill>
              <a:effectLst/>
              <a:latin typeface="Cambria" panose="02040503050406030204" pitchFamily="18" charset="0"/>
              <a:ea typeface="+mn-ea"/>
              <a:cs typeface="+mn-cs"/>
            </a:endParaRP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31</a:t>
            </a:fld>
            <a:endParaRPr lang="zh-CN" altLang="en-US"/>
          </a:p>
        </p:txBody>
      </p:sp>
    </p:spTree>
    <p:extLst>
      <p:ext uri="{BB962C8B-B14F-4D97-AF65-F5344CB8AC3E}">
        <p14:creationId xmlns:p14="http://schemas.microsoft.com/office/powerpoint/2010/main" val="11884541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tx1"/>
                </a:solidFill>
                <a:effectLst/>
                <a:latin typeface="Cambria" panose="02040503050406030204" pitchFamily="18" charset="0"/>
                <a:ea typeface="+mn-ea"/>
                <a:cs typeface="+mn-cs"/>
              </a:rPr>
              <a:t>Our scheme outperforms the comparison schemes, including </a:t>
            </a:r>
            <a:r>
              <a:rPr lang="en-US" altLang="zh-CN" sz="1400" kern="1200" dirty="0" err="1">
                <a:solidFill>
                  <a:schemeClr val="tx1"/>
                </a:solidFill>
                <a:effectLst/>
                <a:latin typeface="Cambria" panose="02040503050406030204" pitchFamily="18" charset="0"/>
                <a:ea typeface="+mn-ea"/>
                <a:cs typeface="+mn-cs"/>
              </a:rPr>
              <a:t>FetchSGD</a:t>
            </a:r>
            <a:r>
              <a:rPr lang="en-US" altLang="zh-CN" sz="1400" kern="1200" dirty="0">
                <a:solidFill>
                  <a:schemeClr val="tx1"/>
                </a:solidFill>
                <a:effectLst/>
                <a:latin typeface="Cambria" panose="02040503050406030204" pitchFamily="18" charset="0"/>
                <a:ea typeface="+mn-ea"/>
                <a:cs typeface="+mn-cs"/>
              </a:rPr>
              <a:t>, </a:t>
            </a:r>
            <a:r>
              <a:rPr lang="en-US" altLang="zh-CN" sz="1400" kern="1200" dirty="0" err="1">
                <a:solidFill>
                  <a:schemeClr val="tx1"/>
                </a:solidFill>
                <a:effectLst/>
                <a:latin typeface="Cambria" panose="02040503050406030204" pitchFamily="18" charset="0"/>
                <a:ea typeface="+mn-ea"/>
                <a:cs typeface="+mn-cs"/>
              </a:rPr>
              <a:t>GSpar</a:t>
            </a:r>
            <a:r>
              <a:rPr lang="en-US" altLang="zh-CN" sz="1400" kern="1200" dirty="0">
                <a:solidFill>
                  <a:schemeClr val="tx1"/>
                </a:solidFill>
                <a:effectLst/>
                <a:latin typeface="Cambria" panose="02040503050406030204" pitchFamily="18" charset="0"/>
                <a:ea typeface="+mn-ea"/>
                <a:cs typeface="+mn-cs"/>
              </a:rPr>
              <a:t>, and the Top-K sampling, in both federated learning settings. The advantage of our scheme becomes more obvious at high compression ratios.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400" kern="1200" dirty="0">
              <a:solidFill>
                <a:schemeClr val="tx1"/>
              </a:solidFill>
              <a:effectLst/>
              <a:latin typeface="Cambria"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tx1"/>
                </a:solidFill>
                <a:effectLst/>
                <a:latin typeface="Cambria" panose="02040503050406030204" pitchFamily="18" charset="0"/>
                <a:ea typeface="+mn-ea"/>
                <a:cs typeface="+mn-cs"/>
              </a:rPr>
              <a:t>In the distributed machine learning setting, the consideration of fairness cannot bring significant advantages because the training data are IID, so our scheme and </a:t>
            </a:r>
            <a:r>
              <a:rPr lang="en-US" altLang="zh-CN" sz="1400" kern="1200" dirty="0" err="1">
                <a:solidFill>
                  <a:schemeClr val="tx1"/>
                </a:solidFill>
                <a:effectLst/>
                <a:latin typeface="Cambria" panose="02040503050406030204" pitchFamily="18" charset="0"/>
                <a:ea typeface="+mn-ea"/>
                <a:cs typeface="+mn-cs"/>
              </a:rPr>
              <a:t>GSpar</a:t>
            </a:r>
            <a:r>
              <a:rPr lang="en-US" altLang="zh-CN" sz="1400" kern="1200" dirty="0">
                <a:solidFill>
                  <a:schemeClr val="tx1"/>
                </a:solidFill>
                <a:effectLst/>
                <a:latin typeface="Cambria" panose="02040503050406030204" pitchFamily="18" charset="0"/>
                <a:ea typeface="+mn-ea"/>
                <a:cs typeface="+mn-cs"/>
              </a:rPr>
              <a:t> have similar performance.</a:t>
            </a:r>
            <a:endParaRPr lang="zh-CN" altLang="zh-CN" sz="1400" kern="1200" dirty="0">
              <a:solidFill>
                <a:schemeClr val="tx1"/>
              </a:solidFill>
              <a:effectLst/>
              <a:latin typeface="Cambria" panose="02040503050406030204" pitchFamily="18" charset="0"/>
              <a:ea typeface="+mn-ea"/>
              <a:cs typeface="+mn-cs"/>
            </a:endParaRP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32</a:t>
            </a:fld>
            <a:endParaRPr lang="zh-CN" altLang="en-US"/>
          </a:p>
        </p:txBody>
      </p:sp>
    </p:spTree>
    <p:extLst>
      <p:ext uri="{BB962C8B-B14F-4D97-AF65-F5344CB8AC3E}">
        <p14:creationId xmlns:p14="http://schemas.microsoft.com/office/powerpoint/2010/main" val="23912564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400" kern="1200" dirty="0">
                <a:solidFill>
                  <a:schemeClr val="tx1"/>
                </a:solidFill>
                <a:effectLst/>
                <a:latin typeface="Cambria" panose="02040503050406030204" pitchFamily="18" charset="0"/>
                <a:ea typeface="+mn-ea"/>
                <a:cs typeface="+mn-cs"/>
              </a:rPr>
              <a:t>The second part evaluates the performance of our scheme for distributed state aggregation and hierarchical aggregation. We use the CAIDA network dataset and construct both IID and non-IID datasets.</a:t>
            </a:r>
            <a:endParaRPr lang="zh-CN" altLang="zh-CN" sz="1400" kern="1200" dirty="0">
              <a:solidFill>
                <a:schemeClr val="tx1"/>
              </a:solidFill>
              <a:effectLst/>
              <a:latin typeface="Cambria" panose="02040503050406030204" pitchFamily="18" charset="0"/>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33</a:t>
            </a:fld>
            <a:endParaRPr lang="zh-CN" altLang="en-US"/>
          </a:p>
        </p:txBody>
      </p:sp>
    </p:spTree>
    <p:extLst>
      <p:ext uri="{BB962C8B-B14F-4D97-AF65-F5344CB8AC3E}">
        <p14:creationId xmlns:p14="http://schemas.microsoft.com/office/powerpoint/2010/main" val="36216240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400" kern="1200" dirty="0">
                <a:solidFill>
                  <a:schemeClr val="tx1"/>
                </a:solidFill>
                <a:effectLst/>
                <a:latin typeface="Cambria" panose="02040503050406030204" pitchFamily="18" charset="0"/>
                <a:ea typeface="+mn-ea"/>
                <a:cs typeface="+mn-cs"/>
              </a:rPr>
              <a:t>We evaluate two important tasks in distributed state aggregation, estimating global frequencies and finding globally frequent items. Experimental results show that our scheme outperforms the comparison algorithms, including the Top-K sampling, the unbiased </a:t>
            </a:r>
            <a:r>
              <a:rPr lang="en-US" altLang="zh-CN" sz="1400" kern="1200" dirty="0" err="1">
                <a:solidFill>
                  <a:schemeClr val="tx1"/>
                </a:solidFill>
                <a:effectLst/>
                <a:latin typeface="Cambria" panose="02040503050406030204" pitchFamily="18" charset="0"/>
                <a:ea typeface="+mn-ea"/>
                <a:cs typeface="+mn-cs"/>
              </a:rPr>
              <a:t>IceBerg</a:t>
            </a:r>
            <a:r>
              <a:rPr lang="en-US" altLang="zh-CN" sz="1400" kern="1200" dirty="0">
                <a:solidFill>
                  <a:schemeClr val="tx1"/>
                </a:solidFill>
                <a:effectLst/>
                <a:latin typeface="Cambria" panose="02040503050406030204" pitchFamily="18" charset="0"/>
                <a:ea typeface="+mn-ea"/>
                <a:cs typeface="+mn-cs"/>
              </a:rPr>
              <a:t> sampling, and the count sketch-based scheme.</a:t>
            </a:r>
            <a:endParaRPr lang="zh-CN" altLang="zh-CN" sz="1400" kern="1200" dirty="0">
              <a:solidFill>
                <a:schemeClr val="tx1"/>
              </a:solidFill>
              <a:effectLst/>
              <a:latin typeface="Cambria" panose="02040503050406030204" pitchFamily="18" charset="0"/>
              <a:ea typeface="+mn-ea"/>
              <a:cs typeface="+mn-cs"/>
            </a:endParaRPr>
          </a:p>
          <a:p>
            <a:r>
              <a:rPr lang="en-US" altLang="zh-CN" sz="1400" kern="1200" dirty="0">
                <a:solidFill>
                  <a:schemeClr val="tx1"/>
                </a:solidFill>
                <a:effectLst/>
                <a:latin typeface="Cambria" panose="02040503050406030204" pitchFamily="18" charset="0"/>
                <a:ea typeface="+mn-ea"/>
                <a:cs typeface="+mn-cs"/>
              </a:rPr>
              <a:t> </a:t>
            </a:r>
            <a:endParaRPr lang="zh-CN" altLang="zh-CN" sz="1400" kern="1200" dirty="0">
              <a:solidFill>
                <a:schemeClr val="tx1"/>
              </a:solidFill>
              <a:effectLst/>
              <a:latin typeface="Cambria" panose="02040503050406030204" pitchFamily="18" charset="0"/>
              <a:ea typeface="+mn-ea"/>
              <a:cs typeface="+mn-cs"/>
            </a:endParaRP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34</a:t>
            </a:fld>
            <a:endParaRPr lang="zh-CN" altLang="en-US"/>
          </a:p>
        </p:txBody>
      </p:sp>
    </p:spTree>
    <p:extLst>
      <p:ext uri="{BB962C8B-B14F-4D97-AF65-F5344CB8AC3E}">
        <p14:creationId xmlns:p14="http://schemas.microsoft.com/office/powerpoint/2010/main" val="32763951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tx1"/>
                </a:solidFill>
                <a:effectLst/>
                <a:latin typeface="Cambria" panose="02040503050406030204" pitchFamily="18" charset="0"/>
                <a:ea typeface="+mn-ea"/>
                <a:cs typeface="+mn-cs"/>
              </a:rPr>
              <a:t>We evaluate both tasks in hierarchical aggregation as well. The experimental results show that our algorithm still exhibits advantages.</a:t>
            </a:r>
            <a:endParaRPr lang="zh-CN" altLang="zh-CN" sz="1400" kern="1200" dirty="0">
              <a:solidFill>
                <a:schemeClr val="tx1"/>
              </a:solidFill>
              <a:effectLst/>
              <a:latin typeface="Cambria" panose="02040503050406030204" pitchFamily="18" charset="0"/>
              <a:ea typeface="+mn-ea"/>
              <a:cs typeface="+mn-cs"/>
            </a:endParaRP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35</a:t>
            </a:fld>
            <a:endParaRPr lang="zh-CN" altLang="en-US"/>
          </a:p>
        </p:txBody>
      </p:sp>
    </p:spTree>
    <p:extLst>
      <p:ext uri="{BB962C8B-B14F-4D97-AF65-F5344CB8AC3E}">
        <p14:creationId xmlns:p14="http://schemas.microsoft.com/office/powerpoint/2010/main" val="17886400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tx1"/>
                </a:solidFill>
                <a:effectLst/>
                <a:latin typeface="Cambria" panose="02040503050406030204" pitchFamily="18" charset="0"/>
                <a:ea typeface="+mn-ea"/>
                <a:cs typeface="+mn-cs"/>
              </a:rPr>
              <a:t>Finally, I conclude with a summary of our contributions.</a:t>
            </a:r>
            <a:endParaRPr lang="zh-CN" altLang="zh-CN" sz="1400" kern="1200" dirty="0">
              <a:solidFill>
                <a:schemeClr val="tx1"/>
              </a:solidFill>
              <a:effectLst/>
              <a:latin typeface="Cambria" panose="02040503050406030204" pitchFamily="18" charset="0"/>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FE403211-B18B-477D-A05F-14E4BC87236F}" type="slidenum">
              <a:rPr lang="zh-CN" altLang="en-US" smtClean="0"/>
              <a:t>36</a:t>
            </a:fld>
            <a:endParaRPr lang="zh-CN" altLang="en-US"/>
          </a:p>
        </p:txBody>
      </p:sp>
    </p:spTree>
    <p:extLst>
      <p:ext uri="{BB962C8B-B14F-4D97-AF65-F5344CB8AC3E}">
        <p14:creationId xmlns:p14="http://schemas.microsoft.com/office/powerpoint/2010/main" val="120702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tx1"/>
                </a:solidFill>
                <a:effectLst/>
                <a:latin typeface="Cambria" panose="02040503050406030204" pitchFamily="18" charset="0"/>
                <a:ea typeface="+mn-ea"/>
                <a:cs typeface="+mn-cs"/>
              </a:rPr>
              <a:t>We propose MinMax sampling, a communication scheme for global aggregation, whose optimal version achieves optimal accuracy, while the adaptive version satisfies all three design requirements; </a:t>
            </a:r>
            <a:endParaRPr lang="zh-CN" altLang="zh-CN" sz="1400" kern="1200" dirty="0">
              <a:solidFill>
                <a:schemeClr val="tx1"/>
              </a:solidFill>
              <a:effectLst/>
              <a:latin typeface="Cambria" panose="02040503050406030204" pitchFamily="18" charset="0"/>
              <a:ea typeface="+mn-ea"/>
              <a:cs typeface="+mn-cs"/>
            </a:endParaRP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37</a:t>
            </a:fld>
            <a:endParaRPr lang="zh-CN" altLang="en-US"/>
          </a:p>
        </p:txBody>
      </p:sp>
    </p:spTree>
    <p:extLst>
      <p:ext uri="{BB962C8B-B14F-4D97-AF65-F5344CB8AC3E}">
        <p14:creationId xmlns:p14="http://schemas.microsoft.com/office/powerpoint/2010/main" val="33036514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tx1"/>
                </a:solidFill>
                <a:effectLst/>
                <a:latin typeface="Cambria" panose="02040503050406030204" pitchFamily="18" charset="0"/>
                <a:ea typeface="+mn-ea"/>
                <a:cs typeface="+mn-cs"/>
              </a:rPr>
              <a:t>we evaluate the performance of MinMax sampling in three different scenarios; the experimental results show that our scheme outperforms existing algorithms in all three scenarios, which is reflected in the improvement of the accuracy of aggregation and the accuracy of training for federated learning.</a:t>
            </a:r>
            <a:endParaRPr lang="zh-CN" altLang="zh-CN" sz="1400" kern="1200" dirty="0">
              <a:solidFill>
                <a:schemeClr val="tx1"/>
              </a:solidFill>
              <a:effectLst/>
              <a:latin typeface="Cambria" panose="02040503050406030204" pitchFamily="18" charset="0"/>
              <a:ea typeface="+mn-ea"/>
              <a:cs typeface="+mn-cs"/>
            </a:endParaRP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38</a:t>
            </a:fld>
            <a:endParaRPr lang="zh-CN" altLang="en-US"/>
          </a:p>
        </p:txBody>
      </p:sp>
    </p:spTree>
    <p:extLst>
      <p:ext uri="{BB962C8B-B14F-4D97-AF65-F5344CB8AC3E}">
        <p14:creationId xmlns:p14="http://schemas.microsoft.com/office/powerpoint/2010/main" val="19482059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tx1"/>
                </a:solidFill>
                <a:effectLst/>
                <a:latin typeface="Cambria" panose="02040503050406030204" pitchFamily="18" charset="0"/>
                <a:ea typeface="+mn-ea"/>
                <a:cs typeface="+mn-cs"/>
              </a:rPr>
              <a:t>Thank you all, my presentation is now over.</a:t>
            </a:r>
            <a:endParaRPr lang="zh-CN" altLang="zh-CN" sz="1400" kern="1200" dirty="0">
              <a:solidFill>
                <a:schemeClr val="tx1"/>
              </a:solidFill>
              <a:effectLst/>
              <a:latin typeface="Cambria" panose="02040503050406030204" pitchFamily="18" charset="0"/>
              <a:ea typeface="+mn-ea"/>
              <a:cs typeface="+mn-cs"/>
            </a:endParaRP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39</a:t>
            </a:fld>
            <a:endParaRPr lang="zh-CN" altLang="en-US"/>
          </a:p>
        </p:txBody>
      </p:sp>
    </p:spTree>
    <p:extLst>
      <p:ext uri="{BB962C8B-B14F-4D97-AF65-F5344CB8AC3E}">
        <p14:creationId xmlns:p14="http://schemas.microsoft.com/office/powerpoint/2010/main" val="2537437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tx1"/>
                </a:solidFill>
                <a:effectLst/>
                <a:latin typeface="Cambria" panose="02040503050406030204" pitchFamily="18" charset="0"/>
                <a:ea typeface="+mn-ea"/>
                <a:cs typeface="+mn-cs"/>
              </a:rPr>
              <a:t>Typically, there is a coordinator monitoring all devices. To get the global state to support better global synchronization, runtime monitoring, or fault detection, we need to perform global aggregation over the wide area, that is, collect the states from all distributed devices and aggregate them to get the global state.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400" kern="1200" dirty="0">
              <a:solidFill>
                <a:schemeClr val="tx1"/>
              </a:solidFill>
              <a:effectLst/>
              <a:latin typeface="Cambria"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tx1"/>
                </a:solidFill>
                <a:effectLst/>
                <a:latin typeface="Cambria" panose="02040503050406030204" pitchFamily="18" charset="0"/>
                <a:ea typeface="+mn-ea"/>
                <a:cs typeface="+mn-cs"/>
              </a:rPr>
              <a:t>Global aggregation occurs in many applications, including federated learning, distributed state aggregation, and hierarchical aggregation.</a:t>
            </a:r>
            <a:endParaRPr lang="zh-CN" altLang="zh-CN" sz="1400" kern="1200" dirty="0">
              <a:solidFill>
                <a:schemeClr val="tx1"/>
              </a:solidFill>
              <a:effectLst/>
              <a:latin typeface="Cambria" panose="02040503050406030204" pitchFamily="18" charset="0"/>
              <a:ea typeface="+mn-ea"/>
              <a:cs typeface="+mn-cs"/>
            </a:endParaRP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4</a:t>
            </a:fld>
            <a:endParaRPr lang="zh-CN" altLang="en-US"/>
          </a:p>
        </p:txBody>
      </p:sp>
    </p:spTree>
    <p:extLst>
      <p:ext uri="{BB962C8B-B14F-4D97-AF65-F5344CB8AC3E}">
        <p14:creationId xmlns:p14="http://schemas.microsoft.com/office/powerpoint/2010/main" val="4290821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tx1"/>
                </a:solidFill>
                <a:effectLst/>
                <a:latin typeface="Cambria" panose="02040503050406030204" pitchFamily="18" charset="0"/>
                <a:ea typeface="+mn-ea"/>
                <a:cs typeface="+mn-cs"/>
              </a:rPr>
              <a:t>Federated learning is an important learning setting, in which the local devices are smartphones or IoT devices with models deployed, the coordinator is a parameter server, and the transmitted data are the gradients on each device.</a:t>
            </a:r>
            <a:endParaRPr lang="zh-CN" altLang="zh-CN" sz="1400" kern="1200" dirty="0">
              <a:solidFill>
                <a:schemeClr val="tx1"/>
              </a:solidFill>
              <a:effectLst/>
              <a:latin typeface="Cambria" panose="02040503050406030204" pitchFamily="18" charset="0"/>
              <a:ea typeface="+mn-ea"/>
              <a:cs typeface="+mn-cs"/>
            </a:endParaRP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5</a:t>
            </a:fld>
            <a:endParaRPr lang="zh-CN" altLang="en-US"/>
          </a:p>
        </p:txBody>
      </p:sp>
    </p:spTree>
    <p:extLst>
      <p:ext uri="{BB962C8B-B14F-4D97-AF65-F5344CB8AC3E}">
        <p14:creationId xmlns:p14="http://schemas.microsoft.com/office/powerpoint/2010/main" val="1350852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tx1"/>
                </a:solidFill>
                <a:effectLst/>
                <a:latin typeface="Cambria" panose="02040503050406030204" pitchFamily="18" charset="0"/>
                <a:ea typeface="+mn-ea"/>
                <a:cs typeface="+mn-cs"/>
              </a:rPr>
              <a:t>Distributed state aggregation is necessary for distributed data services, in which the local devices are distributed servers, the coordinator is a central monitor, and the transmitted data are log files;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400" kern="1200" dirty="0">
              <a:solidFill>
                <a:schemeClr val="tx1"/>
              </a:solidFill>
              <a:effectLst/>
              <a:latin typeface="Cambria"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tx1"/>
                </a:solidFill>
                <a:effectLst/>
                <a:latin typeface="Cambria" panose="02040503050406030204" pitchFamily="18" charset="0"/>
                <a:ea typeface="+mn-ea"/>
                <a:cs typeface="+mn-cs"/>
              </a:rPr>
              <a:t>hierarchical aggregation typically occurs in networks with a hierarchical structure, in which the coordinator in one level may become a distributed device in the next level.</a:t>
            </a:r>
            <a:endParaRPr lang="zh-CN" altLang="zh-CN" sz="1400" kern="1200" dirty="0">
              <a:solidFill>
                <a:schemeClr val="tx1"/>
              </a:solidFill>
              <a:effectLst/>
              <a:latin typeface="Cambria" panose="02040503050406030204" pitchFamily="18" charset="0"/>
              <a:ea typeface="+mn-ea"/>
              <a:cs typeface="+mn-cs"/>
            </a:endParaRP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6</a:t>
            </a:fld>
            <a:endParaRPr lang="zh-CN" altLang="en-US"/>
          </a:p>
        </p:txBody>
      </p:sp>
    </p:spTree>
    <p:extLst>
      <p:ext uri="{BB962C8B-B14F-4D97-AF65-F5344CB8AC3E}">
        <p14:creationId xmlns:p14="http://schemas.microsoft.com/office/powerpoint/2010/main" val="750066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tx1"/>
                </a:solidFill>
                <a:effectLst/>
                <a:latin typeface="Cambria" panose="02040503050406030204" pitchFamily="18" charset="0"/>
                <a:ea typeface="+mn-ea"/>
                <a:cs typeface="+mn-cs"/>
              </a:rPr>
              <a:t>Local and central devices are often connected to each other through the WANs or wireless networks, and the bandwidth is often scarce and variable.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400" kern="1200" dirty="0">
              <a:solidFill>
                <a:schemeClr val="tx1"/>
              </a:solidFill>
              <a:effectLst/>
              <a:latin typeface="Cambria"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tx1"/>
                </a:solidFill>
                <a:effectLst/>
                <a:latin typeface="Cambria" panose="02040503050406030204" pitchFamily="18" charset="0"/>
                <a:ea typeface="+mn-ea"/>
                <a:cs typeface="+mn-cs"/>
              </a:rPr>
              <a:t>When the volume of data transmitted exceeds the available bandwidth, the performance of the application will degrade. Insufficient bandwidth will prolong the training, or increase the response time to fault events.</a:t>
            </a:r>
            <a:endParaRPr lang="zh-CN" altLang="zh-CN" sz="1400" kern="1200" dirty="0">
              <a:solidFill>
                <a:schemeClr val="tx1"/>
              </a:solidFill>
              <a:effectLst/>
              <a:latin typeface="Cambria" panose="02040503050406030204" pitchFamily="18" charset="0"/>
              <a:ea typeface="+mn-ea"/>
              <a:cs typeface="+mn-cs"/>
            </a:endParaRP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7</a:t>
            </a:fld>
            <a:endParaRPr lang="zh-CN" altLang="en-US"/>
          </a:p>
        </p:txBody>
      </p:sp>
    </p:spTree>
    <p:extLst>
      <p:ext uri="{BB962C8B-B14F-4D97-AF65-F5344CB8AC3E}">
        <p14:creationId xmlns:p14="http://schemas.microsoft.com/office/powerpoint/2010/main" val="2808194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tx1"/>
                </a:solidFill>
                <a:effectLst/>
                <a:latin typeface="Cambria" panose="02040503050406030204" pitchFamily="18" charset="0"/>
                <a:ea typeface="+mn-ea"/>
                <a:cs typeface="+mn-cs"/>
              </a:rPr>
              <a:t>Since the network has become the bottleneck, it is highly desired to design a communication scheme for global aggregation in WANs.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400" kern="1200" dirty="0">
              <a:solidFill>
                <a:schemeClr val="tx1"/>
              </a:solidFill>
              <a:effectLst/>
              <a:latin typeface="Cambria"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tx1"/>
                </a:solidFill>
                <a:effectLst/>
                <a:latin typeface="Cambria" panose="02040503050406030204" pitchFamily="18" charset="0"/>
                <a:ea typeface="+mn-ea"/>
                <a:cs typeface="+mn-cs"/>
              </a:rPr>
              <a:t>Specifically, a communication scheme can generate an approximate summary based on the state at local device, and transmit this local summary instead of the original state; the central device collects the local summaries from all devices, and computes a global summary to approximate the global state.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400" kern="1200" dirty="0">
              <a:solidFill>
                <a:schemeClr val="tx1"/>
              </a:solidFill>
              <a:effectLst/>
              <a:latin typeface="Cambria"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tx1"/>
                </a:solidFill>
                <a:effectLst/>
                <a:latin typeface="Cambria" panose="02040503050406030204" pitchFamily="18" charset="0"/>
                <a:ea typeface="+mn-ea"/>
                <a:cs typeface="+mn-cs"/>
              </a:rPr>
              <a:t> We have three design requirements for the communication scheme: fast computation, adaptive transmission, and accurate aggregation.</a:t>
            </a:r>
            <a:endParaRPr lang="zh-CN" altLang="zh-CN" sz="1400" kern="1200" dirty="0">
              <a:solidFill>
                <a:schemeClr val="tx1"/>
              </a:solidFill>
              <a:effectLst/>
              <a:latin typeface="Cambria" panose="02040503050406030204" pitchFamily="18" charset="0"/>
              <a:ea typeface="+mn-ea"/>
              <a:cs typeface="+mn-cs"/>
            </a:endParaRP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8</a:t>
            </a:fld>
            <a:endParaRPr lang="zh-CN" altLang="en-US"/>
          </a:p>
        </p:txBody>
      </p:sp>
    </p:spTree>
    <p:extLst>
      <p:ext uri="{BB962C8B-B14F-4D97-AF65-F5344CB8AC3E}">
        <p14:creationId xmlns:p14="http://schemas.microsoft.com/office/powerpoint/2010/main" val="1513310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tx1"/>
                </a:solidFill>
                <a:effectLst/>
                <a:latin typeface="Cambria" panose="02040503050406030204" pitchFamily="18" charset="0"/>
                <a:ea typeface="+mn-ea"/>
                <a:cs typeface="+mn-cs"/>
              </a:rPr>
              <a:t>More formally, the distributed system contains N local devices, where each device maintains a state that can be viewed as a vector Vi; and the global state is a global vector V, where each component is the sum of the corresponding components of all local vectors.</a:t>
            </a:r>
            <a:endParaRPr lang="zh-CN" altLang="zh-CN" sz="1400" kern="1200" dirty="0">
              <a:solidFill>
                <a:schemeClr val="tx1"/>
              </a:solidFill>
              <a:effectLst/>
              <a:latin typeface="Cambria" panose="02040503050406030204" pitchFamily="18" charset="0"/>
              <a:ea typeface="+mn-ea"/>
              <a:cs typeface="+mn-cs"/>
            </a:endParaRP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9</a:t>
            </a:fld>
            <a:endParaRPr lang="zh-CN" altLang="en-US"/>
          </a:p>
        </p:txBody>
      </p:sp>
    </p:spTree>
    <p:extLst>
      <p:ext uri="{BB962C8B-B14F-4D97-AF65-F5344CB8AC3E}">
        <p14:creationId xmlns:p14="http://schemas.microsoft.com/office/powerpoint/2010/main" val="28561023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fld id="{023126B9-07AC-4BAF-B3D7-FAC1D3999DA4}" type="slidenum">
              <a:rPr lang="zh-CN" altLang="en-US" smtClean="0"/>
              <a:pPr/>
              <a:t>‹#›</a:t>
            </a:fld>
            <a:endParaRPr lang="zh-CN" altLang="en-US" dirty="0"/>
          </a:p>
        </p:txBody>
      </p:sp>
      <p:sp>
        <p:nvSpPr>
          <p:cNvPr id="3" name="任意多边形 21">
            <a:extLst>
              <a:ext uri="{FF2B5EF4-FFF2-40B4-BE49-F238E27FC236}">
                <a16:creationId xmlns:a16="http://schemas.microsoft.com/office/drawing/2014/main" id="{17D1C865-0E6F-4C62-95B9-DCA29F9C1A5A}"/>
              </a:ext>
            </a:extLst>
          </p:cNvPr>
          <p:cNvSpPr/>
          <p:nvPr userDrawn="1"/>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pic>
        <p:nvPicPr>
          <p:cNvPr id="4" name="图片 3">
            <a:extLst>
              <a:ext uri="{FF2B5EF4-FFF2-40B4-BE49-F238E27FC236}">
                <a16:creationId xmlns:a16="http://schemas.microsoft.com/office/drawing/2014/main" id="{E4B37B46-37B7-4FE6-9DA3-4E87D9C7D3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54815" y="136525"/>
            <a:ext cx="812064" cy="812064"/>
          </a:xfrm>
          <a:prstGeom prst="rect">
            <a:avLst/>
          </a:prstGeom>
        </p:spPr>
      </p:pic>
    </p:spTree>
    <p:extLst>
      <p:ext uri="{BB962C8B-B14F-4D97-AF65-F5344CB8AC3E}">
        <p14:creationId xmlns:p14="http://schemas.microsoft.com/office/powerpoint/2010/main" val="1620563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a:xfrm>
            <a:off x="10774680" y="6356350"/>
            <a:ext cx="1437640" cy="365125"/>
          </a:xfrm>
        </p:spPr>
        <p:txBody>
          <a:bodyPr/>
          <a:lstStyle>
            <a:lvl1pPr algn="ctr">
              <a:defRPr sz="1800"/>
            </a:lvl1pPr>
          </a:lstStyle>
          <a:p>
            <a:fld id="{023126B9-07AC-4BAF-B3D7-FAC1D3999DA4}" type="slidenum">
              <a:rPr lang="zh-CN" altLang="en-US" smtClean="0"/>
              <a:pPr/>
              <a:t>‹#›</a:t>
            </a:fld>
            <a:endParaRPr lang="zh-CN" altLang="en-US" dirty="0"/>
          </a:p>
        </p:txBody>
      </p:sp>
    </p:spTree>
    <p:extLst>
      <p:ext uri="{BB962C8B-B14F-4D97-AF65-F5344CB8AC3E}">
        <p14:creationId xmlns:p14="http://schemas.microsoft.com/office/powerpoint/2010/main" val="2251331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fld id="{023126B9-07AC-4BAF-B3D7-FAC1D3999DA4}" type="slidenum">
              <a:rPr lang="zh-CN" altLang="en-US" smtClean="0"/>
              <a:pPr/>
              <a:t>‹#›</a:t>
            </a:fld>
            <a:endParaRPr lang="zh-CN" altLang="en-US" dirty="0"/>
          </a:p>
        </p:txBody>
      </p:sp>
    </p:spTree>
    <p:extLst>
      <p:ext uri="{BB962C8B-B14F-4D97-AF65-F5344CB8AC3E}">
        <p14:creationId xmlns:p14="http://schemas.microsoft.com/office/powerpoint/2010/main" val="1723471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fld id="{023126B9-07AC-4BAF-B3D7-FAC1D3999DA4}" type="slidenum">
              <a:rPr lang="zh-CN" altLang="en-US" smtClean="0"/>
              <a:pPr/>
              <a:t>‹#›</a:t>
            </a:fld>
            <a:endParaRPr lang="zh-CN" altLang="en-US" dirty="0"/>
          </a:p>
        </p:txBody>
      </p:sp>
    </p:spTree>
    <p:extLst>
      <p:ext uri="{BB962C8B-B14F-4D97-AF65-F5344CB8AC3E}">
        <p14:creationId xmlns:p14="http://schemas.microsoft.com/office/powerpoint/2010/main" val="1723471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fld id="{023126B9-07AC-4BAF-B3D7-FAC1D3999DA4}" type="slidenum">
              <a:rPr lang="zh-CN" altLang="en-US" smtClean="0"/>
              <a:pPr/>
              <a:t>‹#›</a:t>
            </a:fld>
            <a:endParaRPr lang="zh-CN" altLang="en-US" dirty="0"/>
          </a:p>
        </p:txBody>
      </p:sp>
    </p:spTree>
    <p:extLst>
      <p:ext uri="{BB962C8B-B14F-4D97-AF65-F5344CB8AC3E}">
        <p14:creationId xmlns:p14="http://schemas.microsoft.com/office/powerpoint/2010/main" val="1723471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fld id="{023126B9-07AC-4BAF-B3D7-FAC1D3999DA4}" type="slidenum">
              <a:rPr lang="zh-CN" altLang="en-US" smtClean="0"/>
              <a:pPr/>
              <a:t>‹#›</a:t>
            </a:fld>
            <a:endParaRPr lang="zh-CN" altLang="en-US" dirty="0"/>
          </a:p>
        </p:txBody>
      </p:sp>
    </p:spTree>
    <p:extLst>
      <p:ext uri="{BB962C8B-B14F-4D97-AF65-F5344CB8AC3E}">
        <p14:creationId xmlns:p14="http://schemas.microsoft.com/office/powerpoint/2010/main" val="361703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灯片编号占位符 2"/>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lumMod val="25000"/>
                  </a:schemeClr>
                </a:solidFill>
              </a:defRPr>
            </a:lvl1pPr>
          </a:lstStyle>
          <a:p>
            <a:fld id="{023126B9-07AC-4BAF-B3D7-FAC1D3999DA4}" type="slidenum">
              <a:rPr lang="zh-CN" altLang="en-US" smtClean="0"/>
              <a:pPr/>
              <a:t>‹#›</a:t>
            </a:fld>
            <a:endParaRPr lang="zh-CN" altLang="en-US" dirty="0"/>
          </a:p>
        </p:txBody>
      </p:sp>
    </p:spTree>
    <p:extLst>
      <p:ext uri="{BB962C8B-B14F-4D97-AF65-F5344CB8AC3E}">
        <p14:creationId xmlns:p14="http://schemas.microsoft.com/office/powerpoint/2010/main" val="2305471032"/>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61" r:id="rId3"/>
    <p:sldLayoutId id="2147483662" r:id="rId4"/>
    <p:sldLayoutId id="2147483660" r:id="rId5"/>
    <p:sldLayoutId id="2147483651"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37.png"/><Relationship Id="rId18" Type="http://schemas.openxmlformats.org/officeDocument/2006/relationships/image" Target="../media/image42.png"/><Relationship Id="rId3" Type="http://schemas.openxmlformats.org/officeDocument/2006/relationships/notesSlide" Target="../notesSlides/notesSlide10.xml"/><Relationship Id="rId21" Type="http://schemas.openxmlformats.org/officeDocument/2006/relationships/image" Target="../media/image45.png"/><Relationship Id="rId7" Type="http://schemas.openxmlformats.org/officeDocument/2006/relationships/image" Target="../media/image6.png"/><Relationship Id="rId12" Type="http://schemas.openxmlformats.org/officeDocument/2006/relationships/image" Target="../media/image22.svg"/><Relationship Id="rId17" Type="http://schemas.openxmlformats.org/officeDocument/2006/relationships/image" Target="../media/image41.png"/><Relationship Id="rId2" Type="http://schemas.openxmlformats.org/officeDocument/2006/relationships/slideLayout" Target="../slideLayouts/slideLayout1.xml"/><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tags" Target="../tags/tag8.xml"/><Relationship Id="rId6" Type="http://schemas.microsoft.com/office/2007/relationships/hdphoto" Target="../media/hdphoto3.wdp"/><Relationship Id="rId11" Type="http://schemas.openxmlformats.org/officeDocument/2006/relationships/image" Target="../media/image21.png"/><Relationship Id="rId5" Type="http://schemas.openxmlformats.org/officeDocument/2006/relationships/image" Target="../media/image5.png"/><Relationship Id="rId15" Type="http://schemas.openxmlformats.org/officeDocument/2006/relationships/image" Target="../media/image39.png"/><Relationship Id="rId23" Type="http://schemas.openxmlformats.org/officeDocument/2006/relationships/image" Target="../media/image47.png"/><Relationship Id="rId10" Type="http://schemas.openxmlformats.org/officeDocument/2006/relationships/image" Target="../media/image9.svg"/><Relationship Id="rId19" Type="http://schemas.openxmlformats.org/officeDocument/2006/relationships/image" Target="../media/image43.png"/><Relationship Id="rId4" Type="http://schemas.openxmlformats.org/officeDocument/2006/relationships/image" Target="../media/image48.png"/><Relationship Id="rId9" Type="http://schemas.openxmlformats.org/officeDocument/2006/relationships/image" Target="../media/image8.png"/><Relationship Id="rId14" Type="http://schemas.openxmlformats.org/officeDocument/2006/relationships/image" Target="../media/image38.png"/><Relationship Id="rId22" Type="http://schemas.openxmlformats.org/officeDocument/2006/relationships/image" Target="../media/image4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5.xml"/><Relationship Id="rId5" Type="http://schemas.openxmlformats.org/officeDocument/2006/relationships/image" Target="../media/image24.emf"/><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25.emf"/></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17.xml"/><Relationship Id="rId5" Type="http://schemas.openxmlformats.org/officeDocument/2006/relationships/image" Target="../media/image430.png"/><Relationship Id="rId4" Type="http://schemas.openxmlformats.org/officeDocument/2006/relationships/image" Target="../media/image42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19.xml"/><Relationship Id="rId5" Type="http://schemas.openxmlformats.org/officeDocument/2006/relationships/image" Target="../media/image26.emf"/><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1.xml"/><Relationship Id="rId4" Type="http://schemas.openxmlformats.org/officeDocument/2006/relationships/image" Target="../media/image50.e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22.xml"/><Relationship Id="rId4" Type="http://schemas.openxmlformats.org/officeDocument/2006/relationships/image" Target="../media/image480.png"/></Relationships>
</file>

<file path=ppt/slides/_rels/slide26.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110.png"/><Relationship Id="rId18" Type="http://schemas.openxmlformats.org/officeDocument/2006/relationships/image" Target="../media/image115.png"/><Relationship Id="rId3" Type="http://schemas.openxmlformats.org/officeDocument/2006/relationships/notesSlide" Target="../notesSlides/notesSlide26.xml"/><Relationship Id="rId7" Type="http://schemas.openxmlformats.org/officeDocument/2006/relationships/image" Target="../media/image104.png"/><Relationship Id="rId12" Type="http://schemas.openxmlformats.org/officeDocument/2006/relationships/image" Target="../media/image109.png"/><Relationship Id="rId17" Type="http://schemas.openxmlformats.org/officeDocument/2006/relationships/image" Target="../media/image114.png"/><Relationship Id="rId2" Type="http://schemas.openxmlformats.org/officeDocument/2006/relationships/slideLayout" Target="../slideLayouts/slideLayout1.xml"/><Relationship Id="rId16" Type="http://schemas.openxmlformats.org/officeDocument/2006/relationships/image" Target="../media/image113.png"/><Relationship Id="rId1" Type="http://schemas.openxmlformats.org/officeDocument/2006/relationships/tags" Target="../tags/tag23.xml"/><Relationship Id="rId6" Type="http://schemas.openxmlformats.org/officeDocument/2006/relationships/image" Target="../media/image103.png"/><Relationship Id="rId11" Type="http://schemas.openxmlformats.org/officeDocument/2006/relationships/image" Target="../media/image108.png"/><Relationship Id="rId5" Type="http://schemas.openxmlformats.org/officeDocument/2006/relationships/image" Target="../media/image102.png"/><Relationship Id="rId15" Type="http://schemas.openxmlformats.org/officeDocument/2006/relationships/image" Target="../media/image112.png"/><Relationship Id="rId10" Type="http://schemas.openxmlformats.org/officeDocument/2006/relationships/image" Target="../media/image107.png"/><Relationship Id="rId19" Type="http://schemas.openxmlformats.org/officeDocument/2006/relationships/image" Target="../media/image116.png"/><Relationship Id="rId4" Type="http://schemas.openxmlformats.org/officeDocument/2006/relationships/image" Target="../media/image490.png"/><Relationship Id="rId9" Type="http://schemas.openxmlformats.org/officeDocument/2006/relationships/image" Target="../media/image106.png"/><Relationship Id="rId14" Type="http://schemas.openxmlformats.org/officeDocument/2006/relationships/image" Target="../media/image111.png"/></Relationships>
</file>

<file path=ppt/slides/_rels/slide27.xml.rels><?xml version="1.0" encoding="UTF-8" standalone="yes"?>
<Relationships xmlns="http://schemas.openxmlformats.org/package/2006/relationships"><Relationship Id="rId8" Type="http://schemas.openxmlformats.org/officeDocument/2006/relationships/image" Target="../media/image121.png"/><Relationship Id="rId13" Type="http://schemas.openxmlformats.org/officeDocument/2006/relationships/image" Target="../media/image126.png"/><Relationship Id="rId18" Type="http://schemas.openxmlformats.org/officeDocument/2006/relationships/image" Target="../media/image131.png"/><Relationship Id="rId3" Type="http://schemas.openxmlformats.org/officeDocument/2006/relationships/notesSlide" Target="../notesSlides/notesSlide27.xml"/><Relationship Id="rId21" Type="http://schemas.openxmlformats.org/officeDocument/2006/relationships/image" Target="../media/image134.png"/><Relationship Id="rId7" Type="http://schemas.openxmlformats.org/officeDocument/2006/relationships/image" Target="../media/image120.png"/><Relationship Id="rId12" Type="http://schemas.openxmlformats.org/officeDocument/2006/relationships/image" Target="../media/image125.png"/><Relationship Id="rId17" Type="http://schemas.openxmlformats.org/officeDocument/2006/relationships/image" Target="../media/image130.png"/><Relationship Id="rId2" Type="http://schemas.openxmlformats.org/officeDocument/2006/relationships/slideLayout" Target="../slideLayouts/slideLayout1.xml"/><Relationship Id="rId16" Type="http://schemas.openxmlformats.org/officeDocument/2006/relationships/image" Target="../media/image129.png"/><Relationship Id="rId20" Type="http://schemas.openxmlformats.org/officeDocument/2006/relationships/image" Target="../media/image133.png"/><Relationship Id="rId1" Type="http://schemas.openxmlformats.org/officeDocument/2006/relationships/tags" Target="../tags/tag24.xml"/><Relationship Id="rId6" Type="http://schemas.openxmlformats.org/officeDocument/2006/relationships/image" Target="../media/image119.png"/><Relationship Id="rId11" Type="http://schemas.openxmlformats.org/officeDocument/2006/relationships/image" Target="../media/image124.png"/><Relationship Id="rId24" Type="http://schemas.openxmlformats.org/officeDocument/2006/relationships/image" Target="../media/image137.png"/><Relationship Id="rId5" Type="http://schemas.openxmlformats.org/officeDocument/2006/relationships/image" Target="../media/image118.png"/><Relationship Id="rId15" Type="http://schemas.openxmlformats.org/officeDocument/2006/relationships/image" Target="../media/image128.png"/><Relationship Id="rId23" Type="http://schemas.openxmlformats.org/officeDocument/2006/relationships/image" Target="../media/image136.png"/><Relationship Id="rId10" Type="http://schemas.openxmlformats.org/officeDocument/2006/relationships/image" Target="../media/image123.png"/><Relationship Id="rId19" Type="http://schemas.openxmlformats.org/officeDocument/2006/relationships/image" Target="../media/image132.png"/><Relationship Id="rId4" Type="http://schemas.openxmlformats.org/officeDocument/2006/relationships/image" Target="../media/image500.png"/><Relationship Id="rId9" Type="http://schemas.openxmlformats.org/officeDocument/2006/relationships/image" Target="../media/image122.png"/><Relationship Id="rId14" Type="http://schemas.openxmlformats.org/officeDocument/2006/relationships/image" Target="../media/image127.png"/><Relationship Id="rId22" Type="http://schemas.openxmlformats.org/officeDocument/2006/relationships/image" Target="../media/image135.png"/></Relationships>
</file>

<file path=ppt/slides/_rels/slide28.xml.rels><?xml version="1.0" encoding="UTF-8" standalone="yes"?>
<Relationships xmlns="http://schemas.openxmlformats.org/package/2006/relationships"><Relationship Id="rId8" Type="http://schemas.openxmlformats.org/officeDocument/2006/relationships/image" Target="../media/image142.png"/><Relationship Id="rId13" Type="http://schemas.openxmlformats.org/officeDocument/2006/relationships/image" Target="../media/image147.png"/><Relationship Id="rId18" Type="http://schemas.openxmlformats.org/officeDocument/2006/relationships/image" Target="../media/image152.png"/><Relationship Id="rId3" Type="http://schemas.openxmlformats.org/officeDocument/2006/relationships/notesSlide" Target="../notesSlides/notesSlide28.xml"/><Relationship Id="rId7" Type="http://schemas.openxmlformats.org/officeDocument/2006/relationships/image" Target="../media/image141.png"/><Relationship Id="rId12" Type="http://schemas.openxmlformats.org/officeDocument/2006/relationships/image" Target="../media/image146.png"/><Relationship Id="rId17" Type="http://schemas.openxmlformats.org/officeDocument/2006/relationships/image" Target="../media/image151.png"/><Relationship Id="rId2" Type="http://schemas.openxmlformats.org/officeDocument/2006/relationships/slideLayout" Target="../slideLayouts/slideLayout1.xml"/><Relationship Id="rId16" Type="http://schemas.openxmlformats.org/officeDocument/2006/relationships/image" Target="../media/image150.png"/><Relationship Id="rId20" Type="http://schemas.openxmlformats.org/officeDocument/2006/relationships/image" Target="../media/image154.png"/><Relationship Id="rId1" Type="http://schemas.openxmlformats.org/officeDocument/2006/relationships/tags" Target="../tags/tag25.xml"/><Relationship Id="rId6" Type="http://schemas.openxmlformats.org/officeDocument/2006/relationships/image" Target="../media/image140.png"/><Relationship Id="rId11" Type="http://schemas.openxmlformats.org/officeDocument/2006/relationships/image" Target="../media/image145.png"/><Relationship Id="rId5" Type="http://schemas.openxmlformats.org/officeDocument/2006/relationships/image" Target="../media/image139.png"/><Relationship Id="rId15" Type="http://schemas.openxmlformats.org/officeDocument/2006/relationships/image" Target="../media/image149.png"/><Relationship Id="rId10" Type="http://schemas.openxmlformats.org/officeDocument/2006/relationships/image" Target="../media/image144.png"/><Relationship Id="rId19" Type="http://schemas.openxmlformats.org/officeDocument/2006/relationships/image" Target="../media/image153.png"/><Relationship Id="rId4" Type="http://schemas.openxmlformats.org/officeDocument/2006/relationships/image" Target="../media/image510.png"/><Relationship Id="rId9" Type="http://schemas.openxmlformats.org/officeDocument/2006/relationships/image" Target="../media/image143.png"/><Relationship Id="rId14" Type="http://schemas.openxmlformats.org/officeDocument/2006/relationships/image" Target="../media/image14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26.xml"/><Relationship Id="rId5" Type="http://schemas.openxmlformats.org/officeDocument/2006/relationships/image" Target="../media/image52.emf"/><Relationship Id="rId4" Type="http://schemas.openxmlformats.org/officeDocument/2006/relationships/image" Target="../media/image51.emf"/></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3.xml"/><Relationship Id="rId7" Type="http://schemas.openxmlformats.org/officeDocument/2006/relationships/image" Target="../media/image7.sv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6.png"/><Relationship Id="rId11" Type="http://schemas.openxmlformats.org/officeDocument/2006/relationships/image" Target="../media/image11.svg"/><Relationship Id="rId5" Type="http://schemas.microsoft.com/office/2007/relationships/hdphoto" Target="../media/hdphoto1.wdp"/><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svg"/></Relationships>
</file>

<file path=ppt/slides/_rels/slide30.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27.xml"/><Relationship Id="rId4" Type="http://schemas.openxmlformats.org/officeDocument/2006/relationships/image" Target="../media/image550.png"/></Relationships>
</file>

<file path=ppt/slides/_rels/slide32.xml.rels><?xml version="1.0" encoding="UTF-8" standalone="yes"?>
<Relationships xmlns="http://schemas.openxmlformats.org/package/2006/relationships"><Relationship Id="rId8" Type="http://schemas.openxmlformats.org/officeDocument/2006/relationships/image" Target="../media/image59.emf"/><Relationship Id="rId3" Type="http://schemas.openxmlformats.org/officeDocument/2006/relationships/image" Target="../media/image54.emf"/><Relationship Id="rId7" Type="http://schemas.openxmlformats.org/officeDocument/2006/relationships/image" Target="../media/image58.emf"/><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57.emf"/><Relationship Id="rId5" Type="http://schemas.openxmlformats.org/officeDocument/2006/relationships/image" Target="../media/image56.emf"/><Relationship Id="rId4" Type="http://schemas.openxmlformats.org/officeDocument/2006/relationships/image" Target="../media/image55.e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28.xml"/><Relationship Id="rId4" Type="http://schemas.openxmlformats.org/officeDocument/2006/relationships/image" Target="../media/image60.png"/></Relationships>
</file>

<file path=ppt/slides/_rels/slide34.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64.emf"/><Relationship Id="rId5" Type="http://schemas.openxmlformats.org/officeDocument/2006/relationships/image" Target="../media/image63.emf"/><Relationship Id="rId4" Type="http://schemas.openxmlformats.org/officeDocument/2006/relationships/image" Target="../media/image62.emf"/></Relationships>
</file>

<file path=ppt/slides/_rels/slide35.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68.emf"/><Relationship Id="rId5" Type="http://schemas.openxmlformats.org/officeDocument/2006/relationships/image" Target="../media/image67.emf"/><Relationship Id="rId4" Type="http://schemas.openxmlformats.org/officeDocument/2006/relationships/image" Target="../media/image66.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13.svg"/><Relationship Id="rId3" Type="http://schemas.openxmlformats.org/officeDocument/2006/relationships/notesSlide" Target="../notesSlides/notesSlide4.xml"/><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8.png"/><Relationship Id="rId2" Type="http://schemas.openxmlformats.org/officeDocument/2006/relationships/slideLayout" Target="../slideLayouts/slideLayout1.xml"/><Relationship Id="rId16" Type="http://schemas.openxmlformats.org/officeDocument/2006/relationships/image" Target="../media/image12.svg"/><Relationship Id="rId20" Type="http://schemas.openxmlformats.org/officeDocument/2006/relationships/image" Target="../media/image11.svg"/><Relationship Id="rId1" Type="http://schemas.openxmlformats.org/officeDocument/2006/relationships/tags" Target="../tags/tag2.xml"/><Relationship Id="rId6" Type="http://schemas.openxmlformats.org/officeDocument/2006/relationships/image" Target="../media/image12.png"/><Relationship Id="rId11" Type="http://schemas.openxmlformats.org/officeDocument/2006/relationships/image" Target="../media/image17.png"/><Relationship Id="rId5" Type="http://schemas.microsoft.com/office/2007/relationships/hdphoto" Target="../media/hdphoto2.wdp"/><Relationship Id="rId15" Type="http://schemas.openxmlformats.org/officeDocument/2006/relationships/image" Target="../media/image6.png"/><Relationship Id="rId10" Type="http://schemas.openxmlformats.org/officeDocument/2006/relationships/image" Target="../media/image16.png"/><Relationship Id="rId19"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15.pn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5.xml"/><Relationship Id="rId7" Type="http://schemas.openxmlformats.org/officeDocument/2006/relationships/image" Target="../media/image7.sv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6.png"/><Relationship Id="rId11" Type="http://schemas.openxmlformats.org/officeDocument/2006/relationships/image" Target="../media/image11.svg"/><Relationship Id="rId5" Type="http://schemas.microsoft.com/office/2007/relationships/hdphoto" Target="../media/hdphoto1.wdp"/><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sv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6.xml"/><Relationship Id="rId7" Type="http://schemas.openxmlformats.org/officeDocument/2006/relationships/image" Target="../media/image7.sv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6.png"/><Relationship Id="rId11" Type="http://schemas.openxmlformats.org/officeDocument/2006/relationships/image" Target="../media/image11.svg"/><Relationship Id="rId5" Type="http://schemas.microsoft.com/office/2007/relationships/hdphoto" Target="../media/hdphoto1.wdp"/><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notesSlide" Target="../notesSlides/notesSlide8.xml"/><Relationship Id="rId21" Type="http://schemas.openxmlformats.org/officeDocument/2006/relationships/image" Target="../media/image34.png"/><Relationship Id="rId7" Type="http://schemas.openxmlformats.org/officeDocument/2006/relationships/image" Target="../media/image7.sv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slideLayout" Target="../slideLayouts/slideLayout1.xml"/><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tags" Target="../tags/tag6.xml"/><Relationship Id="rId6" Type="http://schemas.openxmlformats.org/officeDocument/2006/relationships/image" Target="../media/image6.png"/><Relationship Id="rId11" Type="http://schemas.openxmlformats.org/officeDocument/2006/relationships/image" Target="../media/image22.svg"/><Relationship Id="rId5" Type="http://schemas.microsoft.com/office/2007/relationships/hdphoto" Target="../media/hdphoto3.wdp"/><Relationship Id="rId15" Type="http://schemas.openxmlformats.org/officeDocument/2006/relationships/image" Target="../media/image28.png"/><Relationship Id="rId10" Type="http://schemas.openxmlformats.org/officeDocument/2006/relationships/image" Target="../media/image21.png"/><Relationship Id="rId19" Type="http://schemas.openxmlformats.org/officeDocument/2006/relationships/image" Target="../media/image32.png"/><Relationship Id="rId4" Type="http://schemas.openxmlformats.org/officeDocument/2006/relationships/image" Target="../media/image5.png"/><Relationship Id="rId9" Type="http://schemas.openxmlformats.org/officeDocument/2006/relationships/image" Target="../media/image9.svg"/><Relationship Id="rId14" Type="http://schemas.openxmlformats.org/officeDocument/2006/relationships/image" Target="../media/image27.png"/><Relationship Id="rId22"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37.png"/><Relationship Id="rId18" Type="http://schemas.openxmlformats.org/officeDocument/2006/relationships/image" Target="../media/image42.png"/><Relationship Id="rId3" Type="http://schemas.openxmlformats.org/officeDocument/2006/relationships/notesSlide" Target="../notesSlides/notesSlide9.xml"/><Relationship Id="rId21" Type="http://schemas.openxmlformats.org/officeDocument/2006/relationships/image" Target="../media/image45.png"/><Relationship Id="rId7" Type="http://schemas.openxmlformats.org/officeDocument/2006/relationships/image" Target="../media/image6.png"/><Relationship Id="rId12" Type="http://schemas.openxmlformats.org/officeDocument/2006/relationships/image" Target="../media/image22.svg"/><Relationship Id="rId17" Type="http://schemas.openxmlformats.org/officeDocument/2006/relationships/image" Target="../media/image41.png"/><Relationship Id="rId2" Type="http://schemas.openxmlformats.org/officeDocument/2006/relationships/slideLayout" Target="../slideLayouts/slideLayout1.xml"/><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tags" Target="../tags/tag7.xml"/><Relationship Id="rId6" Type="http://schemas.microsoft.com/office/2007/relationships/hdphoto" Target="../media/hdphoto3.wdp"/><Relationship Id="rId11" Type="http://schemas.openxmlformats.org/officeDocument/2006/relationships/image" Target="../media/image21.png"/><Relationship Id="rId5" Type="http://schemas.openxmlformats.org/officeDocument/2006/relationships/image" Target="../media/image5.png"/><Relationship Id="rId15" Type="http://schemas.openxmlformats.org/officeDocument/2006/relationships/image" Target="../media/image39.png"/><Relationship Id="rId23" Type="http://schemas.openxmlformats.org/officeDocument/2006/relationships/image" Target="../media/image47.png"/><Relationship Id="rId10" Type="http://schemas.openxmlformats.org/officeDocument/2006/relationships/image" Target="../media/image9.svg"/><Relationship Id="rId19" Type="http://schemas.openxmlformats.org/officeDocument/2006/relationships/image" Target="../media/image43.png"/><Relationship Id="rId4" Type="http://schemas.openxmlformats.org/officeDocument/2006/relationships/image" Target="../media/image36.png"/><Relationship Id="rId9" Type="http://schemas.openxmlformats.org/officeDocument/2006/relationships/image" Target="../media/image8.png"/><Relationship Id="rId14" Type="http://schemas.openxmlformats.org/officeDocument/2006/relationships/image" Target="../media/image38.png"/><Relationship Id="rId22"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7" name="矩形 16"/>
          <p:cNvSpPr/>
          <p:nvPr/>
        </p:nvSpPr>
        <p:spPr>
          <a:xfrm>
            <a:off x="0" y="1468322"/>
            <a:ext cx="12192000" cy="3886200"/>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文本框 8"/>
          <p:cNvSpPr txBox="1">
            <a:spLocks noChangeArrowheads="1"/>
          </p:cNvSpPr>
          <p:nvPr/>
        </p:nvSpPr>
        <p:spPr bwMode="auto">
          <a:xfrm>
            <a:off x="1243853" y="2199429"/>
            <a:ext cx="958420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r>
              <a:rPr lang="en-US" altLang="zh-CN" sz="3200" dirty="0"/>
              <a:t>MinMax Sampling: A Near-optimal Global Summary</a:t>
            </a:r>
          </a:p>
          <a:p>
            <a:pPr algn="ctr"/>
            <a:r>
              <a:rPr lang="en-US" altLang="zh-CN" sz="3200" dirty="0"/>
              <a:t>for Aggregation in the Wide Area</a:t>
            </a:r>
            <a:endParaRPr lang="en-US" altLang="zh-CN" sz="3200" dirty="0">
              <a:latin typeface="微软雅黑" panose="020B0503020204020204" pitchFamily="34" charset="-122"/>
              <a:ea typeface="微软雅黑" panose="020B0503020204020204" pitchFamily="34" charset="-122"/>
            </a:endParaRPr>
          </a:p>
        </p:txBody>
      </p:sp>
      <p:sp>
        <p:nvSpPr>
          <p:cNvPr id="20" name="矩形 9"/>
          <p:cNvSpPr>
            <a:spLocks noChangeArrowheads="1"/>
          </p:cNvSpPr>
          <p:nvPr/>
        </p:nvSpPr>
        <p:spPr bwMode="auto">
          <a:xfrm>
            <a:off x="1553921" y="3351207"/>
            <a:ext cx="8565439" cy="1619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en-US" altLang="zh-CN" dirty="0" err="1"/>
              <a:t>Yikai</a:t>
            </a:r>
            <a:r>
              <a:rPr lang="en-US" altLang="zh-CN" dirty="0"/>
              <a:t> Zhao, </a:t>
            </a:r>
            <a:r>
              <a:rPr lang="en-US" altLang="zh-CN" dirty="0" err="1"/>
              <a:t>Yinda</a:t>
            </a:r>
            <a:r>
              <a:rPr lang="en-US" altLang="zh-CN" dirty="0"/>
              <a:t> Zhang, </a:t>
            </a:r>
            <a:r>
              <a:rPr lang="en-US" altLang="zh-CN" dirty="0" err="1"/>
              <a:t>Yuanpeng</a:t>
            </a:r>
            <a:r>
              <a:rPr lang="en-US" altLang="zh-CN" dirty="0"/>
              <a:t> Li, Yi Zhou, Chunhui Chen, </a:t>
            </a:r>
          </a:p>
          <a:p>
            <a:pPr algn="ctr">
              <a:lnSpc>
                <a:spcPct val="150000"/>
              </a:lnSpc>
            </a:pPr>
            <a:r>
              <a:rPr lang="en-US" altLang="zh-CN" dirty="0"/>
              <a:t>Tong Yang, Bin Cui</a:t>
            </a:r>
          </a:p>
          <a:p>
            <a:pPr algn="ctr">
              <a:lnSpc>
                <a:spcPct val="150000"/>
              </a:lnSpc>
            </a:pPr>
            <a:endParaRPr lang="en-US" altLang="zh-CN" sz="1600" dirty="0"/>
          </a:p>
          <a:p>
            <a:pPr algn="ctr">
              <a:lnSpc>
                <a:spcPct val="150000"/>
              </a:lnSpc>
            </a:pPr>
            <a:r>
              <a:rPr lang="en-US" altLang="zh-CN" sz="1600" dirty="0"/>
              <a:t>Peking University, China</a:t>
            </a:r>
            <a:endParaRPr kumimoji="1" lang="zh-CN" altLang="en-US" dirty="0">
              <a:latin typeface="微软雅黑" panose="020B0503020204020204" pitchFamily="34" charset="-122"/>
              <a:ea typeface="微软雅黑" panose="020B0503020204020204" pitchFamily="34" charset="-122"/>
              <a:cs typeface="Arial" panose="020B0604020202020204" pitchFamily="34" charset="0"/>
            </a:endParaRPr>
          </a:p>
        </p:txBody>
      </p:sp>
      <p:pic>
        <p:nvPicPr>
          <p:cNvPr id="11" name="图片 10">
            <a:extLst>
              <a:ext uri="{FF2B5EF4-FFF2-40B4-BE49-F238E27FC236}">
                <a16:creationId xmlns:a16="http://schemas.microsoft.com/office/drawing/2014/main" id="{20A394B5-CA6D-4636-AA8F-AA715F5CC5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3800" y="1503478"/>
            <a:ext cx="812064" cy="812064"/>
          </a:xfrm>
          <a:prstGeom prst="rect">
            <a:avLst/>
          </a:prstGeom>
        </p:spPr>
      </p:pic>
      <p:sp>
        <p:nvSpPr>
          <p:cNvPr id="8" name="矩形 9">
            <a:extLst>
              <a:ext uri="{FF2B5EF4-FFF2-40B4-BE49-F238E27FC236}">
                <a16:creationId xmlns:a16="http://schemas.microsoft.com/office/drawing/2014/main" id="{71C45B48-5069-45BD-8D30-5FBDC84F5909}"/>
              </a:ext>
            </a:extLst>
          </p:cNvPr>
          <p:cNvSpPr>
            <a:spLocks noChangeArrowheads="1"/>
          </p:cNvSpPr>
          <p:nvPr/>
        </p:nvSpPr>
        <p:spPr bwMode="auto">
          <a:xfrm>
            <a:off x="9192638" y="4270433"/>
            <a:ext cx="2999362" cy="70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kumimoji="1" lang="en-US" altLang="zh-CN" sz="1400" dirty="0">
                <a:latin typeface="微软雅黑" panose="020B0503020204020204" pitchFamily="34" charset="-122"/>
                <a:ea typeface="微软雅黑" panose="020B0503020204020204" pitchFamily="34" charset="-122"/>
                <a:cs typeface="Arial" panose="020B0604020202020204" pitchFamily="34" charset="0"/>
              </a:rPr>
              <a:t>SIGMOD 2022, June 12–17, 2022</a:t>
            </a:r>
          </a:p>
          <a:p>
            <a:pPr algn="ctr">
              <a:lnSpc>
                <a:spcPct val="150000"/>
              </a:lnSpc>
            </a:pPr>
            <a:r>
              <a:rPr kumimoji="1" lang="en-US" altLang="zh-CN" sz="1400" dirty="0">
                <a:latin typeface="微软雅黑" panose="020B0503020204020204" pitchFamily="34" charset="-122"/>
                <a:ea typeface="微软雅黑" panose="020B0503020204020204" pitchFamily="34" charset="-122"/>
                <a:cs typeface="Arial" panose="020B0604020202020204" pitchFamily="34" charset="0"/>
              </a:rPr>
              <a:t>Philadelphia, PA, USA.</a:t>
            </a:r>
            <a:endParaRPr kumimoji="1" lang="zh-CN" altLang="en-US" sz="1400" dirty="0">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093360073"/>
      </p:ext>
    </p:extLst>
  </p:cSld>
  <p:clrMapOvr>
    <a:masterClrMapping/>
  </p:clrMapOvr>
  <mc:AlternateContent xmlns:mc="http://schemas.openxmlformats.org/markup-compatibility/2006" xmlns:p14="http://schemas.microsoft.com/office/powerpoint/2010/main">
    <mc:Choice Requires="p14">
      <p:transition spd="med" p14:dur="700" advTm="12293">
        <p:fade/>
      </p:transition>
    </mc:Choice>
    <mc:Fallback xmlns="">
      <p:transition spd="med" advTm="12293">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9D83C9BA-9E77-4B46-BAC9-7FE994CBCEEB}"/>
                  </a:ext>
                </a:extLst>
              </p:cNvPr>
              <p:cNvSpPr txBox="1"/>
              <p:nvPr/>
            </p:nvSpPr>
            <p:spPr>
              <a:xfrm>
                <a:off x="477270" y="1164467"/>
                <a:ext cx="11183788" cy="2103268"/>
              </a:xfrm>
              <a:prstGeom prst="rect">
                <a:avLst/>
              </a:prstGeom>
              <a:noFill/>
            </p:spPr>
            <p:txBody>
              <a:bodyPr wrap="square" rtlCol="0">
                <a:spAutoFit/>
              </a:bodyPr>
              <a:lstStyle/>
              <a:p>
                <a:pPr marL="800100" lvl="1" indent="-342900" algn="just">
                  <a:lnSpc>
                    <a:spcPct val="130000"/>
                  </a:lnSpc>
                  <a:spcAft>
                    <a:spcPts val="1200"/>
                  </a:spcAft>
                  <a:buFont typeface="Arial" panose="020B0604020202020204" pitchFamily="34" charset="0"/>
                  <a:buChar char="•"/>
                </a:pPr>
                <a:r>
                  <a:rPr lang="en-US" altLang="zh-CN" sz="2000" dirty="0"/>
                  <a:t>Sampling model: </a:t>
                </a:r>
              </a:p>
              <a:p>
                <a:pPr marL="1257300" lvl="2" indent="-342900" algn="just">
                  <a:lnSpc>
                    <a:spcPct val="130000"/>
                  </a:lnSpc>
                  <a:spcAft>
                    <a:spcPts val="1200"/>
                  </a:spcAft>
                  <a:buFont typeface="Arial" panose="020B0604020202020204" pitchFamily="34" charset="0"/>
                  <a:buChar char="•"/>
                </a:pPr>
                <a:r>
                  <a:rPr lang="en-US" altLang="zh-CN" sz="2000" dirty="0"/>
                  <a:t>Given a value vector </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𝑉</m:t>
                        </m:r>
                      </m:e>
                      <m:sub>
                        <m:r>
                          <a:rPr lang="en-US" altLang="zh-CN" sz="2000" i="1">
                            <a:latin typeface="Cambria Math" panose="02040503050406030204" pitchFamily="18" charset="0"/>
                          </a:rPr>
                          <m:t>𝑖</m:t>
                        </m:r>
                      </m:sub>
                    </m:sSub>
                    <m:r>
                      <a:rPr lang="en-US" altLang="zh-CN" sz="2000" i="1">
                        <a:latin typeface="Cambria Math" panose="02040503050406030204" pitchFamily="18" charset="0"/>
                      </a:rPr>
                      <m:t>=</m:t>
                    </m:r>
                    <m:d>
                      <m:dPr>
                        <m:begChr m:val="⟨"/>
                        <m:endChr m:val="⟩"/>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𝑣</m:t>
                            </m:r>
                          </m:e>
                          <m:sub>
                            <m:r>
                              <a:rPr lang="en-US" altLang="zh-CN" sz="2000" i="1">
                                <a:latin typeface="Cambria Math" panose="02040503050406030204" pitchFamily="18" charset="0"/>
                              </a:rPr>
                              <m:t>𝑖</m:t>
                            </m:r>
                            <m:r>
                              <a:rPr lang="en-US" altLang="zh-CN" sz="2000" i="1">
                                <a:latin typeface="Cambria Math" panose="02040503050406030204" pitchFamily="18" charset="0"/>
                              </a:rPr>
                              <m:t>, 1</m:t>
                            </m:r>
                          </m:sub>
                        </m:sSub>
                        <m:r>
                          <a:rPr lang="en-US" altLang="zh-CN" sz="2000" i="1">
                            <a:latin typeface="Cambria Math" panose="02040503050406030204" pitchFamily="18" charset="0"/>
                          </a:rPr>
                          <m:t>, ⋯, </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𝑣</m:t>
                            </m:r>
                          </m:e>
                          <m:sub>
                            <m:r>
                              <a:rPr lang="en-US" altLang="zh-CN" sz="2000" i="1">
                                <a:latin typeface="Cambria Math" panose="02040503050406030204" pitchFamily="18" charset="0"/>
                              </a:rPr>
                              <m:t>𝑖</m:t>
                            </m:r>
                            <m:r>
                              <a:rPr lang="en-US" altLang="zh-CN" sz="2000" i="1">
                                <a:latin typeface="Cambria Math" panose="02040503050406030204" pitchFamily="18" charset="0"/>
                              </a:rPr>
                              <m:t>, </m:t>
                            </m:r>
                            <m:r>
                              <a:rPr lang="en-US" altLang="zh-CN" sz="2000" i="1">
                                <a:latin typeface="Cambria Math" panose="02040503050406030204" pitchFamily="18" charset="0"/>
                              </a:rPr>
                              <m:t>𝑚</m:t>
                            </m:r>
                          </m:sub>
                        </m:sSub>
                      </m:e>
                    </m:d>
                    <m:r>
                      <a:rPr lang="en-US" altLang="zh-CN" sz="2000" i="1">
                        <a:latin typeface="Cambria Math" panose="02040503050406030204" pitchFamily="18" charset="0"/>
                      </a:rPr>
                      <m:t> </m:t>
                    </m:r>
                  </m:oMath>
                </a14:m>
                <a:r>
                  <a:rPr lang="en-US" altLang="zh-CN" sz="2000" dirty="0"/>
                  <a:t>in device </a:t>
                </a:r>
                <a14:m>
                  <m:oMath xmlns:m="http://schemas.openxmlformats.org/officeDocument/2006/math">
                    <m:r>
                      <a:rPr lang="en-US" altLang="zh-CN" sz="2000" i="1">
                        <a:latin typeface="Cambria Math" panose="02040503050406030204" pitchFamily="18" charset="0"/>
                      </a:rPr>
                      <m:t>𝑖</m:t>
                    </m:r>
                  </m:oMath>
                </a14:m>
                <a:r>
                  <a:rPr lang="en-US" altLang="zh-CN" sz="2000" dirty="0"/>
                  <a:t>, a random sampling scheme is to generate a random variable vector </a:t>
                </a:r>
                <a14:m>
                  <m:oMath xmlns:m="http://schemas.openxmlformats.org/officeDocument/2006/math">
                    <m:sSub>
                      <m:sSubPr>
                        <m:ctrlPr>
                          <a:rPr lang="en-US" altLang="zh-CN" sz="2000" b="0" i="1" dirty="0" smtClean="0">
                            <a:solidFill>
                              <a:schemeClr val="tx1"/>
                            </a:solidFill>
                            <a:latin typeface="Cambria Math" panose="02040503050406030204" pitchFamily="18" charset="0"/>
                          </a:rPr>
                        </m:ctrlPr>
                      </m:sSubPr>
                      <m:e>
                        <m:acc>
                          <m:accPr>
                            <m:chr m:val="̂"/>
                            <m:ctrlPr>
                              <a:rPr lang="en-US" altLang="zh-CN" sz="2000" b="0" i="1" dirty="0" smtClean="0">
                                <a:solidFill>
                                  <a:schemeClr val="tx1"/>
                                </a:solidFill>
                                <a:latin typeface="Cambria Math" panose="02040503050406030204" pitchFamily="18" charset="0"/>
                              </a:rPr>
                            </m:ctrlPr>
                          </m:accPr>
                          <m:e>
                            <m:r>
                              <a:rPr lang="en-US" altLang="zh-CN" sz="2000" b="0" i="1" dirty="0" smtClean="0">
                                <a:solidFill>
                                  <a:schemeClr val="tx1"/>
                                </a:solidFill>
                                <a:latin typeface="Cambria Math" panose="02040503050406030204" pitchFamily="18" charset="0"/>
                              </a:rPr>
                              <m:t>𝑉</m:t>
                            </m:r>
                          </m:e>
                        </m:acc>
                      </m:e>
                      <m:sub>
                        <m:r>
                          <a:rPr lang="en-US" altLang="zh-CN" sz="2000" b="0" i="1" dirty="0" smtClean="0">
                            <a:solidFill>
                              <a:schemeClr val="tx1"/>
                            </a:solidFill>
                            <a:latin typeface="Cambria Math" panose="02040503050406030204" pitchFamily="18" charset="0"/>
                          </a:rPr>
                          <m:t>𝑖</m:t>
                        </m:r>
                      </m:sub>
                    </m:sSub>
                    <m:r>
                      <a:rPr lang="en-US" altLang="zh-CN" sz="2000" i="1">
                        <a:latin typeface="Cambria Math" panose="02040503050406030204" pitchFamily="18" charset="0"/>
                      </a:rPr>
                      <m:t>=</m:t>
                    </m:r>
                    <m:d>
                      <m:dPr>
                        <m:begChr m:val="⟨"/>
                        <m:endChr m:val="⟩"/>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acc>
                              <m:accPr>
                                <m:chr m:val="̂"/>
                                <m:ctrlPr>
                                  <a:rPr lang="en-US" altLang="zh-CN" sz="2000" b="0" i="1" dirty="0" smtClean="0">
                                    <a:solidFill>
                                      <a:schemeClr val="tx1"/>
                                    </a:solidFill>
                                    <a:latin typeface="Cambria Math" panose="02040503050406030204" pitchFamily="18" charset="0"/>
                                  </a:rPr>
                                </m:ctrlPr>
                              </m:accPr>
                              <m:e>
                                <m:r>
                                  <a:rPr lang="en-US" altLang="zh-CN" sz="2000" b="0" i="1" dirty="0" smtClean="0">
                                    <a:solidFill>
                                      <a:schemeClr val="tx1"/>
                                    </a:solidFill>
                                    <a:latin typeface="Cambria Math" panose="02040503050406030204" pitchFamily="18" charset="0"/>
                                  </a:rPr>
                                  <m:t>𝑣</m:t>
                                </m:r>
                              </m:e>
                            </m:acc>
                          </m:e>
                          <m:sub>
                            <m:r>
                              <a:rPr lang="en-US" altLang="zh-CN" sz="2000" i="1">
                                <a:latin typeface="Cambria Math" panose="02040503050406030204" pitchFamily="18" charset="0"/>
                              </a:rPr>
                              <m:t>𝑖</m:t>
                            </m:r>
                            <m:r>
                              <a:rPr lang="en-US" altLang="zh-CN" sz="2000" i="1">
                                <a:latin typeface="Cambria Math" panose="02040503050406030204" pitchFamily="18" charset="0"/>
                              </a:rPr>
                              <m:t>, 1</m:t>
                            </m:r>
                          </m:sub>
                        </m:sSub>
                        <m:r>
                          <a:rPr lang="en-US" altLang="zh-CN" sz="2000" i="1">
                            <a:latin typeface="Cambria Math" panose="02040503050406030204" pitchFamily="18" charset="0"/>
                          </a:rPr>
                          <m:t>, ⋯, </m:t>
                        </m:r>
                        <m:sSub>
                          <m:sSubPr>
                            <m:ctrlPr>
                              <a:rPr lang="en-US" altLang="zh-CN" sz="2000" i="1">
                                <a:latin typeface="Cambria Math" panose="02040503050406030204" pitchFamily="18" charset="0"/>
                              </a:rPr>
                            </m:ctrlPr>
                          </m:sSubPr>
                          <m:e>
                            <m:acc>
                              <m:accPr>
                                <m:chr m:val="̂"/>
                                <m:ctrlPr>
                                  <a:rPr lang="en-US" altLang="zh-CN" sz="2000" b="0" i="1" dirty="0" smtClean="0">
                                    <a:solidFill>
                                      <a:schemeClr val="tx1"/>
                                    </a:solidFill>
                                    <a:latin typeface="Cambria Math" panose="02040503050406030204" pitchFamily="18" charset="0"/>
                                  </a:rPr>
                                </m:ctrlPr>
                              </m:accPr>
                              <m:e>
                                <m:r>
                                  <a:rPr lang="en-US" altLang="zh-CN" sz="2000" b="0" i="1" dirty="0" smtClean="0">
                                    <a:solidFill>
                                      <a:schemeClr val="tx1"/>
                                    </a:solidFill>
                                    <a:latin typeface="Cambria Math" panose="02040503050406030204" pitchFamily="18" charset="0"/>
                                  </a:rPr>
                                  <m:t>𝑣</m:t>
                                </m:r>
                              </m:e>
                            </m:acc>
                          </m:e>
                          <m:sub>
                            <m:r>
                              <a:rPr lang="en-US" altLang="zh-CN" sz="2000" i="1">
                                <a:latin typeface="Cambria Math" panose="02040503050406030204" pitchFamily="18" charset="0"/>
                              </a:rPr>
                              <m:t>𝑖</m:t>
                            </m:r>
                            <m:r>
                              <a:rPr lang="en-US" altLang="zh-CN" sz="2000" i="1">
                                <a:latin typeface="Cambria Math" panose="02040503050406030204" pitchFamily="18" charset="0"/>
                              </a:rPr>
                              <m:t>, </m:t>
                            </m:r>
                            <m:r>
                              <a:rPr lang="en-US" altLang="zh-CN" sz="2000" i="1">
                                <a:latin typeface="Cambria Math" panose="02040503050406030204" pitchFamily="18" charset="0"/>
                              </a:rPr>
                              <m:t>𝑚</m:t>
                            </m:r>
                          </m:sub>
                        </m:sSub>
                      </m:e>
                    </m:d>
                  </m:oMath>
                </a14:m>
                <a:r>
                  <a:rPr lang="en-US" altLang="zh-CN" sz="2000" dirty="0"/>
                  <a:t>.</a:t>
                </a:r>
              </a:p>
              <a:p>
                <a:pPr marL="1257300" lvl="2" indent="-342900" algn="just">
                  <a:lnSpc>
                    <a:spcPct val="130000"/>
                  </a:lnSpc>
                  <a:spcAft>
                    <a:spcPts val="1200"/>
                  </a:spcAft>
                  <a:buFont typeface="Arial" panose="020B0604020202020204" pitchFamily="34" charset="0"/>
                  <a:buChar char="•"/>
                </a:pPr>
                <a14:m>
                  <m:oMath xmlns:m="http://schemas.openxmlformats.org/officeDocument/2006/math">
                    <m:sSub>
                      <m:sSubPr>
                        <m:ctrlPr>
                          <a:rPr lang="en-US" altLang="zh-CN" sz="2000" b="0" i="1" dirty="0" smtClean="0">
                            <a:solidFill>
                              <a:schemeClr val="tx1"/>
                            </a:solidFill>
                            <a:latin typeface="Cambria Math" panose="02040503050406030204" pitchFamily="18" charset="0"/>
                          </a:rPr>
                        </m:ctrlPr>
                      </m:sSubPr>
                      <m:e>
                        <m:acc>
                          <m:accPr>
                            <m:chr m:val="̂"/>
                            <m:ctrlPr>
                              <a:rPr lang="en-US" altLang="zh-CN" sz="2000" b="0" i="1" smtClean="0">
                                <a:solidFill>
                                  <a:schemeClr val="tx1"/>
                                </a:solidFill>
                                <a:latin typeface="Cambria Math" panose="02040503050406030204" pitchFamily="18" charset="0"/>
                              </a:rPr>
                            </m:ctrlPr>
                          </m:accPr>
                          <m:e>
                            <m:r>
                              <a:rPr lang="en-US" altLang="zh-CN" sz="2000" b="0" i="1" smtClean="0">
                                <a:solidFill>
                                  <a:schemeClr val="tx1"/>
                                </a:solidFill>
                                <a:latin typeface="Cambria Math" panose="02040503050406030204" pitchFamily="18" charset="0"/>
                              </a:rPr>
                              <m:t>𝑣</m:t>
                            </m:r>
                          </m:e>
                        </m:acc>
                      </m:e>
                      <m:sub>
                        <m:r>
                          <a:rPr lang="en-US" altLang="zh-CN" sz="2000" b="0" i="1" dirty="0" smtClean="0">
                            <a:solidFill>
                              <a:schemeClr val="tx1"/>
                            </a:solidFill>
                            <a:latin typeface="Cambria Math" panose="02040503050406030204" pitchFamily="18" charset="0"/>
                          </a:rPr>
                          <m:t>𝑖</m:t>
                        </m:r>
                        <m:r>
                          <a:rPr lang="en-US" altLang="zh-CN" sz="2000" b="0" i="1" dirty="0" smtClean="0">
                            <a:solidFill>
                              <a:schemeClr val="tx1"/>
                            </a:solidFill>
                            <a:latin typeface="Cambria Math" panose="02040503050406030204" pitchFamily="18" charset="0"/>
                          </a:rPr>
                          <m:t>,</m:t>
                        </m:r>
                        <m:r>
                          <a:rPr lang="en-US" altLang="zh-CN" sz="2000" b="0" i="1" dirty="0" smtClean="0">
                            <a:solidFill>
                              <a:schemeClr val="tx1"/>
                            </a:solidFill>
                            <a:latin typeface="Cambria Math" panose="02040503050406030204" pitchFamily="18" charset="0"/>
                          </a:rPr>
                          <m:t>𝑗</m:t>
                        </m:r>
                      </m:sub>
                    </m:sSub>
                  </m:oMath>
                </a14:m>
                <a:r>
                  <a:rPr lang="en-US" altLang="zh-CN" sz="2000" dirty="0"/>
                  <a:t> is called the </a:t>
                </a:r>
                <a:r>
                  <a:rPr lang="en-US" altLang="zh-CN" sz="2000" i="1" dirty="0">
                    <a:solidFill>
                      <a:srgbClr val="C00000"/>
                    </a:solidFill>
                  </a:rPr>
                  <a:t>estimated value </a:t>
                </a:r>
                <a:r>
                  <a:rPr lang="en-US" altLang="zh-CN" sz="2000" dirty="0"/>
                  <a:t>of </a:t>
                </a:r>
                <a14:m>
                  <m:oMath xmlns:m="http://schemas.openxmlformats.org/officeDocument/2006/math">
                    <m:sSub>
                      <m:sSubPr>
                        <m:ctrlPr>
                          <a:rPr lang="en-US" altLang="zh-CN" sz="2000" i="1" dirty="0">
                            <a:latin typeface="Cambria Math" panose="02040503050406030204" pitchFamily="18" charset="0"/>
                          </a:rPr>
                        </m:ctrlPr>
                      </m:sSubPr>
                      <m:e>
                        <m:r>
                          <a:rPr lang="en-US" altLang="zh-CN" sz="2000" b="0" i="1" dirty="0" smtClean="0">
                            <a:latin typeface="Cambria Math" panose="02040503050406030204" pitchFamily="18" charset="0"/>
                          </a:rPr>
                          <m:t>𝑣</m:t>
                        </m:r>
                      </m:e>
                      <m:sub>
                        <m:r>
                          <a:rPr lang="en-US" altLang="zh-CN" sz="2000" i="1" dirty="0">
                            <a:latin typeface="Cambria Math" panose="02040503050406030204" pitchFamily="18" charset="0"/>
                          </a:rPr>
                          <m:t>𝑖</m:t>
                        </m:r>
                        <m:r>
                          <a:rPr lang="en-US" altLang="zh-CN" sz="2000" i="1" dirty="0">
                            <a:latin typeface="Cambria Math" panose="02040503050406030204" pitchFamily="18" charset="0"/>
                          </a:rPr>
                          <m:t>,</m:t>
                        </m:r>
                        <m:r>
                          <a:rPr lang="en-US" altLang="zh-CN" sz="2000" i="1" dirty="0">
                            <a:latin typeface="Cambria Math" panose="02040503050406030204" pitchFamily="18" charset="0"/>
                          </a:rPr>
                          <m:t>𝑗</m:t>
                        </m:r>
                      </m:sub>
                    </m:sSub>
                  </m:oMath>
                </a14:m>
                <a:r>
                  <a:rPr lang="en-US" altLang="zh-CN" sz="2000" dirty="0"/>
                  <a:t>. </a:t>
                </a:r>
              </a:p>
            </p:txBody>
          </p:sp>
        </mc:Choice>
        <mc:Fallback xmlns="">
          <p:sp>
            <p:nvSpPr>
              <p:cNvPr id="53" name="文本框 52">
                <a:extLst>
                  <a:ext uri="{FF2B5EF4-FFF2-40B4-BE49-F238E27FC236}">
                    <a16:creationId xmlns:a16="http://schemas.microsoft.com/office/drawing/2014/main" id="{9D83C9BA-9E77-4B46-BAC9-7FE994CBCEEB}"/>
                  </a:ext>
                </a:extLst>
              </p:cNvPr>
              <p:cNvSpPr txBox="1">
                <a:spLocks noRot="1" noChangeAspect="1" noMove="1" noResize="1" noEditPoints="1" noAdjustHandles="1" noChangeArrowheads="1" noChangeShapeType="1" noTextEdit="1"/>
              </p:cNvSpPr>
              <p:nvPr/>
            </p:nvSpPr>
            <p:spPr>
              <a:xfrm>
                <a:off x="477270" y="1164467"/>
                <a:ext cx="11183788" cy="2103268"/>
              </a:xfrm>
              <a:prstGeom prst="rect">
                <a:avLst/>
              </a:prstGeom>
              <a:blipFill>
                <a:blip r:embed="rId4"/>
                <a:stretch>
                  <a:fillRect r="-567" b="-2994"/>
                </a:stretch>
              </a:blipFill>
            </p:spPr>
            <p:txBody>
              <a:bodyPr/>
              <a:lstStyle/>
              <a:p>
                <a:r>
                  <a:rPr lang="zh-CN" altLang="en-US">
                    <a:noFill/>
                  </a:rPr>
                  <a:t> </a:t>
                </a:r>
              </a:p>
            </p:txBody>
          </p:sp>
        </mc:Fallback>
      </mc:AlternateContent>
      <p:sp>
        <p:nvSpPr>
          <p:cNvPr id="21" name="文本框 20"/>
          <p:cNvSpPr txBox="1"/>
          <p:nvPr/>
        </p:nvSpPr>
        <p:spPr>
          <a:xfrm>
            <a:off x="1341487" y="308511"/>
            <a:ext cx="9124876" cy="400110"/>
          </a:xfrm>
          <a:prstGeom prst="rect">
            <a:avLst/>
          </a:prstGeom>
          <a:noFill/>
        </p:spPr>
        <p:txBody>
          <a:bodyPr wrap="square" rtlCol="0">
            <a:spAutoFit/>
          </a:bodyPr>
          <a:lstStyle/>
          <a:p>
            <a:r>
              <a:rPr lang="en-US" altLang="zh-CN" sz="2000" dirty="0">
                <a:solidFill>
                  <a:schemeClr val="bg2">
                    <a:lumMod val="25000"/>
                  </a:schemeClr>
                </a:solidFill>
                <a:ea typeface="方正兰亭粗黑_GBK" panose="02000000000000000000" pitchFamily="2" charset="-122"/>
              </a:rPr>
              <a:t>Global Value Vector &amp; Sampling Model</a:t>
            </a:r>
            <a:endParaRPr lang="zh-CN" altLang="en-US" sz="2000" dirty="0">
              <a:solidFill>
                <a:schemeClr val="bg2">
                  <a:lumMod val="25000"/>
                </a:schemeClr>
              </a:solidFill>
              <a:ea typeface="方正兰亭粗黑_GBK" panose="02000000000000000000" pitchFamily="2" charset="-122"/>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nvGrpSpPr>
          <p:cNvPr id="5" name="组合 4">
            <a:extLst>
              <a:ext uri="{FF2B5EF4-FFF2-40B4-BE49-F238E27FC236}">
                <a16:creationId xmlns:a16="http://schemas.microsoft.com/office/drawing/2014/main" id="{43F1C2F1-6053-4EC9-D81A-1F62B9CC3423}"/>
              </a:ext>
            </a:extLst>
          </p:cNvPr>
          <p:cNvGrpSpPr>
            <a:grpSpLocks noChangeAspect="1"/>
          </p:cNvGrpSpPr>
          <p:nvPr/>
        </p:nvGrpSpPr>
        <p:grpSpPr>
          <a:xfrm>
            <a:off x="2479568" y="3698879"/>
            <a:ext cx="6848713" cy="2315711"/>
            <a:chOff x="893391" y="1989376"/>
            <a:chExt cx="10767667" cy="3640799"/>
          </a:xfrm>
        </p:grpSpPr>
        <p:sp>
          <p:nvSpPr>
            <p:cNvPr id="6" name="矩形 5">
              <a:extLst>
                <a:ext uri="{FF2B5EF4-FFF2-40B4-BE49-F238E27FC236}">
                  <a16:creationId xmlns:a16="http://schemas.microsoft.com/office/drawing/2014/main" id="{17B0B3E1-9DE3-10F9-FFFC-8681D2F09C64}"/>
                </a:ext>
              </a:extLst>
            </p:cNvPr>
            <p:cNvSpPr/>
            <p:nvPr/>
          </p:nvSpPr>
          <p:spPr>
            <a:xfrm>
              <a:off x="8134142" y="1989376"/>
              <a:ext cx="3526916" cy="3600000"/>
            </a:xfrm>
            <a:prstGeom prst="rect">
              <a:avLst/>
            </a:prstGeom>
            <a:solidFill>
              <a:schemeClr val="accent6">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200"/>
            </a:p>
          </p:txBody>
        </p:sp>
        <p:sp>
          <p:nvSpPr>
            <p:cNvPr id="7" name="矩形 6">
              <a:extLst>
                <a:ext uri="{FF2B5EF4-FFF2-40B4-BE49-F238E27FC236}">
                  <a16:creationId xmlns:a16="http://schemas.microsoft.com/office/drawing/2014/main" id="{A3F61F53-092E-8312-F052-438C46DB85FF}"/>
                </a:ext>
              </a:extLst>
            </p:cNvPr>
            <p:cNvSpPr/>
            <p:nvPr/>
          </p:nvSpPr>
          <p:spPr>
            <a:xfrm>
              <a:off x="3671266" y="2001259"/>
              <a:ext cx="4320000" cy="3600000"/>
            </a:xfrm>
            <a:prstGeom prst="rect">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200"/>
            </a:p>
          </p:txBody>
        </p:sp>
        <p:sp>
          <p:nvSpPr>
            <p:cNvPr id="8" name="矩形 7">
              <a:extLst>
                <a:ext uri="{FF2B5EF4-FFF2-40B4-BE49-F238E27FC236}">
                  <a16:creationId xmlns:a16="http://schemas.microsoft.com/office/drawing/2014/main" id="{0AD3FFF3-B153-8943-32F5-65452D3AB29E}"/>
                </a:ext>
              </a:extLst>
            </p:cNvPr>
            <p:cNvSpPr/>
            <p:nvPr/>
          </p:nvSpPr>
          <p:spPr>
            <a:xfrm>
              <a:off x="893391" y="2030175"/>
              <a:ext cx="2592000" cy="3600000"/>
            </a:xfrm>
            <a:prstGeom prst="rect">
              <a:avLst/>
            </a:prstGeom>
            <a:solidFill>
              <a:schemeClr val="accent5">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200"/>
            </a:p>
          </p:txBody>
        </p:sp>
        <p:pic>
          <p:nvPicPr>
            <p:cNvPr id="9" name="图片 8">
              <a:extLst>
                <a:ext uri="{FF2B5EF4-FFF2-40B4-BE49-F238E27FC236}">
                  <a16:creationId xmlns:a16="http://schemas.microsoft.com/office/drawing/2014/main" id="{762AB0C5-B20A-8148-8606-5967D035D89D}"/>
                </a:ext>
              </a:extLst>
            </p:cNvPr>
            <p:cNvPicPr preferRelativeResize="0">
              <a:picLocks/>
            </p:cNvPicPr>
            <p:nvPr/>
          </p:nvPicPr>
          <p:blipFill>
            <a:blip r:embed="rId5">
              <a:duotone>
                <a:schemeClr val="bg2">
                  <a:shade val="45000"/>
                  <a:satMod val="135000"/>
                </a:schemeClr>
                <a:prstClr val="white"/>
              </a:duotone>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3215999" y="2719339"/>
              <a:ext cx="5760000" cy="2880000"/>
            </a:xfrm>
            <a:prstGeom prst="rect">
              <a:avLst/>
            </a:prstGeom>
          </p:spPr>
        </p:pic>
        <p:sp>
          <p:nvSpPr>
            <p:cNvPr id="10" name="矩形 9">
              <a:extLst>
                <a:ext uri="{FF2B5EF4-FFF2-40B4-BE49-F238E27FC236}">
                  <a16:creationId xmlns:a16="http://schemas.microsoft.com/office/drawing/2014/main" id="{E5158C60-B65C-C5E6-2397-91E82A8F3332}"/>
                </a:ext>
              </a:extLst>
            </p:cNvPr>
            <p:cNvSpPr/>
            <p:nvPr/>
          </p:nvSpPr>
          <p:spPr>
            <a:xfrm>
              <a:off x="5658345" y="4996058"/>
              <a:ext cx="874938" cy="483892"/>
            </a:xfrm>
            <a:prstGeom prst="rect">
              <a:avLst/>
            </a:prstGeom>
          </p:spPr>
          <p:txBody>
            <a:bodyPr wrap="none">
              <a:spAutoFit/>
            </a:bodyPr>
            <a:lstStyle/>
            <a:p>
              <a:r>
                <a:rPr lang="en-US" altLang="zh-CN" sz="1400" i="1" dirty="0">
                  <a:solidFill>
                    <a:srgbClr val="C00000"/>
                  </a:solidFill>
                  <a:latin typeface="Calibri" panose="020F0502020204030204" pitchFamily="34" charset="0"/>
                  <a:cs typeface="Calibri" panose="020F0502020204030204" pitchFamily="34" charset="0"/>
                </a:rPr>
                <a:t>WAN</a:t>
              </a:r>
              <a:endParaRPr lang="zh-CN" altLang="en-US" sz="1600" i="1" dirty="0"/>
            </a:p>
          </p:txBody>
        </p:sp>
        <p:pic>
          <p:nvPicPr>
            <p:cNvPr id="11" name="图形 10" descr="笔记本电脑">
              <a:extLst>
                <a:ext uri="{FF2B5EF4-FFF2-40B4-BE49-F238E27FC236}">
                  <a16:creationId xmlns:a16="http://schemas.microsoft.com/office/drawing/2014/main" id="{A560C2FC-B235-3972-625E-43FCCADACC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0636" y="2715018"/>
              <a:ext cx="720000" cy="720000"/>
            </a:xfrm>
            <a:prstGeom prst="rect">
              <a:avLst/>
            </a:prstGeom>
          </p:spPr>
        </p:pic>
        <p:pic>
          <p:nvPicPr>
            <p:cNvPr id="12" name="图形 11" descr="笔记本电脑">
              <a:extLst>
                <a:ext uri="{FF2B5EF4-FFF2-40B4-BE49-F238E27FC236}">
                  <a16:creationId xmlns:a16="http://schemas.microsoft.com/office/drawing/2014/main" id="{B08E1839-3DED-44FE-B4FA-32E7FF407D1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0636" y="3433775"/>
              <a:ext cx="720000" cy="720000"/>
            </a:xfrm>
            <a:prstGeom prst="rect">
              <a:avLst/>
            </a:prstGeom>
          </p:spPr>
        </p:pic>
        <p:pic>
          <p:nvPicPr>
            <p:cNvPr id="13" name="图形 12" descr="智能手机">
              <a:extLst>
                <a:ext uri="{FF2B5EF4-FFF2-40B4-BE49-F238E27FC236}">
                  <a16:creationId xmlns:a16="http://schemas.microsoft.com/office/drawing/2014/main" id="{3C26456E-9B4E-851B-E7D1-CB81E779A32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70636" y="4153775"/>
              <a:ext cx="720000" cy="720000"/>
            </a:xfrm>
            <a:prstGeom prst="rect">
              <a:avLst/>
            </a:prstGeom>
          </p:spPr>
        </p:pic>
        <p:pic>
          <p:nvPicPr>
            <p:cNvPr id="14" name="图形 13" descr="笔记本电脑">
              <a:extLst>
                <a:ext uri="{FF2B5EF4-FFF2-40B4-BE49-F238E27FC236}">
                  <a16:creationId xmlns:a16="http://schemas.microsoft.com/office/drawing/2014/main" id="{2715C8C2-4265-E107-6DA1-A5F0DABA505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0636" y="4873775"/>
              <a:ext cx="720000" cy="720000"/>
            </a:xfrm>
            <a:prstGeom prst="rect">
              <a:avLst/>
            </a:prstGeom>
          </p:spPr>
        </p:pic>
        <p:pic>
          <p:nvPicPr>
            <p:cNvPr id="15" name="图形 14" descr="数据库">
              <a:extLst>
                <a:ext uri="{FF2B5EF4-FFF2-40B4-BE49-F238E27FC236}">
                  <a16:creationId xmlns:a16="http://schemas.microsoft.com/office/drawing/2014/main" id="{929C1ECF-A25E-D570-9605-E93387C2D59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039114" y="3696575"/>
              <a:ext cx="914400" cy="914400"/>
            </a:xfrm>
            <a:prstGeom prst="rect">
              <a:avLst/>
            </a:prstGeom>
          </p:spPr>
        </p:pic>
        <p:sp>
          <p:nvSpPr>
            <p:cNvPr id="16" name="文本框 15">
              <a:extLst>
                <a:ext uri="{FF2B5EF4-FFF2-40B4-BE49-F238E27FC236}">
                  <a16:creationId xmlns:a16="http://schemas.microsoft.com/office/drawing/2014/main" id="{DDCD3CB6-D994-0B9A-0981-CF5805F3DF5D}"/>
                </a:ext>
              </a:extLst>
            </p:cNvPr>
            <p:cNvSpPr txBox="1"/>
            <p:nvPr/>
          </p:nvSpPr>
          <p:spPr>
            <a:xfrm>
              <a:off x="2379181" y="2844184"/>
              <a:ext cx="1244410" cy="483892"/>
            </a:xfrm>
            <a:prstGeom prst="rect">
              <a:avLst/>
            </a:prstGeom>
            <a:solidFill>
              <a:schemeClr val="bg1">
                <a:lumMod val="95000"/>
                <a:alpha val="30000"/>
              </a:schemeClr>
            </a:solidFill>
          </p:spPr>
          <p:txBody>
            <a:bodyPr wrap="none" rtlCol="0">
              <a:spAutoFit/>
            </a:bodyPr>
            <a:lstStyle/>
            <a:p>
              <a:pPr algn="ctr"/>
              <a:r>
                <a:rPr kumimoji="1" lang="en-US" altLang="zh-CN" sz="1400" i="1" dirty="0">
                  <a:solidFill>
                    <a:schemeClr val="tx1"/>
                  </a:solidFill>
                </a:rPr>
                <a:t>Device 1</a:t>
              </a:r>
              <a:endParaRPr kumimoji="1" lang="zh-CN" altLang="en-US" sz="1400" i="1" dirty="0">
                <a:solidFill>
                  <a:schemeClr val="tx1"/>
                </a:solidFill>
              </a:endParaRPr>
            </a:p>
          </p:txBody>
        </p:sp>
        <p:sp>
          <p:nvSpPr>
            <p:cNvPr id="17" name="文本框 16">
              <a:extLst>
                <a:ext uri="{FF2B5EF4-FFF2-40B4-BE49-F238E27FC236}">
                  <a16:creationId xmlns:a16="http://schemas.microsoft.com/office/drawing/2014/main" id="{1C8B7852-498C-8CD9-280E-2D15900A8448}"/>
                </a:ext>
              </a:extLst>
            </p:cNvPr>
            <p:cNvSpPr txBox="1"/>
            <p:nvPr/>
          </p:nvSpPr>
          <p:spPr>
            <a:xfrm>
              <a:off x="2372062" y="3568685"/>
              <a:ext cx="1244410" cy="483892"/>
            </a:xfrm>
            <a:prstGeom prst="rect">
              <a:avLst/>
            </a:prstGeom>
            <a:solidFill>
              <a:schemeClr val="bg1">
                <a:lumMod val="95000"/>
                <a:alpha val="30000"/>
              </a:schemeClr>
            </a:solidFill>
          </p:spPr>
          <p:txBody>
            <a:bodyPr wrap="none" rtlCol="0">
              <a:spAutoFit/>
            </a:bodyPr>
            <a:lstStyle/>
            <a:p>
              <a:pPr algn="ctr"/>
              <a:r>
                <a:rPr kumimoji="1" lang="en-US" altLang="zh-CN" sz="1400" i="1" dirty="0">
                  <a:solidFill>
                    <a:schemeClr val="tx1"/>
                  </a:solidFill>
                </a:rPr>
                <a:t>Device 2</a:t>
              </a:r>
              <a:endParaRPr kumimoji="1" lang="zh-CN" altLang="en-US" sz="1400" i="1" dirty="0">
                <a:solidFill>
                  <a:schemeClr val="tx1"/>
                </a:solidFill>
              </a:endParaRPr>
            </a:p>
          </p:txBody>
        </p:sp>
        <p:sp>
          <p:nvSpPr>
            <p:cNvPr id="18" name="文本框 17">
              <a:extLst>
                <a:ext uri="{FF2B5EF4-FFF2-40B4-BE49-F238E27FC236}">
                  <a16:creationId xmlns:a16="http://schemas.microsoft.com/office/drawing/2014/main" id="{02918E25-E7B4-46C6-54BC-B871991407AF}"/>
                </a:ext>
              </a:extLst>
            </p:cNvPr>
            <p:cNvSpPr txBox="1"/>
            <p:nvPr/>
          </p:nvSpPr>
          <p:spPr>
            <a:xfrm>
              <a:off x="2372063" y="4278441"/>
              <a:ext cx="1244410" cy="483892"/>
            </a:xfrm>
            <a:prstGeom prst="rect">
              <a:avLst/>
            </a:prstGeom>
            <a:solidFill>
              <a:schemeClr val="bg1">
                <a:lumMod val="95000"/>
                <a:alpha val="30000"/>
              </a:schemeClr>
            </a:solidFill>
          </p:spPr>
          <p:txBody>
            <a:bodyPr wrap="none" rtlCol="0">
              <a:spAutoFit/>
            </a:bodyPr>
            <a:lstStyle/>
            <a:p>
              <a:pPr algn="ctr"/>
              <a:r>
                <a:rPr kumimoji="1" lang="en-US" altLang="zh-CN" sz="1400" i="1" dirty="0">
                  <a:solidFill>
                    <a:schemeClr val="tx1"/>
                  </a:solidFill>
                </a:rPr>
                <a:t>Device 3</a:t>
              </a:r>
              <a:endParaRPr kumimoji="1" lang="zh-CN" altLang="en-US" sz="1400" i="1" dirty="0">
                <a:solidFill>
                  <a:schemeClr val="tx1"/>
                </a:solidFill>
              </a:endParaRPr>
            </a:p>
          </p:txBody>
        </p:sp>
        <p:sp>
          <p:nvSpPr>
            <p:cNvPr id="19" name="文本框 18">
              <a:extLst>
                <a:ext uri="{FF2B5EF4-FFF2-40B4-BE49-F238E27FC236}">
                  <a16:creationId xmlns:a16="http://schemas.microsoft.com/office/drawing/2014/main" id="{2EAC7A64-D26F-CACB-010E-2EA95FFCD66B}"/>
                </a:ext>
              </a:extLst>
            </p:cNvPr>
            <p:cNvSpPr txBox="1"/>
            <p:nvPr/>
          </p:nvSpPr>
          <p:spPr>
            <a:xfrm>
              <a:off x="2372062" y="4998443"/>
              <a:ext cx="1244410" cy="483892"/>
            </a:xfrm>
            <a:prstGeom prst="rect">
              <a:avLst/>
            </a:prstGeom>
            <a:solidFill>
              <a:schemeClr val="bg1">
                <a:lumMod val="95000"/>
                <a:alpha val="30000"/>
              </a:schemeClr>
            </a:solidFill>
          </p:spPr>
          <p:txBody>
            <a:bodyPr wrap="none" rtlCol="0">
              <a:spAutoFit/>
            </a:bodyPr>
            <a:lstStyle/>
            <a:p>
              <a:pPr algn="ctr"/>
              <a:r>
                <a:rPr kumimoji="1" lang="en-US" altLang="zh-CN" sz="1400" i="1" dirty="0">
                  <a:solidFill>
                    <a:schemeClr val="tx1"/>
                  </a:solidFill>
                </a:rPr>
                <a:t>Device 4</a:t>
              </a:r>
              <a:endParaRPr kumimoji="1" lang="zh-CN" altLang="en-US" sz="1400" i="1" dirty="0">
                <a:solidFill>
                  <a:schemeClr val="tx1"/>
                </a:solidFill>
              </a:endParaRPr>
            </a:p>
          </p:txBody>
        </p:sp>
        <p:sp>
          <p:nvSpPr>
            <p:cNvPr id="20" name="文本框 19">
              <a:extLst>
                <a:ext uri="{FF2B5EF4-FFF2-40B4-BE49-F238E27FC236}">
                  <a16:creationId xmlns:a16="http://schemas.microsoft.com/office/drawing/2014/main" id="{3A5FE09F-482C-251D-EF9C-CCF7418186D7}"/>
                </a:ext>
              </a:extLst>
            </p:cNvPr>
            <p:cNvSpPr txBox="1"/>
            <p:nvPr/>
          </p:nvSpPr>
          <p:spPr>
            <a:xfrm>
              <a:off x="8953515" y="2839142"/>
              <a:ext cx="2520001" cy="483892"/>
            </a:xfrm>
            <a:prstGeom prst="rect">
              <a:avLst/>
            </a:prstGeom>
            <a:solidFill>
              <a:schemeClr val="tx1">
                <a:lumMod val="50000"/>
                <a:lumOff val="50000"/>
                <a:alpha val="75000"/>
              </a:schemeClr>
            </a:solidFill>
          </p:spPr>
          <p:txBody>
            <a:bodyPr wrap="square" rtlCol="0" anchor="ctr">
              <a:spAutoFit/>
            </a:bodyPr>
            <a:lstStyle/>
            <a:p>
              <a:pPr algn="ctr"/>
              <a:r>
                <a:rPr kumimoji="1" lang="en-US" altLang="zh-CN" sz="1400" i="1" dirty="0">
                  <a:solidFill>
                    <a:schemeClr val="bg1"/>
                  </a:solidFill>
                </a:rPr>
                <a:t>Coordinator</a:t>
              </a:r>
            </a:p>
          </p:txBody>
        </p:sp>
        <p:cxnSp>
          <p:nvCxnSpPr>
            <p:cNvPr id="23" name="直线箭头连接符 22">
              <a:extLst>
                <a:ext uri="{FF2B5EF4-FFF2-40B4-BE49-F238E27FC236}">
                  <a16:creationId xmlns:a16="http://schemas.microsoft.com/office/drawing/2014/main" id="{853C9A86-1B30-08B6-7DA5-ECB835A23389}"/>
                </a:ext>
              </a:extLst>
            </p:cNvPr>
            <p:cNvCxnSpPr>
              <a:stCxn id="11" idx="3"/>
              <a:endCxn id="15" idx="1"/>
            </p:cNvCxnSpPr>
            <p:nvPr/>
          </p:nvCxnSpPr>
          <p:spPr>
            <a:xfrm>
              <a:off x="4490636" y="3075018"/>
              <a:ext cx="3548478" cy="1078757"/>
            </a:xfrm>
            <a:prstGeom prst="straightConnector1">
              <a:avLst/>
            </a:prstGeom>
            <a:ln w="444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线箭头连接符 23">
              <a:extLst>
                <a:ext uri="{FF2B5EF4-FFF2-40B4-BE49-F238E27FC236}">
                  <a16:creationId xmlns:a16="http://schemas.microsoft.com/office/drawing/2014/main" id="{1925140C-0268-C221-AE3C-ACB7C3C30D1C}"/>
                </a:ext>
              </a:extLst>
            </p:cNvPr>
            <p:cNvCxnSpPr>
              <a:cxnSpLocks/>
              <a:stCxn id="12" idx="3"/>
              <a:endCxn id="15" idx="1"/>
            </p:cNvCxnSpPr>
            <p:nvPr/>
          </p:nvCxnSpPr>
          <p:spPr>
            <a:xfrm>
              <a:off x="4490636" y="3793775"/>
              <a:ext cx="3548478" cy="360000"/>
            </a:xfrm>
            <a:prstGeom prst="straightConnector1">
              <a:avLst/>
            </a:prstGeom>
            <a:ln w="444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线箭头连接符 24">
              <a:extLst>
                <a:ext uri="{FF2B5EF4-FFF2-40B4-BE49-F238E27FC236}">
                  <a16:creationId xmlns:a16="http://schemas.microsoft.com/office/drawing/2014/main" id="{759FF762-9D59-D9C9-9F9D-2B984A450AEC}"/>
                </a:ext>
              </a:extLst>
            </p:cNvPr>
            <p:cNvCxnSpPr>
              <a:cxnSpLocks/>
              <a:stCxn id="13" idx="3"/>
              <a:endCxn id="15" idx="1"/>
            </p:cNvCxnSpPr>
            <p:nvPr/>
          </p:nvCxnSpPr>
          <p:spPr>
            <a:xfrm flipV="1">
              <a:off x="4490636" y="4153775"/>
              <a:ext cx="3548478" cy="360000"/>
            </a:xfrm>
            <a:prstGeom prst="straightConnector1">
              <a:avLst/>
            </a:prstGeom>
            <a:ln w="444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线箭头连接符 25">
              <a:extLst>
                <a:ext uri="{FF2B5EF4-FFF2-40B4-BE49-F238E27FC236}">
                  <a16:creationId xmlns:a16="http://schemas.microsoft.com/office/drawing/2014/main" id="{B02A7089-382B-C834-D4F8-32F49A5875E1}"/>
                </a:ext>
              </a:extLst>
            </p:cNvPr>
            <p:cNvCxnSpPr>
              <a:cxnSpLocks/>
              <a:stCxn id="14" idx="3"/>
              <a:endCxn id="15" idx="1"/>
            </p:cNvCxnSpPr>
            <p:nvPr/>
          </p:nvCxnSpPr>
          <p:spPr>
            <a:xfrm flipV="1">
              <a:off x="4490636" y="4153775"/>
              <a:ext cx="3548478" cy="1080000"/>
            </a:xfrm>
            <a:prstGeom prst="straightConnector1">
              <a:avLst/>
            </a:prstGeom>
            <a:ln w="444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1FEDBC4F-D114-1E8A-EBC5-FEC8ECDC4249}"/>
                    </a:ext>
                  </a:extLst>
                </p:cNvPr>
                <p:cNvSpPr txBox="1"/>
                <p:nvPr/>
              </p:nvSpPr>
              <p:spPr>
                <a:xfrm>
                  <a:off x="1082367" y="2850257"/>
                  <a:ext cx="1296326" cy="483892"/>
                </a:xfrm>
                <a:prstGeom prst="rect">
                  <a:avLst/>
                </a:prstGeom>
                <a:solidFill>
                  <a:schemeClr val="tx1">
                    <a:lumMod val="50000"/>
                    <a:lumOff val="50000"/>
                    <a:alpha val="75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400" b="0" i="1" smtClean="0">
                                <a:solidFill>
                                  <a:schemeClr val="bg1"/>
                                </a:solidFill>
                                <a:latin typeface="Cambria Math" panose="02040503050406030204" pitchFamily="18" charset="0"/>
                              </a:rPr>
                            </m:ctrlPr>
                          </m:sSubPr>
                          <m:e>
                            <m:r>
                              <a:rPr kumimoji="1" lang="en-US" altLang="zh-CN" sz="1400" b="0" i="1" smtClean="0">
                                <a:solidFill>
                                  <a:schemeClr val="bg1"/>
                                </a:solidFill>
                                <a:latin typeface="Cambria Math" panose="02040503050406030204" pitchFamily="18" charset="0"/>
                              </a:rPr>
                              <m:t>𝑣</m:t>
                            </m:r>
                          </m:e>
                          <m:sub>
                            <m:r>
                              <a:rPr kumimoji="1" lang="en-US" altLang="zh-CN" sz="1400" b="0" i="1" smtClean="0">
                                <a:solidFill>
                                  <a:schemeClr val="bg1"/>
                                </a:solidFill>
                                <a:latin typeface="Cambria Math" panose="02040503050406030204" pitchFamily="18" charset="0"/>
                              </a:rPr>
                              <m:t>1</m:t>
                            </m:r>
                          </m:sub>
                        </m:sSub>
                        <m:r>
                          <a:rPr kumimoji="1" lang="en-US" altLang="zh-CN" sz="1400" b="0" i="1" smtClean="0">
                            <a:solidFill>
                              <a:schemeClr val="bg1"/>
                            </a:solidFill>
                            <a:latin typeface="Cambria Math" panose="02040503050406030204" pitchFamily="18" charset="0"/>
                          </a:rPr>
                          <m:t>→</m:t>
                        </m:r>
                        <m:acc>
                          <m:accPr>
                            <m:chr m:val="̂"/>
                            <m:ctrlPr>
                              <a:rPr kumimoji="1" lang="en-US" altLang="zh-CN" sz="1400" b="0" i="1" smtClean="0">
                                <a:solidFill>
                                  <a:schemeClr val="bg1"/>
                                </a:solidFill>
                                <a:latin typeface="Cambria Math" panose="02040503050406030204" pitchFamily="18" charset="0"/>
                              </a:rPr>
                            </m:ctrlPr>
                          </m:accPr>
                          <m:e>
                            <m:sSub>
                              <m:sSubPr>
                                <m:ctrlPr>
                                  <a:rPr kumimoji="1" lang="en-US" altLang="zh-CN" sz="1400" b="0" i="1" smtClean="0">
                                    <a:solidFill>
                                      <a:schemeClr val="bg1"/>
                                    </a:solidFill>
                                    <a:latin typeface="Cambria Math" panose="02040503050406030204" pitchFamily="18" charset="0"/>
                                  </a:rPr>
                                </m:ctrlPr>
                              </m:sSubPr>
                              <m:e>
                                <m:r>
                                  <a:rPr kumimoji="1" lang="en-US" altLang="zh-CN" sz="1400" b="0" i="1" smtClean="0">
                                    <a:solidFill>
                                      <a:schemeClr val="bg1"/>
                                    </a:solidFill>
                                    <a:latin typeface="Cambria Math" panose="02040503050406030204" pitchFamily="18" charset="0"/>
                                  </a:rPr>
                                  <m:t>𝑣</m:t>
                                </m:r>
                              </m:e>
                              <m:sub>
                                <m:r>
                                  <a:rPr kumimoji="1" lang="en-US" altLang="zh-CN" sz="1400" b="0" i="1" smtClean="0">
                                    <a:solidFill>
                                      <a:schemeClr val="bg1"/>
                                    </a:solidFill>
                                    <a:latin typeface="Cambria Math" panose="02040503050406030204" pitchFamily="18" charset="0"/>
                                  </a:rPr>
                                  <m:t>1</m:t>
                                </m:r>
                              </m:sub>
                            </m:sSub>
                          </m:e>
                        </m:acc>
                      </m:oMath>
                    </m:oMathPara>
                  </a14:m>
                  <a:endParaRPr kumimoji="1" lang="zh-CN" altLang="en-US" sz="1400" dirty="0">
                    <a:solidFill>
                      <a:schemeClr val="bg1"/>
                    </a:solidFill>
                  </a:endParaRPr>
                </a:p>
              </p:txBody>
            </p:sp>
          </mc:Choice>
          <mc:Fallback xmlns="">
            <p:sp>
              <p:nvSpPr>
                <p:cNvPr id="27" name="文本框 26">
                  <a:extLst>
                    <a:ext uri="{FF2B5EF4-FFF2-40B4-BE49-F238E27FC236}">
                      <a16:creationId xmlns:a16="http://schemas.microsoft.com/office/drawing/2014/main" id="{1FEDBC4F-D114-1E8A-EBC5-FEC8ECDC4249}"/>
                    </a:ext>
                  </a:extLst>
                </p:cNvPr>
                <p:cNvSpPr txBox="1">
                  <a:spLocks noRot="1" noChangeAspect="1" noMove="1" noResize="1" noEditPoints="1" noAdjustHandles="1" noChangeArrowheads="1" noChangeShapeType="1" noTextEdit="1"/>
                </p:cNvSpPr>
                <p:nvPr/>
              </p:nvSpPr>
              <p:spPr>
                <a:xfrm>
                  <a:off x="1082367" y="2850257"/>
                  <a:ext cx="1296326" cy="483892"/>
                </a:xfrm>
                <a:prstGeom prst="rect">
                  <a:avLst/>
                </a:prstGeom>
                <a:blipFill>
                  <a:blip r:embed="rId13"/>
                  <a:stretch>
                    <a:fillRect t="-4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AB13C845-6618-3120-A501-F452FA4DFFAB}"/>
                    </a:ext>
                  </a:extLst>
                </p:cNvPr>
                <p:cNvSpPr txBox="1"/>
                <p:nvPr/>
              </p:nvSpPr>
              <p:spPr>
                <a:xfrm>
                  <a:off x="1082367" y="3571483"/>
                  <a:ext cx="1309432" cy="483892"/>
                </a:xfrm>
                <a:prstGeom prst="rect">
                  <a:avLst/>
                </a:prstGeom>
                <a:solidFill>
                  <a:schemeClr val="tx1">
                    <a:lumMod val="50000"/>
                    <a:lumOff val="50000"/>
                    <a:alpha val="75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400" b="0" i="1" smtClean="0">
                                <a:solidFill>
                                  <a:schemeClr val="bg1"/>
                                </a:solidFill>
                                <a:latin typeface="Cambria Math" panose="02040503050406030204" pitchFamily="18" charset="0"/>
                              </a:rPr>
                            </m:ctrlPr>
                          </m:sSubPr>
                          <m:e>
                            <m:r>
                              <a:rPr kumimoji="1" lang="en-US" altLang="zh-CN" sz="1400" b="0" i="1" smtClean="0">
                                <a:solidFill>
                                  <a:schemeClr val="bg1"/>
                                </a:solidFill>
                                <a:latin typeface="Cambria Math" panose="02040503050406030204" pitchFamily="18" charset="0"/>
                              </a:rPr>
                              <m:t>𝑣</m:t>
                            </m:r>
                          </m:e>
                          <m:sub>
                            <m:r>
                              <a:rPr kumimoji="1" lang="en-US" altLang="zh-CN" sz="1400" b="0" i="1" smtClean="0">
                                <a:solidFill>
                                  <a:schemeClr val="bg1"/>
                                </a:solidFill>
                                <a:latin typeface="Cambria Math" panose="02040503050406030204" pitchFamily="18" charset="0"/>
                              </a:rPr>
                              <m:t>2</m:t>
                            </m:r>
                          </m:sub>
                        </m:sSub>
                        <m:r>
                          <a:rPr kumimoji="1" lang="en-US" altLang="zh-CN" sz="1400" b="0" i="1" smtClean="0">
                            <a:solidFill>
                              <a:schemeClr val="bg1"/>
                            </a:solidFill>
                            <a:latin typeface="Cambria Math" panose="02040503050406030204" pitchFamily="18" charset="0"/>
                          </a:rPr>
                          <m:t>→</m:t>
                        </m:r>
                        <m:acc>
                          <m:accPr>
                            <m:chr m:val="̂"/>
                            <m:ctrlPr>
                              <a:rPr kumimoji="1" lang="en-US" altLang="zh-CN" sz="1400" b="0" i="1" smtClean="0">
                                <a:solidFill>
                                  <a:schemeClr val="bg1"/>
                                </a:solidFill>
                                <a:latin typeface="Cambria Math" panose="02040503050406030204" pitchFamily="18" charset="0"/>
                              </a:rPr>
                            </m:ctrlPr>
                          </m:accPr>
                          <m:e>
                            <m:sSub>
                              <m:sSubPr>
                                <m:ctrlPr>
                                  <a:rPr kumimoji="1" lang="en-US" altLang="zh-CN" sz="1400" b="0" i="1" smtClean="0">
                                    <a:solidFill>
                                      <a:schemeClr val="bg1"/>
                                    </a:solidFill>
                                    <a:latin typeface="Cambria Math" panose="02040503050406030204" pitchFamily="18" charset="0"/>
                                  </a:rPr>
                                </m:ctrlPr>
                              </m:sSubPr>
                              <m:e>
                                <m:r>
                                  <a:rPr kumimoji="1" lang="en-US" altLang="zh-CN" sz="1400" b="0" i="1" smtClean="0">
                                    <a:solidFill>
                                      <a:schemeClr val="bg1"/>
                                    </a:solidFill>
                                    <a:latin typeface="Cambria Math" panose="02040503050406030204" pitchFamily="18" charset="0"/>
                                  </a:rPr>
                                  <m:t>𝑣</m:t>
                                </m:r>
                              </m:e>
                              <m:sub>
                                <m:r>
                                  <a:rPr kumimoji="1" lang="en-US" altLang="zh-CN" sz="1400" b="0" i="1" smtClean="0">
                                    <a:solidFill>
                                      <a:schemeClr val="bg1"/>
                                    </a:solidFill>
                                    <a:latin typeface="Cambria Math" panose="02040503050406030204" pitchFamily="18" charset="0"/>
                                  </a:rPr>
                                  <m:t>2</m:t>
                                </m:r>
                              </m:sub>
                            </m:sSub>
                          </m:e>
                        </m:acc>
                      </m:oMath>
                    </m:oMathPara>
                  </a14:m>
                  <a:endParaRPr kumimoji="1" lang="zh-CN" altLang="en-US" sz="1400" dirty="0">
                    <a:solidFill>
                      <a:schemeClr val="bg1"/>
                    </a:solidFill>
                  </a:endParaRPr>
                </a:p>
              </p:txBody>
            </p:sp>
          </mc:Choice>
          <mc:Fallback xmlns="">
            <p:sp>
              <p:nvSpPr>
                <p:cNvPr id="28" name="文本框 27">
                  <a:extLst>
                    <a:ext uri="{FF2B5EF4-FFF2-40B4-BE49-F238E27FC236}">
                      <a16:creationId xmlns:a16="http://schemas.microsoft.com/office/drawing/2014/main" id="{AB13C845-6618-3120-A501-F452FA4DFFAB}"/>
                    </a:ext>
                  </a:extLst>
                </p:cNvPr>
                <p:cNvSpPr txBox="1">
                  <a:spLocks noRot="1" noChangeAspect="1" noMove="1" noResize="1" noEditPoints="1" noAdjustHandles="1" noChangeArrowheads="1" noChangeShapeType="1" noTextEdit="1"/>
                </p:cNvSpPr>
                <p:nvPr/>
              </p:nvSpPr>
              <p:spPr>
                <a:xfrm>
                  <a:off x="1082367" y="3571483"/>
                  <a:ext cx="1309432" cy="483892"/>
                </a:xfrm>
                <a:prstGeom prst="rect">
                  <a:avLst/>
                </a:prstGeom>
                <a:blipFill>
                  <a:blip r:embed="rId14"/>
                  <a:stretch>
                    <a:fillRect t="-4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E5D6FA49-1F06-15BF-BF44-2CC60B9B3491}"/>
                    </a:ext>
                  </a:extLst>
                </p:cNvPr>
                <p:cNvSpPr txBox="1"/>
                <p:nvPr/>
              </p:nvSpPr>
              <p:spPr>
                <a:xfrm>
                  <a:off x="1106695" y="4278441"/>
                  <a:ext cx="1309432" cy="483892"/>
                </a:xfrm>
                <a:prstGeom prst="rect">
                  <a:avLst/>
                </a:prstGeom>
                <a:solidFill>
                  <a:schemeClr val="tx1">
                    <a:lumMod val="50000"/>
                    <a:lumOff val="50000"/>
                    <a:alpha val="75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400" b="0" i="1" smtClean="0">
                                <a:solidFill>
                                  <a:schemeClr val="bg1"/>
                                </a:solidFill>
                                <a:latin typeface="Cambria Math" panose="02040503050406030204" pitchFamily="18" charset="0"/>
                              </a:rPr>
                            </m:ctrlPr>
                          </m:sSubPr>
                          <m:e>
                            <m:r>
                              <a:rPr kumimoji="1" lang="en-US" altLang="zh-CN" sz="1400" b="0" i="1" smtClean="0">
                                <a:solidFill>
                                  <a:schemeClr val="bg1"/>
                                </a:solidFill>
                                <a:latin typeface="Cambria Math" panose="02040503050406030204" pitchFamily="18" charset="0"/>
                              </a:rPr>
                              <m:t>𝑣</m:t>
                            </m:r>
                          </m:e>
                          <m:sub>
                            <m:r>
                              <a:rPr kumimoji="1" lang="en-US" altLang="zh-CN" sz="1400" b="0" i="1" smtClean="0">
                                <a:solidFill>
                                  <a:schemeClr val="bg1"/>
                                </a:solidFill>
                                <a:latin typeface="Cambria Math" panose="02040503050406030204" pitchFamily="18" charset="0"/>
                              </a:rPr>
                              <m:t>3</m:t>
                            </m:r>
                          </m:sub>
                        </m:sSub>
                        <m:r>
                          <a:rPr kumimoji="1" lang="en-US" altLang="zh-CN" sz="1400" b="0" i="1" smtClean="0">
                            <a:solidFill>
                              <a:schemeClr val="bg1"/>
                            </a:solidFill>
                            <a:latin typeface="Cambria Math" panose="02040503050406030204" pitchFamily="18" charset="0"/>
                          </a:rPr>
                          <m:t>→</m:t>
                        </m:r>
                        <m:acc>
                          <m:accPr>
                            <m:chr m:val="̂"/>
                            <m:ctrlPr>
                              <a:rPr kumimoji="1" lang="en-US" altLang="zh-CN" sz="1400" b="0" i="1" smtClean="0">
                                <a:solidFill>
                                  <a:schemeClr val="bg1"/>
                                </a:solidFill>
                                <a:latin typeface="Cambria Math" panose="02040503050406030204" pitchFamily="18" charset="0"/>
                              </a:rPr>
                            </m:ctrlPr>
                          </m:accPr>
                          <m:e>
                            <m:sSub>
                              <m:sSubPr>
                                <m:ctrlPr>
                                  <a:rPr kumimoji="1" lang="en-US" altLang="zh-CN" sz="1400" b="0" i="1" smtClean="0">
                                    <a:solidFill>
                                      <a:schemeClr val="bg1"/>
                                    </a:solidFill>
                                    <a:latin typeface="Cambria Math" panose="02040503050406030204" pitchFamily="18" charset="0"/>
                                  </a:rPr>
                                </m:ctrlPr>
                              </m:sSubPr>
                              <m:e>
                                <m:r>
                                  <a:rPr kumimoji="1" lang="en-US" altLang="zh-CN" sz="1400" b="0" i="1" smtClean="0">
                                    <a:solidFill>
                                      <a:schemeClr val="bg1"/>
                                    </a:solidFill>
                                    <a:latin typeface="Cambria Math" panose="02040503050406030204" pitchFamily="18" charset="0"/>
                                  </a:rPr>
                                  <m:t>𝑣</m:t>
                                </m:r>
                              </m:e>
                              <m:sub>
                                <m:r>
                                  <a:rPr kumimoji="1" lang="en-US" altLang="zh-CN" sz="1400" b="0" i="1" smtClean="0">
                                    <a:solidFill>
                                      <a:schemeClr val="bg1"/>
                                    </a:solidFill>
                                    <a:latin typeface="Cambria Math" panose="02040503050406030204" pitchFamily="18" charset="0"/>
                                  </a:rPr>
                                  <m:t>3</m:t>
                                </m:r>
                              </m:sub>
                            </m:sSub>
                          </m:e>
                        </m:acc>
                      </m:oMath>
                    </m:oMathPara>
                  </a14:m>
                  <a:endParaRPr kumimoji="1" lang="zh-CN" altLang="en-US" sz="1400" dirty="0">
                    <a:solidFill>
                      <a:schemeClr val="bg1"/>
                    </a:solidFill>
                  </a:endParaRPr>
                </a:p>
              </p:txBody>
            </p:sp>
          </mc:Choice>
          <mc:Fallback xmlns="">
            <p:sp>
              <p:nvSpPr>
                <p:cNvPr id="29" name="文本框 28">
                  <a:extLst>
                    <a:ext uri="{FF2B5EF4-FFF2-40B4-BE49-F238E27FC236}">
                      <a16:creationId xmlns:a16="http://schemas.microsoft.com/office/drawing/2014/main" id="{E5D6FA49-1F06-15BF-BF44-2CC60B9B3491}"/>
                    </a:ext>
                  </a:extLst>
                </p:cNvPr>
                <p:cNvSpPr txBox="1">
                  <a:spLocks noRot="1" noChangeAspect="1" noMove="1" noResize="1" noEditPoints="1" noAdjustHandles="1" noChangeArrowheads="1" noChangeShapeType="1" noTextEdit="1"/>
                </p:cNvSpPr>
                <p:nvPr/>
              </p:nvSpPr>
              <p:spPr>
                <a:xfrm>
                  <a:off x="1106695" y="4278441"/>
                  <a:ext cx="1309432" cy="483892"/>
                </a:xfrm>
                <a:prstGeom prst="rect">
                  <a:avLst/>
                </a:prstGeom>
                <a:blipFill>
                  <a:blip r:embed="rId15"/>
                  <a:stretch>
                    <a:fillRect t="-4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F70CBBAC-392C-A01C-4A94-B3E928D3786F}"/>
                    </a:ext>
                  </a:extLst>
                </p:cNvPr>
                <p:cNvSpPr txBox="1"/>
                <p:nvPr/>
              </p:nvSpPr>
              <p:spPr>
                <a:xfrm>
                  <a:off x="1124200" y="4998443"/>
                  <a:ext cx="1285238" cy="483892"/>
                </a:xfrm>
                <a:prstGeom prst="rect">
                  <a:avLst/>
                </a:prstGeom>
                <a:solidFill>
                  <a:schemeClr val="tx1">
                    <a:lumMod val="50000"/>
                    <a:lumOff val="50000"/>
                    <a:alpha val="75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400" b="0" i="1" smtClean="0">
                                <a:solidFill>
                                  <a:schemeClr val="bg1"/>
                                </a:solidFill>
                                <a:latin typeface="Cambria Math" panose="02040503050406030204" pitchFamily="18" charset="0"/>
                              </a:rPr>
                            </m:ctrlPr>
                          </m:sSubPr>
                          <m:e>
                            <m:r>
                              <a:rPr kumimoji="1" lang="en-US" altLang="zh-CN" sz="1400" b="0" i="1" smtClean="0">
                                <a:solidFill>
                                  <a:schemeClr val="bg1"/>
                                </a:solidFill>
                                <a:latin typeface="Cambria Math" panose="02040503050406030204" pitchFamily="18" charset="0"/>
                              </a:rPr>
                              <m:t>𝑣</m:t>
                            </m:r>
                          </m:e>
                          <m:sub>
                            <m:r>
                              <a:rPr kumimoji="1" lang="en-US" altLang="zh-CN" sz="1400" b="0" i="1" smtClean="0">
                                <a:solidFill>
                                  <a:schemeClr val="bg1"/>
                                </a:solidFill>
                                <a:latin typeface="Cambria Math" panose="02040503050406030204" pitchFamily="18" charset="0"/>
                              </a:rPr>
                              <m:t>4</m:t>
                            </m:r>
                          </m:sub>
                        </m:sSub>
                        <m:r>
                          <a:rPr kumimoji="1" lang="en-US" altLang="zh-CN" sz="1400" b="0" i="1" smtClean="0">
                            <a:solidFill>
                              <a:schemeClr val="bg1"/>
                            </a:solidFill>
                            <a:latin typeface="Cambria Math" panose="02040503050406030204" pitchFamily="18" charset="0"/>
                          </a:rPr>
                          <m:t>→</m:t>
                        </m:r>
                        <m:acc>
                          <m:accPr>
                            <m:chr m:val="̂"/>
                            <m:ctrlPr>
                              <a:rPr kumimoji="1" lang="en-US" altLang="zh-CN" sz="1400" b="0" i="1" smtClean="0">
                                <a:solidFill>
                                  <a:schemeClr val="bg1"/>
                                </a:solidFill>
                                <a:latin typeface="Cambria Math" panose="02040503050406030204" pitchFamily="18" charset="0"/>
                              </a:rPr>
                            </m:ctrlPr>
                          </m:accPr>
                          <m:e>
                            <m:sSub>
                              <m:sSubPr>
                                <m:ctrlPr>
                                  <a:rPr kumimoji="1" lang="en-US" altLang="zh-CN" sz="1400" b="0" i="1" smtClean="0">
                                    <a:solidFill>
                                      <a:schemeClr val="bg1"/>
                                    </a:solidFill>
                                    <a:latin typeface="Cambria Math" panose="02040503050406030204" pitchFamily="18" charset="0"/>
                                  </a:rPr>
                                </m:ctrlPr>
                              </m:sSubPr>
                              <m:e>
                                <m:r>
                                  <a:rPr kumimoji="1" lang="en-US" altLang="zh-CN" sz="1400" b="0" i="1" smtClean="0">
                                    <a:solidFill>
                                      <a:schemeClr val="bg1"/>
                                    </a:solidFill>
                                    <a:latin typeface="Cambria Math" panose="02040503050406030204" pitchFamily="18" charset="0"/>
                                  </a:rPr>
                                  <m:t>𝑣</m:t>
                                </m:r>
                              </m:e>
                              <m:sub>
                                <m:r>
                                  <a:rPr kumimoji="1" lang="en-US" altLang="zh-CN" sz="1400" b="0" i="1" smtClean="0">
                                    <a:solidFill>
                                      <a:schemeClr val="bg1"/>
                                    </a:solidFill>
                                    <a:latin typeface="Cambria Math" panose="02040503050406030204" pitchFamily="18" charset="0"/>
                                  </a:rPr>
                                  <m:t>4</m:t>
                                </m:r>
                              </m:sub>
                            </m:sSub>
                          </m:e>
                        </m:acc>
                      </m:oMath>
                    </m:oMathPara>
                  </a14:m>
                  <a:endParaRPr kumimoji="1" lang="zh-CN" altLang="en-US" sz="1400" dirty="0">
                    <a:solidFill>
                      <a:schemeClr val="bg1"/>
                    </a:solidFill>
                  </a:endParaRPr>
                </a:p>
              </p:txBody>
            </p:sp>
          </mc:Choice>
          <mc:Fallback xmlns="">
            <p:sp>
              <p:nvSpPr>
                <p:cNvPr id="30" name="文本框 29">
                  <a:extLst>
                    <a:ext uri="{FF2B5EF4-FFF2-40B4-BE49-F238E27FC236}">
                      <a16:creationId xmlns:a16="http://schemas.microsoft.com/office/drawing/2014/main" id="{F70CBBAC-392C-A01C-4A94-B3E928D3786F}"/>
                    </a:ext>
                  </a:extLst>
                </p:cNvPr>
                <p:cNvSpPr txBox="1">
                  <a:spLocks noRot="1" noChangeAspect="1" noMove="1" noResize="1" noEditPoints="1" noAdjustHandles="1" noChangeArrowheads="1" noChangeShapeType="1" noTextEdit="1"/>
                </p:cNvSpPr>
                <p:nvPr/>
              </p:nvSpPr>
              <p:spPr>
                <a:xfrm>
                  <a:off x="1124200" y="4998443"/>
                  <a:ext cx="1285238" cy="483892"/>
                </a:xfrm>
                <a:prstGeom prst="rect">
                  <a:avLst/>
                </a:prstGeom>
                <a:blipFill>
                  <a:blip r:embed="rId16"/>
                  <a:stretch>
                    <a:fillRect t="-4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AEEFB13E-18F4-E05C-714A-9F2A31EA754E}"/>
                    </a:ext>
                  </a:extLst>
                </p:cNvPr>
                <p:cNvSpPr txBox="1"/>
                <p:nvPr/>
              </p:nvSpPr>
              <p:spPr>
                <a:xfrm>
                  <a:off x="8953515" y="3922941"/>
                  <a:ext cx="2520001" cy="483892"/>
                </a:xfrm>
                <a:prstGeom prst="rect">
                  <a:avLst/>
                </a:prstGeom>
                <a:solidFill>
                  <a:schemeClr val="tx1">
                    <a:lumMod val="50000"/>
                    <a:lumOff val="50000"/>
                    <a:alpha val="75000"/>
                  </a:schemeClr>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kumimoji="1" lang="en-US" altLang="zh-CN" sz="1400" b="0" i="1" smtClean="0">
                                <a:solidFill>
                                  <a:schemeClr val="bg1"/>
                                </a:solidFill>
                                <a:latin typeface="Cambria Math" panose="02040503050406030204" pitchFamily="18" charset="0"/>
                              </a:rPr>
                            </m:ctrlPr>
                          </m:accPr>
                          <m:e>
                            <m:sSub>
                              <m:sSubPr>
                                <m:ctrlPr>
                                  <a:rPr kumimoji="1" lang="en-US" altLang="zh-CN" sz="1400" b="0" i="1" smtClean="0">
                                    <a:solidFill>
                                      <a:schemeClr val="bg1"/>
                                    </a:solidFill>
                                    <a:latin typeface="Cambria Math" panose="02040503050406030204" pitchFamily="18" charset="0"/>
                                  </a:rPr>
                                </m:ctrlPr>
                              </m:sSubPr>
                              <m:e>
                                <m:r>
                                  <a:rPr kumimoji="1" lang="en-US" altLang="zh-CN" sz="1400" b="0" i="1" smtClean="0">
                                    <a:solidFill>
                                      <a:schemeClr val="bg1"/>
                                    </a:solidFill>
                                    <a:latin typeface="Cambria Math" panose="02040503050406030204" pitchFamily="18" charset="0"/>
                                  </a:rPr>
                                  <m:t>𝑣</m:t>
                                </m:r>
                              </m:e>
                              <m:sub>
                                <m:r>
                                  <a:rPr kumimoji="1" lang="en-US" altLang="zh-CN" sz="1400" b="0" i="1" smtClean="0">
                                    <a:solidFill>
                                      <a:schemeClr val="bg1"/>
                                    </a:solidFill>
                                    <a:latin typeface="Cambria Math" panose="02040503050406030204" pitchFamily="18" charset="0"/>
                                  </a:rPr>
                                  <m:t>1</m:t>
                                </m:r>
                              </m:sub>
                            </m:sSub>
                          </m:e>
                        </m:acc>
                        <m:r>
                          <a:rPr kumimoji="1" lang="en-US" altLang="zh-CN" sz="1400" b="0" i="1" smtClean="0">
                            <a:solidFill>
                              <a:schemeClr val="bg1"/>
                            </a:solidFill>
                            <a:latin typeface="Cambria Math" panose="02040503050406030204" pitchFamily="18" charset="0"/>
                          </a:rPr>
                          <m:t>+</m:t>
                        </m:r>
                        <m:acc>
                          <m:accPr>
                            <m:chr m:val="̂"/>
                            <m:ctrlPr>
                              <a:rPr kumimoji="1" lang="en-US" altLang="zh-CN" sz="1400" b="0" i="1" smtClean="0">
                                <a:solidFill>
                                  <a:schemeClr val="bg1"/>
                                </a:solidFill>
                                <a:latin typeface="Cambria Math" panose="02040503050406030204" pitchFamily="18" charset="0"/>
                              </a:rPr>
                            </m:ctrlPr>
                          </m:accPr>
                          <m:e>
                            <m:sSub>
                              <m:sSubPr>
                                <m:ctrlPr>
                                  <a:rPr kumimoji="1" lang="en-US" altLang="zh-CN" sz="1400" b="0" i="1" smtClean="0">
                                    <a:solidFill>
                                      <a:schemeClr val="bg1"/>
                                    </a:solidFill>
                                    <a:latin typeface="Cambria Math" panose="02040503050406030204" pitchFamily="18" charset="0"/>
                                  </a:rPr>
                                </m:ctrlPr>
                              </m:sSubPr>
                              <m:e>
                                <m:r>
                                  <a:rPr kumimoji="1" lang="en-US" altLang="zh-CN" sz="1400" b="0" i="1" smtClean="0">
                                    <a:solidFill>
                                      <a:schemeClr val="bg1"/>
                                    </a:solidFill>
                                    <a:latin typeface="Cambria Math" panose="02040503050406030204" pitchFamily="18" charset="0"/>
                                  </a:rPr>
                                  <m:t>𝑣</m:t>
                                </m:r>
                              </m:e>
                              <m:sub>
                                <m:r>
                                  <a:rPr kumimoji="1" lang="en-US" altLang="zh-CN" sz="1400" b="0" i="1" smtClean="0">
                                    <a:solidFill>
                                      <a:schemeClr val="bg1"/>
                                    </a:solidFill>
                                    <a:latin typeface="Cambria Math" panose="02040503050406030204" pitchFamily="18" charset="0"/>
                                  </a:rPr>
                                  <m:t>2</m:t>
                                </m:r>
                              </m:sub>
                            </m:sSub>
                          </m:e>
                        </m:acc>
                        <m:r>
                          <a:rPr kumimoji="1" lang="en-US" altLang="zh-CN" sz="1400" b="0" i="1" smtClean="0">
                            <a:solidFill>
                              <a:schemeClr val="bg1"/>
                            </a:solidFill>
                            <a:latin typeface="Cambria Math" panose="02040503050406030204" pitchFamily="18" charset="0"/>
                          </a:rPr>
                          <m:t>+</m:t>
                        </m:r>
                        <m:acc>
                          <m:accPr>
                            <m:chr m:val="̂"/>
                            <m:ctrlPr>
                              <a:rPr kumimoji="1" lang="en-US" altLang="zh-CN" sz="1400" b="0" i="1" smtClean="0">
                                <a:solidFill>
                                  <a:schemeClr val="bg1"/>
                                </a:solidFill>
                                <a:latin typeface="Cambria Math" panose="02040503050406030204" pitchFamily="18" charset="0"/>
                              </a:rPr>
                            </m:ctrlPr>
                          </m:accPr>
                          <m:e>
                            <m:sSub>
                              <m:sSubPr>
                                <m:ctrlPr>
                                  <a:rPr kumimoji="1" lang="en-US" altLang="zh-CN" sz="1400" b="0" i="1" smtClean="0">
                                    <a:solidFill>
                                      <a:schemeClr val="bg1"/>
                                    </a:solidFill>
                                    <a:latin typeface="Cambria Math" panose="02040503050406030204" pitchFamily="18" charset="0"/>
                                  </a:rPr>
                                </m:ctrlPr>
                              </m:sSubPr>
                              <m:e>
                                <m:r>
                                  <a:rPr kumimoji="1" lang="en-US" altLang="zh-CN" sz="1400" b="0" i="1" smtClean="0">
                                    <a:solidFill>
                                      <a:schemeClr val="bg1"/>
                                    </a:solidFill>
                                    <a:latin typeface="Cambria Math" panose="02040503050406030204" pitchFamily="18" charset="0"/>
                                  </a:rPr>
                                  <m:t>𝑣</m:t>
                                </m:r>
                              </m:e>
                              <m:sub>
                                <m:r>
                                  <a:rPr kumimoji="1" lang="en-US" altLang="zh-CN" sz="1400" b="0" i="1" smtClean="0">
                                    <a:solidFill>
                                      <a:schemeClr val="bg1"/>
                                    </a:solidFill>
                                    <a:latin typeface="Cambria Math" panose="02040503050406030204" pitchFamily="18" charset="0"/>
                                  </a:rPr>
                                  <m:t>3</m:t>
                                </m:r>
                              </m:sub>
                            </m:sSub>
                          </m:e>
                        </m:acc>
                        <m:r>
                          <a:rPr kumimoji="1" lang="en-US" altLang="zh-CN" sz="1400" b="0" i="1" smtClean="0">
                            <a:solidFill>
                              <a:schemeClr val="bg1"/>
                            </a:solidFill>
                            <a:latin typeface="Cambria Math" panose="02040503050406030204" pitchFamily="18" charset="0"/>
                          </a:rPr>
                          <m:t>+</m:t>
                        </m:r>
                        <m:acc>
                          <m:accPr>
                            <m:chr m:val="̂"/>
                            <m:ctrlPr>
                              <a:rPr kumimoji="1" lang="en-US" altLang="zh-CN" sz="1400" b="0" i="1" smtClean="0">
                                <a:solidFill>
                                  <a:schemeClr val="bg1"/>
                                </a:solidFill>
                                <a:latin typeface="Cambria Math" panose="02040503050406030204" pitchFamily="18" charset="0"/>
                              </a:rPr>
                            </m:ctrlPr>
                          </m:accPr>
                          <m:e>
                            <m:sSub>
                              <m:sSubPr>
                                <m:ctrlPr>
                                  <a:rPr kumimoji="1" lang="en-US" altLang="zh-CN" sz="1400" b="0" i="1" smtClean="0">
                                    <a:solidFill>
                                      <a:schemeClr val="bg1"/>
                                    </a:solidFill>
                                    <a:latin typeface="Cambria Math" panose="02040503050406030204" pitchFamily="18" charset="0"/>
                                  </a:rPr>
                                </m:ctrlPr>
                              </m:sSubPr>
                              <m:e>
                                <m:r>
                                  <a:rPr kumimoji="1" lang="en-US" altLang="zh-CN" sz="1400" b="0" i="1" smtClean="0">
                                    <a:solidFill>
                                      <a:schemeClr val="bg1"/>
                                    </a:solidFill>
                                    <a:latin typeface="Cambria Math" panose="02040503050406030204" pitchFamily="18" charset="0"/>
                                  </a:rPr>
                                  <m:t>𝑣</m:t>
                                </m:r>
                              </m:e>
                              <m:sub>
                                <m:r>
                                  <a:rPr kumimoji="1" lang="en-US" altLang="zh-CN" sz="1400" b="0" i="1" smtClean="0">
                                    <a:solidFill>
                                      <a:schemeClr val="bg1"/>
                                    </a:solidFill>
                                    <a:latin typeface="Cambria Math" panose="02040503050406030204" pitchFamily="18" charset="0"/>
                                  </a:rPr>
                                  <m:t>4</m:t>
                                </m:r>
                              </m:sub>
                            </m:sSub>
                          </m:e>
                        </m:acc>
                      </m:oMath>
                    </m:oMathPara>
                  </a14:m>
                  <a:endParaRPr kumimoji="1" lang="en-US" altLang="zh-CN" sz="1400" dirty="0">
                    <a:solidFill>
                      <a:schemeClr val="bg1"/>
                    </a:solidFill>
                  </a:endParaRPr>
                </a:p>
              </p:txBody>
            </p:sp>
          </mc:Choice>
          <mc:Fallback xmlns="">
            <p:sp>
              <p:nvSpPr>
                <p:cNvPr id="31" name="文本框 30">
                  <a:extLst>
                    <a:ext uri="{FF2B5EF4-FFF2-40B4-BE49-F238E27FC236}">
                      <a16:creationId xmlns:a16="http://schemas.microsoft.com/office/drawing/2014/main" id="{AEEFB13E-18F4-E05C-714A-9F2A31EA754E}"/>
                    </a:ext>
                  </a:extLst>
                </p:cNvPr>
                <p:cNvSpPr txBox="1">
                  <a:spLocks noRot="1" noChangeAspect="1" noMove="1" noResize="1" noEditPoints="1" noAdjustHandles="1" noChangeArrowheads="1" noChangeShapeType="1" noTextEdit="1"/>
                </p:cNvSpPr>
                <p:nvPr/>
              </p:nvSpPr>
              <p:spPr>
                <a:xfrm>
                  <a:off x="8953515" y="3922941"/>
                  <a:ext cx="2520001" cy="483892"/>
                </a:xfrm>
                <a:prstGeom prst="rect">
                  <a:avLst/>
                </a:prstGeom>
                <a:blipFill>
                  <a:blip r:embed="rId17"/>
                  <a:stretch>
                    <a:fillRect t="-4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80D223CA-199F-3FBB-F48D-F7895F7C27CC}"/>
                    </a:ext>
                  </a:extLst>
                </p:cNvPr>
                <p:cNvSpPr txBox="1"/>
                <p:nvPr/>
              </p:nvSpPr>
              <p:spPr>
                <a:xfrm>
                  <a:off x="8953515" y="4996058"/>
                  <a:ext cx="2520001" cy="483892"/>
                </a:xfrm>
                <a:prstGeom prst="rect">
                  <a:avLst/>
                </a:prstGeom>
                <a:solidFill>
                  <a:schemeClr val="tx1">
                    <a:lumMod val="50000"/>
                    <a:lumOff val="50000"/>
                    <a:alpha val="75000"/>
                  </a:schemeClr>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kumimoji="1" lang="en-US" altLang="zh-CN" sz="1400" b="0" i="1" smtClean="0">
                                <a:solidFill>
                                  <a:schemeClr val="bg1"/>
                                </a:solidFill>
                                <a:latin typeface="Cambria Math" panose="02040503050406030204" pitchFamily="18" charset="0"/>
                              </a:rPr>
                            </m:ctrlPr>
                          </m:sSubPr>
                          <m:e>
                            <m:r>
                              <a:rPr kumimoji="1" lang="en-US" altLang="zh-CN" sz="1400" b="0" i="1" smtClean="0">
                                <a:solidFill>
                                  <a:schemeClr val="bg1"/>
                                </a:solidFill>
                                <a:latin typeface="Cambria Math" panose="02040503050406030204" pitchFamily="18" charset="0"/>
                              </a:rPr>
                              <m:t>𝑣</m:t>
                            </m:r>
                          </m:e>
                          <m:sub>
                            <m:r>
                              <a:rPr kumimoji="1" lang="en-US" altLang="zh-CN" sz="1400" b="0" i="1" smtClean="0">
                                <a:solidFill>
                                  <a:schemeClr val="bg1"/>
                                </a:solidFill>
                                <a:latin typeface="Cambria Math" panose="02040503050406030204" pitchFamily="18" charset="0"/>
                              </a:rPr>
                              <m:t>1</m:t>
                            </m:r>
                          </m:sub>
                        </m:sSub>
                        <m:r>
                          <a:rPr kumimoji="1" lang="en-US" altLang="zh-CN" sz="1400" b="0" i="1" smtClean="0">
                            <a:solidFill>
                              <a:schemeClr val="bg1"/>
                            </a:solidFill>
                            <a:latin typeface="Cambria Math" panose="02040503050406030204" pitchFamily="18" charset="0"/>
                          </a:rPr>
                          <m:t>+</m:t>
                        </m:r>
                        <m:sSub>
                          <m:sSubPr>
                            <m:ctrlPr>
                              <a:rPr kumimoji="1" lang="en-US" altLang="zh-CN" sz="1400" b="0" i="1" smtClean="0">
                                <a:solidFill>
                                  <a:schemeClr val="bg1"/>
                                </a:solidFill>
                                <a:latin typeface="Cambria Math" panose="02040503050406030204" pitchFamily="18" charset="0"/>
                              </a:rPr>
                            </m:ctrlPr>
                          </m:sSubPr>
                          <m:e>
                            <m:r>
                              <a:rPr kumimoji="1" lang="en-US" altLang="zh-CN" sz="1400" b="0" i="1" smtClean="0">
                                <a:solidFill>
                                  <a:schemeClr val="bg1"/>
                                </a:solidFill>
                                <a:latin typeface="Cambria Math" panose="02040503050406030204" pitchFamily="18" charset="0"/>
                              </a:rPr>
                              <m:t>𝑣</m:t>
                            </m:r>
                          </m:e>
                          <m:sub>
                            <m:r>
                              <a:rPr kumimoji="1" lang="en-US" altLang="zh-CN" sz="1400" b="0" i="1" smtClean="0">
                                <a:solidFill>
                                  <a:schemeClr val="bg1"/>
                                </a:solidFill>
                                <a:latin typeface="Cambria Math" panose="02040503050406030204" pitchFamily="18" charset="0"/>
                              </a:rPr>
                              <m:t>2</m:t>
                            </m:r>
                          </m:sub>
                        </m:sSub>
                        <m:r>
                          <a:rPr kumimoji="1" lang="en-US" altLang="zh-CN" sz="1400" b="0" i="1" smtClean="0">
                            <a:solidFill>
                              <a:schemeClr val="bg1"/>
                            </a:solidFill>
                            <a:latin typeface="Cambria Math" panose="02040503050406030204" pitchFamily="18" charset="0"/>
                          </a:rPr>
                          <m:t>+</m:t>
                        </m:r>
                        <m:sSub>
                          <m:sSubPr>
                            <m:ctrlPr>
                              <a:rPr kumimoji="1" lang="en-US" altLang="zh-CN" sz="1400" b="0" i="1" smtClean="0">
                                <a:solidFill>
                                  <a:schemeClr val="bg1"/>
                                </a:solidFill>
                                <a:latin typeface="Cambria Math" panose="02040503050406030204" pitchFamily="18" charset="0"/>
                              </a:rPr>
                            </m:ctrlPr>
                          </m:sSubPr>
                          <m:e>
                            <m:r>
                              <a:rPr kumimoji="1" lang="en-US" altLang="zh-CN" sz="1400" b="0" i="1" smtClean="0">
                                <a:solidFill>
                                  <a:schemeClr val="bg1"/>
                                </a:solidFill>
                                <a:latin typeface="Cambria Math" panose="02040503050406030204" pitchFamily="18" charset="0"/>
                              </a:rPr>
                              <m:t>𝑣</m:t>
                            </m:r>
                          </m:e>
                          <m:sub>
                            <m:r>
                              <a:rPr kumimoji="1" lang="en-US" altLang="zh-CN" sz="1400" b="0" i="1" smtClean="0">
                                <a:solidFill>
                                  <a:schemeClr val="bg1"/>
                                </a:solidFill>
                                <a:latin typeface="Cambria Math" panose="02040503050406030204" pitchFamily="18" charset="0"/>
                              </a:rPr>
                              <m:t>3</m:t>
                            </m:r>
                          </m:sub>
                        </m:sSub>
                        <m:r>
                          <a:rPr kumimoji="1" lang="en-US" altLang="zh-CN" sz="1400" b="0" i="1" smtClean="0">
                            <a:solidFill>
                              <a:schemeClr val="bg1"/>
                            </a:solidFill>
                            <a:latin typeface="Cambria Math" panose="02040503050406030204" pitchFamily="18" charset="0"/>
                          </a:rPr>
                          <m:t>+</m:t>
                        </m:r>
                        <m:sSub>
                          <m:sSubPr>
                            <m:ctrlPr>
                              <a:rPr kumimoji="1" lang="en-US" altLang="zh-CN" sz="1400" b="0" i="1" smtClean="0">
                                <a:solidFill>
                                  <a:schemeClr val="bg1"/>
                                </a:solidFill>
                                <a:latin typeface="Cambria Math" panose="02040503050406030204" pitchFamily="18" charset="0"/>
                              </a:rPr>
                            </m:ctrlPr>
                          </m:sSubPr>
                          <m:e>
                            <m:r>
                              <a:rPr kumimoji="1" lang="en-US" altLang="zh-CN" sz="1400" b="0" i="1" smtClean="0">
                                <a:solidFill>
                                  <a:schemeClr val="bg1"/>
                                </a:solidFill>
                                <a:latin typeface="Cambria Math" panose="02040503050406030204" pitchFamily="18" charset="0"/>
                              </a:rPr>
                              <m:t>𝑣</m:t>
                            </m:r>
                          </m:e>
                          <m:sub>
                            <m:r>
                              <a:rPr kumimoji="1" lang="en-US" altLang="zh-CN" sz="1400" b="0" i="1" smtClean="0">
                                <a:solidFill>
                                  <a:schemeClr val="bg1"/>
                                </a:solidFill>
                                <a:latin typeface="Cambria Math" panose="02040503050406030204" pitchFamily="18" charset="0"/>
                              </a:rPr>
                              <m:t>4</m:t>
                            </m:r>
                          </m:sub>
                        </m:sSub>
                      </m:oMath>
                    </m:oMathPara>
                  </a14:m>
                  <a:endParaRPr kumimoji="1" lang="en-US" altLang="zh-CN" sz="1400" dirty="0">
                    <a:solidFill>
                      <a:schemeClr val="bg1"/>
                    </a:solidFill>
                  </a:endParaRPr>
                </a:p>
              </p:txBody>
            </p:sp>
          </mc:Choice>
          <mc:Fallback xmlns="">
            <p:sp>
              <p:nvSpPr>
                <p:cNvPr id="32" name="文本框 31">
                  <a:extLst>
                    <a:ext uri="{FF2B5EF4-FFF2-40B4-BE49-F238E27FC236}">
                      <a16:creationId xmlns:a16="http://schemas.microsoft.com/office/drawing/2014/main" id="{80D223CA-199F-3FBB-F48D-F7895F7C27CC}"/>
                    </a:ext>
                  </a:extLst>
                </p:cNvPr>
                <p:cNvSpPr txBox="1">
                  <a:spLocks noRot="1" noChangeAspect="1" noMove="1" noResize="1" noEditPoints="1" noAdjustHandles="1" noChangeArrowheads="1" noChangeShapeType="1" noTextEdit="1"/>
                </p:cNvSpPr>
                <p:nvPr/>
              </p:nvSpPr>
              <p:spPr>
                <a:xfrm>
                  <a:off x="8953515" y="4996058"/>
                  <a:ext cx="2520001" cy="483892"/>
                </a:xfrm>
                <a:prstGeom prst="rect">
                  <a:avLst/>
                </a:prstGeom>
                <a:blipFill>
                  <a:blip r:embed="rId1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矩形 32">
                  <a:extLst>
                    <a:ext uri="{FF2B5EF4-FFF2-40B4-BE49-F238E27FC236}">
                      <a16:creationId xmlns:a16="http://schemas.microsoft.com/office/drawing/2014/main" id="{6D65F1B8-2198-4FBD-1F1F-4DCF26CC1C0E}"/>
                    </a:ext>
                  </a:extLst>
                </p:cNvPr>
                <p:cNvSpPr/>
                <p:nvPr/>
              </p:nvSpPr>
              <p:spPr>
                <a:xfrm rot="5400000">
                  <a:off x="9886606" y="4388217"/>
                  <a:ext cx="640651" cy="5806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b="0" i="1" dirty="0" smtClean="0">
                            <a:solidFill>
                              <a:srgbClr val="A50021"/>
                            </a:solidFill>
                            <a:latin typeface="Cambria Math" panose="02040503050406030204" pitchFamily="18" charset="0"/>
                            <a:cs typeface="Arial" panose="020B0604020202020204" pitchFamily="34" charset="0"/>
                          </a:rPr>
                          <m:t>≈</m:t>
                        </m:r>
                      </m:oMath>
                    </m:oMathPara>
                  </a14:m>
                  <a:endParaRPr lang="zh-CN" altLang="en-US" dirty="0"/>
                </a:p>
              </p:txBody>
            </p:sp>
          </mc:Choice>
          <mc:Fallback xmlns="">
            <p:sp>
              <p:nvSpPr>
                <p:cNvPr id="33" name="矩形 32">
                  <a:extLst>
                    <a:ext uri="{FF2B5EF4-FFF2-40B4-BE49-F238E27FC236}">
                      <a16:creationId xmlns:a16="http://schemas.microsoft.com/office/drawing/2014/main" id="{6D65F1B8-2198-4FBD-1F1F-4DCF26CC1C0E}"/>
                    </a:ext>
                  </a:extLst>
                </p:cNvPr>
                <p:cNvSpPr>
                  <a:spLocks noRot="1" noChangeAspect="1" noMove="1" noResize="1" noEditPoints="1" noAdjustHandles="1" noChangeArrowheads="1" noChangeShapeType="1" noTextEdit="1"/>
                </p:cNvSpPr>
                <p:nvPr/>
              </p:nvSpPr>
              <p:spPr>
                <a:xfrm rot="5400000">
                  <a:off x="9886606" y="4388217"/>
                  <a:ext cx="640651" cy="580670"/>
                </a:xfrm>
                <a:prstGeom prst="rect">
                  <a:avLst/>
                </a:prstGeom>
                <a:blipFill>
                  <a:blip r:embed="rId19"/>
                  <a:stretch>
                    <a:fillRect/>
                  </a:stretch>
                </a:blipFill>
              </p:spPr>
              <p:txBody>
                <a:bodyPr/>
                <a:lstStyle/>
                <a:p>
                  <a:r>
                    <a:rPr lang="zh-CN" altLang="en-US">
                      <a:noFill/>
                    </a:rPr>
                    <a:t> </a:t>
                  </a:r>
                </a:p>
              </p:txBody>
            </p:sp>
          </mc:Fallback>
        </mc:AlternateContent>
        <p:sp>
          <p:nvSpPr>
            <p:cNvPr id="34" name="矩形 33">
              <a:extLst>
                <a:ext uri="{FF2B5EF4-FFF2-40B4-BE49-F238E27FC236}">
                  <a16:creationId xmlns:a16="http://schemas.microsoft.com/office/drawing/2014/main" id="{AE6BA09B-B2E1-1CAE-61A6-BB1DC54043D2}"/>
                </a:ext>
              </a:extLst>
            </p:cNvPr>
            <p:cNvSpPr/>
            <p:nvPr/>
          </p:nvSpPr>
          <p:spPr>
            <a:xfrm>
              <a:off x="1082367" y="2186162"/>
              <a:ext cx="2326008" cy="483892"/>
            </a:xfrm>
            <a:prstGeom prst="rect">
              <a:avLst/>
            </a:prstGeom>
          </p:spPr>
          <p:txBody>
            <a:bodyPr wrap="none">
              <a:spAutoFit/>
            </a:bodyPr>
            <a:lstStyle/>
            <a:p>
              <a:r>
                <a:rPr lang="en-US" altLang="zh-CN" sz="1400" i="1" dirty="0">
                  <a:solidFill>
                    <a:srgbClr val="A50021"/>
                  </a:solidFill>
                  <a:latin typeface="Calibri" panose="020F0502020204030204" pitchFamily="34" charset="0"/>
                  <a:cs typeface="Calibri" panose="020F0502020204030204" pitchFamily="34" charset="0"/>
                </a:rPr>
                <a:t>Fast Computation</a:t>
              </a:r>
              <a:endParaRPr lang="zh-CN" altLang="en-US" sz="1400" i="1" dirty="0">
                <a:solidFill>
                  <a:srgbClr val="A50021"/>
                </a:solidFill>
              </a:endParaRPr>
            </a:p>
          </p:txBody>
        </p:sp>
        <p:sp>
          <p:nvSpPr>
            <p:cNvPr id="35" name="矩形 34">
              <a:extLst>
                <a:ext uri="{FF2B5EF4-FFF2-40B4-BE49-F238E27FC236}">
                  <a16:creationId xmlns:a16="http://schemas.microsoft.com/office/drawing/2014/main" id="{32A050F0-F7AC-9F49-C1F9-3BEF0A1F73CF}"/>
                </a:ext>
              </a:extLst>
            </p:cNvPr>
            <p:cNvSpPr/>
            <p:nvPr/>
          </p:nvSpPr>
          <p:spPr>
            <a:xfrm>
              <a:off x="4735128" y="2186162"/>
              <a:ext cx="2866453" cy="483892"/>
            </a:xfrm>
            <a:prstGeom prst="rect">
              <a:avLst/>
            </a:prstGeom>
          </p:spPr>
          <p:txBody>
            <a:bodyPr wrap="none">
              <a:spAutoFit/>
            </a:bodyPr>
            <a:lstStyle/>
            <a:p>
              <a:r>
                <a:rPr lang="en-US" altLang="zh-CN" sz="1400" i="1" dirty="0">
                  <a:solidFill>
                    <a:srgbClr val="C00000"/>
                  </a:solidFill>
                  <a:latin typeface="Calibri" panose="020F0502020204030204" pitchFamily="34" charset="0"/>
                  <a:cs typeface="Calibri" panose="020F0502020204030204" pitchFamily="34" charset="0"/>
                </a:rPr>
                <a:t>Adaptive Transmission</a:t>
              </a:r>
              <a:endParaRPr lang="zh-CN" altLang="en-US" sz="1400" i="1" dirty="0"/>
            </a:p>
          </p:txBody>
        </p:sp>
        <p:sp>
          <p:nvSpPr>
            <p:cNvPr id="36" name="矩形 35">
              <a:extLst>
                <a:ext uri="{FF2B5EF4-FFF2-40B4-BE49-F238E27FC236}">
                  <a16:creationId xmlns:a16="http://schemas.microsoft.com/office/drawing/2014/main" id="{B3EDFD9A-F554-0A11-8999-53BF9B2B6903}"/>
                </a:ext>
              </a:extLst>
            </p:cNvPr>
            <p:cNvSpPr/>
            <p:nvPr/>
          </p:nvSpPr>
          <p:spPr>
            <a:xfrm>
              <a:off x="8613479" y="2189423"/>
              <a:ext cx="2777337" cy="483892"/>
            </a:xfrm>
            <a:prstGeom prst="rect">
              <a:avLst/>
            </a:prstGeom>
          </p:spPr>
          <p:txBody>
            <a:bodyPr wrap="none">
              <a:spAutoFit/>
            </a:bodyPr>
            <a:lstStyle/>
            <a:p>
              <a:r>
                <a:rPr lang="en-US" altLang="zh-CN" sz="1400" i="1" dirty="0">
                  <a:solidFill>
                    <a:srgbClr val="A50021"/>
                  </a:solidFill>
                  <a:latin typeface="Calibri" panose="020F0502020204030204" pitchFamily="34" charset="0"/>
                  <a:cs typeface="Calibri" panose="020F0502020204030204" pitchFamily="34" charset="0"/>
                </a:rPr>
                <a:t>Accurate aggregation</a:t>
              </a:r>
              <a:endParaRPr lang="zh-CN" altLang="en-US" sz="1400" i="1" dirty="0">
                <a:solidFill>
                  <a:srgbClr val="A50021"/>
                </a:solidFill>
              </a:endParaRPr>
            </a:p>
          </p:txBody>
        </p:sp>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B8C4AFAE-B830-098A-57F9-3BEEBA978FC0}"/>
                    </a:ext>
                  </a:extLst>
                </p:cNvPr>
                <p:cNvSpPr txBox="1"/>
                <p:nvPr/>
              </p:nvSpPr>
              <p:spPr>
                <a:xfrm>
                  <a:off x="5086399" y="3075018"/>
                  <a:ext cx="627950" cy="483892"/>
                </a:xfrm>
                <a:prstGeom prst="rect">
                  <a:avLst/>
                </a:prstGeom>
                <a:solidFill>
                  <a:schemeClr val="tx1">
                    <a:lumMod val="50000"/>
                    <a:lumOff val="50000"/>
                    <a:alpha val="75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zh-CN" sz="1400" b="0" i="1" smtClean="0">
                                <a:solidFill>
                                  <a:schemeClr val="bg1"/>
                                </a:solidFill>
                                <a:latin typeface="Cambria Math" panose="02040503050406030204" pitchFamily="18" charset="0"/>
                              </a:rPr>
                            </m:ctrlPr>
                          </m:accPr>
                          <m:e>
                            <m:sSub>
                              <m:sSubPr>
                                <m:ctrlPr>
                                  <a:rPr kumimoji="1" lang="en-US" altLang="zh-CN" sz="1400" b="0" i="1" smtClean="0">
                                    <a:solidFill>
                                      <a:schemeClr val="bg1"/>
                                    </a:solidFill>
                                    <a:latin typeface="Cambria Math" panose="02040503050406030204" pitchFamily="18" charset="0"/>
                                  </a:rPr>
                                </m:ctrlPr>
                              </m:sSubPr>
                              <m:e>
                                <m:r>
                                  <a:rPr kumimoji="1" lang="en-US" altLang="zh-CN" sz="1400" b="0" i="1" smtClean="0">
                                    <a:solidFill>
                                      <a:schemeClr val="bg1"/>
                                    </a:solidFill>
                                    <a:latin typeface="Cambria Math" panose="02040503050406030204" pitchFamily="18" charset="0"/>
                                  </a:rPr>
                                  <m:t>𝑣</m:t>
                                </m:r>
                              </m:e>
                              <m:sub>
                                <m:r>
                                  <a:rPr kumimoji="1" lang="en-US" altLang="zh-CN" sz="1400" b="0" i="1" smtClean="0">
                                    <a:solidFill>
                                      <a:schemeClr val="bg1"/>
                                    </a:solidFill>
                                    <a:latin typeface="Cambria Math" panose="02040503050406030204" pitchFamily="18" charset="0"/>
                                  </a:rPr>
                                  <m:t>1</m:t>
                                </m:r>
                              </m:sub>
                            </m:sSub>
                          </m:e>
                        </m:acc>
                      </m:oMath>
                    </m:oMathPara>
                  </a14:m>
                  <a:endParaRPr kumimoji="1" lang="zh-CN" altLang="en-US" sz="1400" dirty="0">
                    <a:solidFill>
                      <a:schemeClr val="bg1"/>
                    </a:solidFill>
                  </a:endParaRPr>
                </a:p>
              </p:txBody>
            </p:sp>
          </mc:Choice>
          <mc:Fallback xmlns="">
            <p:sp>
              <p:nvSpPr>
                <p:cNvPr id="37" name="文本框 36">
                  <a:extLst>
                    <a:ext uri="{FF2B5EF4-FFF2-40B4-BE49-F238E27FC236}">
                      <a16:creationId xmlns:a16="http://schemas.microsoft.com/office/drawing/2014/main" id="{B8C4AFAE-B830-098A-57F9-3BEEBA978FC0}"/>
                    </a:ext>
                  </a:extLst>
                </p:cNvPr>
                <p:cNvSpPr txBox="1">
                  <a:spLocks noRot="1" noChangeAspect="1" noMove="1" noResize="1" noEditPoints="1" noAdjustHandles="1" noChangeArrowheads="1" noChangeShapeType="1" noTextEdit="1"/>
                </p:cNvSpPr>
                <p:nvPr/>
              </p:nvSpPr>
              <p:spPr>
                <a:xfrm>
                  <a:off x="5086399" y="3075018"/>
                  <a:ext cx="627950" cy="483892"/>
                </a:xfrm>
                <a:prstGeom prst="rect">
                  <a:avLst/>
                </a:prstGeom>
                <a:blipFill>
                  <a:blip r:embed="rId2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6420CD1D-F0DA-7538-1432-1053D27F352B}"/>
                    </a:ext>
                  </a:extLst>
                </p:cNvPr>
                <p:cNvSpPr txBox="1"/>
                <p:nvPr/>
              </p:nvSpPr>
              <p:spPr>
                <a:xfrm>
                  <a:off x="5086399" y="3612237"/>
                  <a:ext cx="634503" cy="483892"/>
                </a:xfrm>
                <a:prstGeom prst="rect">
                  <a:avLst/>
                </a:prstGeom>
                <a:solidFill>
                  <a:schemeClr val="tx1">
                    <a:lumMod val="50000"/>
                    <a:lumOff val="50000"/>
                    <a:alpha val="75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zh-CN" sz="1400" b="0" i="1" smtClean="0">
                                <a:solidFill>
                                  <a:schemeClr val="bg1"/>
                                </a:solidFill>
                                <a:latin typeface="Cambria Math" panose="02040503050406030204" pitchFamily="18" charset="0"/>
                              </a:rPr>
                            </m:ctrlPr>
                          </m:accPr>
                          <m:e>
                            <m:sSub>
                              <m:sSubPr>
                                <m:ctrlPr>
                                  <a:rPr kumimoji="1" lang="en-US" altLang="zh-CN" sz="1400" b="0" i="1" smtClean="0">
                                    <a:solidFill>
                                      <a:schemeClr val="bg1"/>
                                    </a:solidFill>
                                    <a:latin typeface="Cambria Math" panose="02040503050406030204" pitchFamily="18" charset="0"/>
                                  </a:rPr>
                                </m:ctrlPr>
                              </m:sSubPr>
                              <m:e>
                                <m:r>
                                  <a:rPr kumimoji="1" lang="en-US" altLang="zh-CN" sz="1400" b="0" i="1" smtClean="0">
                                    <a:solidFill>
                                      <a:schemeClr val="bg1"/>
                                    </a:solidFill>
                                    <a:latin typeface="Cambria Math" panose="02040503050406030204" pitchFamily="18" charset="0"/>
                                  </a:rPr>
                                  <m:t>𝑣</m:t>
                                </m:r>
                              </m:e>
                              <m:sub>
                                <m:r>
                                  <a:rPr kumimoji="1" lang="en-US" altLang="zh-CN" sz="1400" b="0" i="1" smtClean="0">
                                    <a:solidFill>
                                      <a:schemeClr val="bg1"/>
                                    </a:solidFill>
                                    <a:latin typeface="Cambria Math" panose="02040503050406030204" pitchFamily="18" charset="0"/>
                                  </a:rPr>
                                  <m:t>2</m:t>
                                </m:r>
                              </m:sub>
                            </m:sSub>
                          </m:e>
                        </m:acc>
                      </m:oMath>
                    </m:oMathPara>
                  </a14:m>
                  <a:endParaRPr kumimoji="1" lang="zh-CN" altLang="en-US" sz="1400" dirty="0">
                    <a:solidFill>
                      <a:schemeClr val="bg1"/>
                    </a:solidFill>
                  </a:endParaRPr>
                </a:p>
              </p:txBody>
            </p:sp>
          </mc:Choice>
          <mc:Fallback xmlns="">
            <p:sp>
              <p:nvSpPr>
                <p:cNvPr id="38" name="文本框 37">
                  <a:extLst>
                    <a:ext uri="{FF2B5EF4-FFF2-40B4-BE49-F238E27FC236}">
                      <a16:creationId xmlns:a16="http://schemas.microsoft.com/office/drawing/2014/main" id="{6420CD1D-F0DA-7538-1432-1053D27F352B}"/>
                    </a:ext>
                  </a:extLst>
                </p:cNvPr>
                <p:cNvSpPr txBox="1">
                  <a:spLocks noRot="1" noChangeAspect="1" noMove="1" noResize="1" noEditPoints="1" noAdjustHandles="1" noChangeArrowheads="1" noChangeShapeType="1" noTextEdit="1"/>
                </p:cNvSpPr>
                <p:nvPr/>
              </p:nvSpPr>
              <p:spPr>
                <a:xfrm>
                  <a:off x="5086399" y="3612237"/>
                  <a:ext cx="634503" cy="483892"/>
                </a:xfrm>
                <a:prstGeom prst="rect">
                  <a:avLst/>
                </a:prstGeom>
                <a:blipFill>
                  <a:blip r:embed="rId2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69F73624-0369-92D2-9FF8-C8CF3F518C8E}"/>
                    </a:ext>
                  </a:extLst>
                </p:cNvPr>
                <p:cNvSpPr txBox="1"/>
                <p:nvPr/>
              </p:nvSpPr>
              <p:spPr>
                <a:xfrm>
                  <a:off x="5086399" y="4154397"/>
                  <a:ext cx="634503" cy="483892"/>
                </a:xfrm>
                <a:prstGeom prst="rect">
                  <a:avLst/>
                </a:prstGeom>
                <a:solidFill>
                  <a:schemeClr val="tx1">
                    <a:lumMod val="50000"/>
                    <a:lumOff val="50000"/>
                    <a:alpha val="75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zh-CN" sz="1400" b="0" i="1" smtClean="0">
                                <a:solidFill>
                                  <a:schemeClr val="bg1"/>
                                </a:solidFill>
                                <a:latin typeface="Cambria Math" panose="02040503050406030204" pitchFamily="18" charset="0"/>
                              </a:rPr>
                            </m:ctrlPr>
                          </m:accPr>
                          <m:e>
                            <m:sSub>
                              <m:sSubPr>
                                <m:ctrlPr>
                                  <a:rPr kumimoji="1" lang="en-US" altLang="zh-CN" sz="1400" b="0" i="1" smtClean="0">
                                    <a:solidFill>
                                      <a:schemeClr val="bg1"/>
                                    </a:solidFill>
                                    <a:latin typeface="Cambria Math" panose="02040503050406030204" pitchFamily="18" charset="0"/>
                                  </a:rPr>
                                </m:ctrlPr>
                              </m:sSubPr>
                              <m:e>
                                <m:r>
                                  <a:rPr kumimoji="1" lang="en-US" altLang="zh-CN" sz="1400" b="0" i="1" smtClean="0">
                                    <a:solidFill>
                                      <a:schemeClr val="bg1"/>
                                    </a:solidFill>
                                    <a:latin typeface="Cambria Math" panose="02040503050406030204" pitchFamily="18" charset="0"/>
                                  </a:rPr>
                                  <m:t>𝑣</m:t>
                                </m:r>
                              </m:e>
                              <m:sub>
                                <m:r>
                                  <a:rPr kumimoji="1" lang="en-US" altLang="zh-CN" sz="1400" b="0" i="1" smtClean="0">
                                    <a:solidFill>
                                      <a:schemeClr val="bg1"/>
                                    </a:solidFill>
                                    <a:latin typeface="Cambria Math" panose="02040503050406030204" pitchFamily="18" charset="0"/>
                                  </a:rPr>
                                  <m:t>3</m:t>
                                </m:r>
                              </m:sub>
                            </m:sSub>
                          </m:e>
                        </m:acc>
                      </m:oMath>
                    </m:oMathPara>
                  </a14:m>
                  <a:endParaRPr kumimoji="1" lang="zh-CN" altLang="en-US" sz="1400" dirty="0">
                    <a:solidFill>
                      <a:schemeClr val="bg1"/>
                    </a:solidFill>
                  </a:endParaRPr>
                </a:p>
              </p:txBody>
            </p:sp>
          </mc:Choice>
          <mc:Fallback xmlns="">
            <p:sp>
              <p:nvSpPr>
                <p:cNvPr id="39" name="文本框 38">
                  <a:extLst>
                    <a:ext uri="{FF2B5EF4-FFF2-40B4-BE49-F238E27FC236}">
                      <a16:creationId xmlns:a16="http://schemas.microsoft.com/office/drawing/2014/main" id="{69F73624-0369-92D2-9FF8-C8CF3F518C8E}"/>
                    </a:ext>
                  </a:extLst>
                </p:cNvPr>
                <p:cNvSpPr txBox="1">
                  <a:spLocks noRot="1" noChangeAspect="1" noMove="1" noResize="1" noEditPoints="1" noAdjustHandles="1" noChangeArrowheads="1" noChangeShapeType="1" noTextEdit="1"/>
                </p:cNvSpPr>
                <p:nvPr/>
              </p:nvSpPr>
              <p:spPr>
                <a:xfrm>
                  <a:off x="5086399" y="4154397"/>
                  <a:ext cx="634503" cy="483892"/>
                </a:xfrm>
                <a:prstGeom prst="rect">
                  <a:avLst/>
                </a:prstGeom>
                <a:blipFill>
                  <a:blip r:embed="rId22"/>
                  <a:stretch>
                    <a:fillRect t="-4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17B9649F-8B13-95F0-2E02-054F10E9F4D8}"/>
                    </a:ext>
                  </a:extLst>
                </p:cNvPr>
                <p:cNvSpPr txBox="1"/>
                <p:nvPr/>
              </p:nvSpPr>
              <p:spPr>
                <a:xfrm>
                  <a:off x="5104117" y="4697020"/>
                  <a:ext cx="622406" cy="483892"/>
                </a:xfrm>
                <a:prstGeom prst="rect">
                  <a:avLst/>
                </a:prstGeom>
                <a:solidFill>
                  <a:schemeClr val="tx1">
                    <a:lumMod val="50000"/>
                    <a:lumOff val="50000"/>
                    <a:alpha val="75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zh-CN" sz="1400" b="0" i="1" smtClean="0">
                                <a:solidFill>
                                  <a:schemeClr val="bg1"/>
                                </a:solidFill>
                                <a:latin typeface="Cambria Math" panose="02040503050406030204" pitchFamily="18" charset="0"/>
                              </a:rPr>
                            </m:ctrlPr>
                          </m:accPr>
                          <m:e>
                            <m:sSub>
                              <m:sSubPr>
                                <m:ctrlPr>
                                  <a:rPr kumimoji="1" lang="en-US" altLang="zh-CN" sz="1400" b="0" i="1" smtClean="0">
                                    <a:solidFill>
                                      <a:schemeClr val="bg1"/>
                                    </a:solidFill>
                                    <a:latin typeface="Cambria Math" panose="02040503050406030204" pitchFamily="18" charset="0"/>
                                  </a:rPr>
                                </m:ctrlPr>
                              </m:sSubPr>
                              <m:e>
                                <m:r>
                                  <a:rPr kumimoji="1" lang="en-US" altLang="zh-CN" sz="1400" b="0" i="1" smtClean="0">
                                    <a:solidFill>
                                      <a:schemeClr val="bg1"/>
                                    </a:solidFill>
                                    <a:latin typeface="Cambria Math" panose="02040503050406030204" pitchFamily="18" charset="0"/>
                                  </a:rPr>
                                  <m:t>𝑣</m:t>
                                </m:r>
                              </m:e>
                              <m:sub>
                                <m:r>
                                  <a:rPr kumimoji="1" lang="en-US" altLang="zh-CN" sz="1400" b="0" i="1" smtClean="0">
                                    <a:solidFill>
                                      <a:schemeClr val="bg1"/>
                                    </a:solidFill>
                                    <a:latin typeface="Cambria Math" panose="02040503050406030204" pitchFamily="18" charset="0"/>
                                  </a:rPr>
                                  <m:t>4</m:t>
                                </m:r>
                              </m:sub>
                            </m:sSub>
                          </m:e>
                        </m:acc>
                      </m:oMath>
                    </m:oMathPara>
                  </a14:m>
                  <a:endParaRPr kumimoji="1" lang="zh-CN" altLang="en-US" sz="1400" dirty="0">
                    <a:solidFill>
                      <a:schemeClr val="bg1"/>
                    </a:solidFill>
                  </a:endParaRPr>
                </a:p>
              </p:txBody>
            </p:sp>
          </mc:Choice>
          <mc:Fallback xmlns="">
            <p:sp>
              <p:nvSpPr>
                <p:cNvPr id="40" name="文本框 39">
                  <a:extLst>
                    <a:ext uri="{FF2B5EF4-FFF2-40B4-BE49-F238E27FC236}">
                      <a16:creationId xmlns:a16="http://schemas.microsoft.com/office/drawing/2014/main" id="{17B9649F-8B13-95F0-2E02-054F10E9F4D8}"/>
                    </a:ext>
                  </a:extLst>
                </p:cNvPr>
                <p:cNvSpPr txBox="1">
                  <a:spLocks noRot="1" noChangeAspect="1" noMove="1" noResize="1" noEditPoints="1" noAdjustHandles="1" noChangeArrowheads="1" noChangeShapeType="1" noTextEdit="1"/>
                </p:cNvSpPr>
                <p:nvPr/>
              </p:nvSpPr>
              <p:spPr>
                <a:xfrm>
                  <a:off x="5104117" y="4697020"/>
                  <a:ext cx="622406" cy="483892"/>
                </a:xfrm>
                <a:prstGeom prst="rect">
                  <a:avLst/>
                </a:prstGeom>
                <a:blipFill>
                  <a:blip r:embed="rId23"/>
                  <a:stretch>
                    <a:fillRect/>
                  </a:stretch>
                </a:blipFill>
              </p:spPr>
              <p:txBody>
                <a:bodyPr/>
                <a:lstStyle/>
                <a:p>
                  <a:r>
                    <a:rPr lang="zh-CN" altLang="en-US">
                      <a:noFill/>
                    </a:rPr>
                    <a:t> </a:t>
                  </a:r>
                </a:p>
              </p:txBody>
            </p:sp>
          </mc:Fallback>
        </mc:AlternateContent>
      </p:grpSp>
    </p:spTree>
    <p:custDataLst>
      <p:tags r:id="rId1"/>
    </p:custDataLst>
    <p:extLst>
      <p:ext uri="{BB962C8B-B14F-4D97-AF65-F5344CB8AC3E}">
        <p14:creationId xmlns:p14="http://schemas.microsoft.com/office/powerpoint/2010/main" val="166387025"/>
      </p:ext>
    </p:extLst>
  </p:cSld>
  <p:clrMapOvr>
    <a:masterClrMapping/>
  </p:clrMapOvr>
  <mc:AlternateContent xmlns:mc="http://schemas.openxmlformats.org/markup-compatibility/2006" xmlns:p14="http://schemas.microsoft.com/office/powerpoint/2010/main">
    <mc:Choice Requires="p14">
      <p:transition spd="med" p14:dur="700" advTm="239576">
        <p:fade/>
      </p:transition>
    </mc:Choice>
    <mc:Fallback xmlns="">
      <p:transition spd="med" advTm="239576">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341485" y="308901"/>
            <a:ext cx="8871659" cy="369332"/>
          </a:xfrm>
          <a:prstGeom prst="rect">
            <a:avLst/>
          </a:prstGeom>
          <a:noFill/>
        </p:spPr>
        <p:txBody>
          <a:bodyPr wrap="square" rtlCol="0">
            <a:spAutoFit/>
          </a:bodyPr>
          <a:lstStyle/>
          <a:p>
            <a:r>
              <a:rPr lang="en-US" altLang="zh-CN" dirty="0"/>
              <a:t>Communication Scheme: Compression-based, Sketch-based, Sampling</a:t>
            </a:r>
            <a:endParaRPr lang="zh-CN" altLang="en-US" dirty="0">
              <a:solidFill>
                <a:schemeClr val="bg2">
                  <a:lumMod val="25000"/>
                </a:schemeClr>
              </a:solidFill>
              <a:latin typeface="方正兰亭粗黑_GBK" panose="02000000000000000000" pitchFamily="2" charset="-122"/>
              <a:ea typeface="方正兰亭粗黑_GBK" panose="02000000000000000000" pitchFamily="2" charset="-122"/>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sp>
        <p:nvSpPr>
          <p:cNvPr id="4" name="文本框 3">
            <a:extLst>
              <a:ext uri="{FF2B5EF4-FFF2-40B4-BE49-F238E27FC236}">
                <a16:creationId xmlns:a16="http://schemas.microsoft.com/office/drawing/2014/main" id="{D05D0F56-1A2C-4623-B56B-051F95B0E79A}"/>
              </a:ext>
            </a:extLst>
          </p:cNvPr>
          <p:cNvSpPr txBox="1"/>
          <p:nvPr/>
        </p:nvSpPr>
        <p:spPr>
          <a:xfrm>
            <a:off x="708660" y="6377940"/>
            <a:ext cx="184731" cy="369332"/>
          </a:xfrm>
          <a:prstGeom prst="rect">
            <a:avLst/>
          </a:prstGeom>
          <a:noFill/>
        </p:spPr>
        <p:txBody>
          <a:bodyPr wrap="none" rtlCol="0">
            <a:spAutoFit/>
          </a:bodyPr>
          <a:lstStyle/>
          <a:p>
            <a:endParaRPr lang="zh-CN" altLang="en-US" dirty="0"/>
          </a:p>
        </p:txBody>
      </p:sp>
      <p:sp>
        <p:nvSpPr>
          <p:cNvPr id="40" name="文本框 39">
            <a:extLst>
              <a:ext uri="{FF2B5EF4-FFF2-40B4-BE49-F238E27FC236}">
                <a16:creationId xmlns:a16="http://schemas.microsoft.com/office/drawing/2014/main" id="{62E14C40-39CE-A245-BEBE-ECD6F0F312A5}"/>
              </a:ext>
            </a:extLst>
          </p:cNvPr>
          <p:cNvSpPr txBox="1"/>
          <p:nvPr/>
        </p:nvSpPr>
        <p:spPr>
          <a:xfrm>
            <a:off x="477270" y="1164467"/>
            <a:ext cx="11183788" cy="4892108"/>
          </a:xfrm>
          <a:prstGeom prst="rect">
            <a:avLst/>
          </a:prstGeom>
          <a:noFill/>
        </p:spPr>
        <p:txBody>
          <a:bodyPr wrap="square" rtlCol="0">
            <a:spAutoFit/>
          </a:bodyPr>
          <a:lstStyle/>
          <a:p>
            <a:pPr marL="800100" lvl="1" indent="-342900" algn="just">
              <a:lnSpc>
                <a:spcPct val="130000"/>
              </a:lnSpc>
              <a:spcAft>
                <a:spcPts val="1200"/>
              </a:spcAft>
              <a:buFont typeface="Arial" panose="020B0604020202020204" pitchFamily="34" charset="0"/>
              <a:buChar char="•"/>
            </a:pPr>
            <a:r>
              <a:rPr lang="en" altLang="zh-CN" sz="2000" dirty="0">
                <a:cs typeface="Calibri" panose="020F0502020204030204" pitchFamily="34" charset="0"/>
              </a:rPr>
              <a:t>NOT Fast </a:t>
            </a:r>
            <a:r>
              <a:rPr lang="zh-CN" altLang="en-US" sz="2000" dirty="0">
                <a:solidFill>
                  <a:srgbClr val="C00000"/>
                </a:solidFill>
                <a:cs typeface="Calibri" panose="020F0502020204030204" pitchFamily="34" charset="0"/>
              </a:rPr>
              <a:t>✗</a:t>
            </a:r>
            <a:r>
              <a:rPr lang="en-US" altLang="zh-CN" sz="2000" dirty="0">
                <a:cs typeface="Calibri" panose="020F0502020204030204" pitchFamily="34" charset="0"/>
              </a:rPr>
              <a:t>: </a:t>
            </a:r>
            <a:r>
              <a:rPr lang="en-US" altLang="zh-CN" sz="2000" dirty="0">
                <a:solidFill>
                  <a:srgbClr val="A50021"/>
                </a:solidFill>
              </a:rPr>
              <a:t>Compression-based schemes</a:t>
            </a:r>
            <a:endParaRPr lang="en-US" altLang="zh-CN" sz="2000" dirty="0">
              <a:solidFill>
                <a:srgbClr val="A50021"/>
              </a:solidFill>
              <a:cs typeface="Calibri" panose="020F0502020204030204" pitchFamily="34" charset="0"/>
            </a:endParaRPr>
          </a:p>
          <a:p>
            <a:pPr marL="1257300" lvl="2" indent="-342900" algn="just">
              <a:lnSpc>
                <a:spcPct val="130000"/>
              </a:lnSpc>
              <a:spcAft>
                <a:spcPts val="1200"/>
              </a:spcAft>
              <a:buFont typeface="Arial" panose="020B0604020202020204" pitchFamily="34" charset="0"/>
              <a:buChar char="•"/>
            </a:pPr>
            <a:r>
              <a:rPr lang="en-US" altLang="zh-CN" sz="2000" dirty="0">
                <a:cs typeface="Calibri" panose="020F0502020204030204" pitchFamily="34" charset="0"/>
              </a:rPr>
              <a:t>Large computational burden</a:t>
            </a:r>
          </a:p>
          <a:p>
            <a:pPr marL="800100" lvl="1" indent="-342900" algn="just">
              <a:lnSpc>
                <a:spcPct val="130000"/>
              </a:lnSpc>
              <a:spcAft>
                <a:spcPts val="1200"/>
              </a:spcAft>
              <a:buFont typeface="Arial" panose="020B0604020202020204" pitchFamily="34" charset="0"/>
              <a:buChar char="•"/>
            </a:pPr>
            <a:r>
              <a:rPr lang="en-US" altLang="zh-CN" sz="2000" dirty="0">
                <a:solidFill>
                  <a:schemeClr val="bg2"/>
                </a:solidFill>
                <a:cs typeface="Calibri" panose="020F0502020204030204" pitchFamily="34" charset="0"/>
              </a:rPr>
              <a:t>NOT Adaptive</a:t>
            </a:r>
            <a:r>
              <a:rPr lang="zh-CN" altLang="en-US" sz="2000" dirty="0">
                <a:solidFill>
                  <a:schemeClr val="bg2"/>
                </a:solidFill>
                <a:cs typeface="Calibri" panose="020F0502020204030204" pitchFamily="34" charset="0"/>
              </a:rPr>
              <a:t>✗</a:t>
            </a:r>
            <a:r>
              <a:rPr lang="en-US" altLang="zh-CN" sz="2000" dirty="0">
                <a:solidFill>
                  <a:schemeClr val="bg2"/>
                </a:solidFill>
                <a:cs typeface="Calibri" panose="020F0502020204030204" pitchFamily="34" charset="0"/>
              </a:rPr>
              <a:t>: </a:t>
            </a:r>
            <a:r>
              <a:rPr lang="en-US" altLang="zh-CN" sz="2000" dirty="0">
                <a:solidFill>
                  <a:schemeClr val="bg2"/>
                </a:solidFill>
              </a:rPr>
              <a:t>Sketch-based scheme</a:t>
            </a:r>
          </a:p>
          <a:p>
            <a:pPr marL="1257300" lvl="2" indent="-342900" algn="just">
              <a:lnSpc>
                <a:spcPct val="130000"/>
              </a:lnSpc>
              <a:spcAft>
                <a:spcPts val="1200"/>
              </a:spcAft>
              <a:buFont typeface="Arial" panose="020B0604020202020204" pitchFamily="34" charset="0"/>
              <a:buChar char="•"/>
            </a:pPr>
            <a:r>
              <a:rPr lang="en-US" altLang="zh-CN" sz="2000" dirty="0">
                <a:solidFill>
                  <a:schemeClr val="bg2"/>
                </a:solidFill>
                <a:cs typeface="Calibri" panose="020F0502020204030204" pitchFamily="34" charset="0"/>
              </a:rPr>
              <a:t>Require the size of sketches on all devices to be the same</a:t>
            </a:r>
            <a:endParaRPr lang="en-US" altLang="zh-CN" sz="2000" dirty="0">
              <a:solidFill>
                <a:schemeClr val="bg2"/>
              </a:solidFill>
            </a:endParaRPr>
          </a:p>
          <a:p>
            <a:pPr marL="800100" lvl="1" indent="-342900" algn="just">
              <a:lnSpc>
                <a:spcPct val="130000"/>
              </a:lnSpc>
              <a:spcAft>
                <a:spcPts val="1200"/>
              </a:spcAft>
              <a:buFont typeface="Arial" panose="020B0604020202020204" pitchFamily="34" charset="0"/>
              <a:buChar char="•"/>
            </a:pPr>
            <a:r>
              <a:rPr lang="en-US" altLang="zh-CN" sz="2000" dirty="0">
                <a:solidFill>
                  <a:schemeClr val="bg2"/>
                </a:solidFill>
                <a:cs typeface="Calibri" panose="020F0502020204030204" pitchFamily="34" charset="0"/>
              </a:rPr>
              <a:t>NOT Adaptive</a:t>
            </a:r>
            <a:r>
              <a:rPr lang="zh-CN" altLang="en-US" sz="2000" dirty="0">
                <a:solidFill>
                  <a:schemeClr val="bg2"/>
                </a:solidFill>
                <a:cs typeface="Calibri" panose="020F0502020204030204" pitchFamily="34" charset="0"/>
              </a:rPr>
              <a:t>✗</a:t>
            </a:r>
            <a:r>
              <a:rPr lang="en-US" altLang="zh-CN" sz="2000" dirty="0">
                <a:solidFill>
                  <a:schemeClr val="bg2"/>
                </a:solidFill>
                <a:cs typeface="Calibri" panose="020F0502020204030204" pitchFamily="34" charset="0"/>
              </a:rPr>
              <a:t>:</a:t>
            </a:r>
            <a:r>
              <a:rPr lang="en-US" altLang="zh-CN" sz="2000" dirty="0">
                <a:solidFill>
                  <a:schemeClr val="bg2"/>
                </a:solidFill>
              </a:rPr>
              <a:t> </a:t>
            </a:r>
            <a:r>
              <a:rPr lang="en-US" altLang="zh-CN" sz="2000" dirty="0">
                <a:solidFill>
                  <a:schemeClr val="bg2"/>
                </a:solidFill>
                <a:cs typeface="Calibri" panose="020F0502020204030204" pitchFamily="34" charset="0"/>
              </a:rPr>
              <a:t>Unbiased</a:t>
            </a:r>
            <a:r>
              <a:rPr lang="zh-CN" altLang="en-US" sz="2000" dirty="0">
                <a:solidFill>
                  <a:schemeClr val="bg2"/>
                </a:solidFill>
                <a:cs typeface="Calibri" panose="020F0502020204030204" pitchFamily="34" charset="0"/>
              </a:rPr>
              <a:t> </a:t>
            </a:r>
            <a:r>
              <a:rPr lang="en-US" altLang="zh-CN" sz="2000" dirty="0">
                <a:solidFill>
                  <a:schemeClr val="bg2"/>
                </a:solidFill>
                <a:cs typeface="Calibri" panose="020F0502020204030204" pitchFamily="34" charset="0"/>
              </a:rPr>
              <a:t>sampling (H-sampling, Iceberg sampling)</a:t>
            </a:r>
          </a:p>
          <a:p>
            <a:pPr marL="1257300" lvl="2" indent="-342900" algn="just">
              <a:lnSpc>
                <a:spcPct val="130000"/>
              </a:lnSpc>
              <a:spcAft>
                <a:spcPts val="1200"/>
              </a:spcAft>
              <a:buFont typeface="Arial" panose="020B0604020202020204" pitchFamily="34" charset="0"/>
              <a:buChar char="•"/>
            </a:pPr>
            <a:r>
              <a:rPr lang="en-US" altLang="zh-CN" sz="2000" dirty="0">
                <a:solidFill>
                  <a:schemeClr val="bg2"/>
                </a:solidFill>
                <a:cs typeface="Calibri" panose="020F0502020204030204" pitchFamily="34" charset="0"/>
              </a:rPr>
              <a:t>Unable to customize the size of transmitted local summary</a:t>
            </a:r>
          </a:p>
          <a:p>
            <a:pPr marL="800100" lvl="1" indent="-342900" algn="just">
              <a:lnSpc>
                <a:spcPct val="130000"/>
              </a:lnSpc>
              <a:spcAft>
                <a:spcPts val="1200"/>
              </a:spcAft>
              <a:buFont typeface="Arial" panose="020B0604020202020204" pitchFamily="34" charset="0"/>
              <a:buChar char="•"/>
            </a:pPr>
            <a:r>
              <a:rPr lang="en-US" altLang="zh-CN" sz="2000" dirty="0">
                <a:solidFill>
                  <a:schemeClr val="bg2"/>
                </a:solidFill>
                <a:cs typeface="Calibri" panose="020F0502020204030204" pitchFamily="34" charset="0"/>
              </a:rPr>
              <a:t>NOT Adaptive</a:t>
            </a:r>
            <a:r>
              <a:rPr lang="zh-CN" altLang="en-US" sz="2000" dirty="0">
                <a:solidFill>
                  <a:schemeClr val="bg2"/>
                </a:solidFill>
                <a:cs typeface="Calibri" panose="020F0502020204030204" pitchFamily="34" charset="0"/>
              </a:rPr>
              <a:t>✗</a:t>
            </a:r>
            <a:r>
              <a:rPr lang="en-US" altLang="zh-CN" sz="2000" dirty="0">
                <a:solidFill>
                  <a:schemeClr val="bg2"/>
                </a:solidFill>
                <a:cs typeface="Calibri" panose="020F0502020204030204" pitchFamily="34" charset="0"/>
              </a:rPr>
              <a:t>:</a:t>
            </a:r>
            <a:r>
              <a:rPr lang="zh-CN" altLang="en-US" sz="2000" dirty="0">
                <a:solidFill>
                  <a:schemeClr val="bg2"/>
                </a:solidFill>
                <a:cs typeface="Calibri" panose="020F0502020204030204" pitchFamily="34" charset="0"/>
              </a:rPr>
              <a:t> </a:t>
            </a:r>
            <a:r>
              <a:rPr lang="en-US" altLang="zh-CN" sz="2000" dirty="0">
                <a:solidFill>
                  <a:schemeClr val="bg2"/>
                </a:solidFill>
                <a:cs typeface="Calibri" panose="020F0502020204030204" pitchFamily="34" charset="0"/>
              </a:rPr>
              <a:t>Biased sampling (Top-𝐾 sampling)</a:t>
            </a:r>
          </a:p>
          <a:p>
            <a:pPr marL="1257300" lvl="2" indent="-342900" algn="just">
              <a:lnSpc>
                <a:spcPct val="130000"/>
              </a:lnSpc>
              <a:spcAft>
                <a:spcPts val="1200"/>
              </a:spcAft>
              <a:buFont typeface="Arial" panose="020B0604020202020204" pitchFamily="34" charset="0"/>
              <a:buChar char="•"/>
            </a:pPr>
            <a:r>
              <a:rPr lang="en-US" altLang="zh-CN" sz="2000" dirty="0">
                <a:solidFill>
                  <a:schemeClr val="bg2"/>
                </a:solidFill>
                <a:cs typeface="Calibri" panose="020F0502020204030204" pitchFamily="34" charset="0"/>
              </a:rPr>
              <a:t>Its error will increase linearly with the number of devices</a:t>
            </a:r>
          </a:p>
          <a:p>
            <a:pPr marL="1257300" lvl="2" indent="-342900" algn="just">
              <a:lnSpc>
                <a:spcPct val="130000"/>
              </a:lnSpc>
              <a:spcAft>
                <a:spcPts val="1200"/>
              </a:spcAft>
              <a:buFont typeface="Arial" panose="020B0604020202020204" pitchFamily="34" charset="0"/>
              <a:buChar char="•"/>
            </a:pPr>
            <a:endParaRPr lang="en-US" altLang="zh-CN" sz="2000" dirty="0">
              <a:solidFill>
                <a:srgbClr val="C00000"/>
              </a:solidFill>
              <a:cs typeface="Calibri" panose="020F0502020204030204" pitchFamily="34" charset="0"/>
            </a:endParaRPr>
          </a:p>
        </p:txBody>
      </p:sp>
    </p:spTree>
    <p:custDataLst>
      <p:tags r:id="rId1"/>
    </p:custDataLst>
    <p:extLst>
      <p:ext uri="{BB962C8B-B14F-4D97-AF65-F5344CB8AC3E}">
        <p14:creationId xmlns:p14="http://schemas.microsoft.com/office/powerpoint/2010/main" val="4174080015"/>
      </p:ext>
    </p:extLst>
  </p:cSld>
  <p:clrMapOvr>
    <a:masterClrMapping/>
  </p:clrMapOvr>
  <mc:AlternateContent xmlns:mc="http://schemas.openxmlformats.org/markup-compatibility/2006" xmlns:p14="http://schemas.microsoft.com/office/powerpoint/2010/main">
    <mc:Choice Requires="p14">
      <p:transition spd="med" p14:dur="700" advTm="98783">
        <p:fade/>
      </p:transition>
    </mc:Choice>
    <mc:Fallback xmlns="">
      <p:transition spd="med" advTm="98783">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341485" y="308901"/>
            <a:ext cx="8871659" cy="369332"/>
          </a:xfrm>
          <a:prstGeom prst="rect">
            <a:avLst/>
          </a:prstGeom>
          <a:noFill/>
        </p:spPr>
        <p:txBody>
          <a:bodyPr wrap="square" rtlCol="0">
            <a:spAutoFit/>
          </a:bodyPr>
          <a:lstStyle/>
          <a:p>
            <a:r>
              <a:rPr lang="en-US" altLang="zh-CN" dirty="0"/>
              <a:t>Communication Scheme: Compression-based, Sketch-based, Sampling</a:t>
            </a:r>
            <a:endParaRPr lang="zh-CN" altLang="en-US" dirty="0">
              <a:solidFill>
                <a:schemeClr val="bg2">
                  <a:lumMod val="25000"/>
                </a:schemeClr>
              </a:solidFill>
              <a:latin typeface="方正兰亭粗黑_GBK" panose="02000000000000000000" pitchFamily="2" charset="-122"/>
              <a:ea typeface="方正兰亭粗黑_GBK" panose="02000000000000000000" pitchFamily="2" charset="-122"/>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sp>
        <p:nvSpPr>
          <p:cNvPr id="4" name="文本框 3">
            <a:extLst>
              <a:ext uri="{FF2B5EF4-FFF2-40B4-BE49-F238E27FC236}">
                <a16:creationId xmlns:a16="http://schemas.microsoft.com/office/drawing/2014/main" id="{D05D0F56-1A2C-4623-B56B-051F95B0E79A}"/>
              </a:ext>
            </a:extLst>
          </p:cNvPr>
          <p:cNvSpPr txBox="1"/>
          <p:nvPr/>
        </p:nvSpPr>
        <p:spPr>
          <a:xfrm>
            <a:off x="708660" y="6377940"/>
            <a:ext cx="184731" cy="369332"/>
          </a:xfrm>
          <a:prstGeom prst="rect">
            <a:avLst/>
          </a:prstGeom>
          <a:noFill/>
        </p:spPr>
        <p:txBody>
          <a:bodyPr wrap="none" rtlCol="0">
            <a:spAutoFit/>
          </a:bodyPr>
          <a:lstStyle/>
          <a:p>
            <a:endParaRPr lang="zh-CN" altLang="en-US" dirty="0"/>
          </a:p>
        </p:txBody>
      </p:sp>
      <p:sp>
        <p:nvSpPr>
          <p:cNvPr id="40" name="文本框 39">
            <a:extLst>
              <a:ext uri="{FF2B5EF4-FFF2-40B4-BE49-F238E27FC236}">
                <a16:creationId xmlns:a16="http://schemas.microsoft.com/office/drawing/2014/main" id="{62E14C40-39CE-A245-BEBE-ECD6F0F312A5}"/>
              </a:ext>
            </a:extLst>
          </p:cNvPr>
          <p:cNvSpPr txBox="1"/>
          <p:nvPr/>
        </p:nvSpPr>
        <p:spPr>
          <a:xfrm>
            <a:off x="477270" y="1164467"/>
            <a:ext cx="11183788" cy="4892108"/>
          </a:xfrm>
          <a:prstGeom prst="rect">
            <a:avLst/>
          </a:prstGeom>
          <a:noFill/>
        </p:spPr>
        <p:txBody>
          <a:bodyPr wrap="square" rtlCol="0">
            <a:spAutoFit/>
          </a:bodyPr>
          <a:lstStyle/>
          <a:p>
            <a:pPr marL="800100" lvl="1" indent="-342900" algn="just">
              <a:lnSpc>
                <a:spcPct val="130000"/>
              </a:lnSpc>
              <a:spcAft>
                <a:spcPts val="1200"/>
              </a:spcAft>
              <a:buFont typeface="Arial" panose="020B0604020202020204" pitchFamily="34" charset="0"/>
              <a:buChar char="•"/>
            </a:pPr>
            <a:r>
              <a:rPr lang="en" altLang="zh-CN" sz="2000" dirty="0">
                <a:solidFill>
                  <a:schemeClr val="bg2"/>
                </a:solidFill>
                <a:cs typeface="Calibri" panose="020F0502020204030204" pitchFamily="34" charset="0"/>
              </a:rPr>
              <a:t>NOT Fast </a:t>
            </a:r>
            <a:r>
              <a:rPr lang="zh-CN" altLang="en-US" sz="2000" dirty="0">
                <a:solidFill>
                  <a:schemeClr val="bg2"/>
                </a:solidFill>
                <a:cs typeface="Calibri" panose="020F0502020204030204" pitchFamily="34" charset="0"/>
              </a:rPr>
              <a:t>✗</a:t>
            </a:r>
            <a:r>
              <a:rPr lang="en-US" altLang="zh-CN" sz="2000" dirty="0">
                <a:solidFill>
                  <a:schemeClr val="bg2"/>
                </a:solidFill>
                <a:cs typeface="Calibri" panose="020F0502020204030204" pitchFamily="34" charset="0"/>
              </a:rPr>
              <a:t>: </a:t>
            </a:r>
            <a:r>
              <a:rPr lang="en-US" altLang="zh-CN" sz="2000" dirty="0">
                <a:solidFill>
                  <a:schemeClr val="bg2"/>
                </a:solidFill>
              </a:rPr>
              <a:t>Compression-based schemes</a:t>
            </a:r>
            <a:endParaRPr lang="en-US" altLang="zh-CN" sz="2000" dirty="0">
              <a:solidFill>
                <a:schemeClr val="bg2"/>
              </a:solidFill>
              <a:cs typeface="Calibri" panose="020F0502020204030204" pitchFamily="34" charset="0"/>
            </a:endParaRPr>
          </a:p>
          <a:p>
            <a:pPr marL="1257300" lvl="2" indent="-342900" algn="just">
              <a:lnSpc>
                <a:spcPct val="130000"/>
              </a:lnSpc>
              <a:spcAft>
                <a:spcPts val="1200"/>
              </a:spcAft>
              <a:buFont typeface="Arial" panose="020B0604020202020204" pitchFamily="34" charset="0"/>
              <a:buChar char="•"/>
            </a:pPr>
            <a:r>
              <a:rPr lang="en-US" altLang="zh-CN" sz="2000" dirty="0">
                <a:solidFill>
                  <a:schemeClr val="bg2"/>
                </a:solidFill>
                <a:cs typeface="Calibri" panose="020F0502020204030204" pitchFamily="34" charset="0"/>
              </a:rPr>
              <a:t>Large computational burden</a:t>
            </a:r>
          </a:p>
          <a:p>
            <a:pPr marL="800100" lvl="1" indent="-342900" algn="just">
              <a:lnSpc>
                <a:spcPct val="130000"/>
              </a:lnSpc>
              <a:spcAft>
                <a:spcPts val="1200"/>
              </a:spcAft>
              <a:buFont typeface="Arial" panose="020B0604020202020204" pitchFamily="34" charset="0"/>
              <a:buChar char="•"/>
            </a:pPr>
            <a:r>
              <a:rPr lang="en-US" altLang="zh-CN" sz="2000" dirty="0">
                <a:cs typeface="Calibri" panose="020F0502020204030204" pitchFamily="34" charset="0"/>
              </a:rPr>
              <a:t>NOT Adaptive</a:t>
            </a:r>
            <a:r>
              <a:rPr lang="zh-CN" altLang="en-US" sz="2000" dirty="0">
                <a:solidFill>
                  <a:srgbClr val="C00000"/>
                </a:solidFill>
                <a:cs typeface="Calibri" panose="020F0502020204030204" pitchFamily="34" charset="0"/>
              </a:rPr>
              <a:t>✗</a:t>
            </a:r>
            <a:r>
              <a:rPr lang="en-US" altLang="zh-CN" sz="2000" dirty="0">
                <a:cs typeface="Calibri" panose="020F0502020204030204" pitchFamily="34" charset="0"/>
              </a:rPr>
              <a:t>: </a:t>
            </a:r>
            <a:r>
              <a:rPr lang="en-US" altLang="zh-CN" sz="2000" dirty="0">
                <a:solidFill>
                  <a:srgbClr val="A50021"/>
                </a:solidFill>
              </a:rPr>
              <a:t>Sketch-based scheme</a:t>
            </a:r>
          </a:p>
          <a:p>
            <a:pPr marL="1257300" lvl="2" indent="-342900" algn="just">
              <a:lnSpc>
                <a:spcPct val="130000"/>
              </a:lnSpc>
              <a:spcAft>
                <a:spcPts val="1200"/>
              </a:spcAft>
              <a:buFont typeface="Arial" panose="020B0604020202020204" pitchFamily="34" charset="0"/>
              <a:buChar char="•"/>
            </a:pPr>
            <a:r>
              <a:rPr lang="en-US" altLang="zh-CN" sz="2000" dirty="0">
                <a:cs typeface="Calibri" panose="020F0502020204030204" pitchFamily="34" charset="0"/>
              </a:rPr>
              <a:t>Require the size of sketches on all devices to be the same</a:t>
            </a:r>
            <a:endParaRPr lang="en-US" altLang="zh-CN" sz="2000" dirty="0">
              <a:solidFill>
                <a:srgbClr val="A50021"/>
              </a:solidFill>
            </a:endParaRPr>
          </a:p>
          <a:p>
            <a:pPr marL="800100" lvl="1" indent="-342900" algn="just">
              <a:lnSpc>
                <a:spcPct val="130000"/>
              </a:lnSpc>
              <a:spcAft>
                <a:spcPts val="1200"/>
              </a:spcAft>
              <a:buFont typeface="Arial" panose="020B0604020202020204" pitchFamily="34" charset="0"/>
              <a:buChar char="•"/>
            </a:pPr>
            <a:r>
              <a:rPr lang="en-US" altLang="zh-CN" sz="2000" dirty="0">
                <a:cs typeface="Calibri" panose="020F0502020204030204" pitchFamily="34" charset="0"/>
              </a:rPr>
              <a:t>NOT Adaptive</a:t>
            </a:r>
            <a:r>
              <a:rPr lang="zh-CN" altLang="en-US" sz="2000" dirty="0">
                <a:solidFill>
                  <a:srgbClr val="C00000"/>
                </a:solidFill>
                <a:cs typeface="Calibri" panose="020F0502020204030204" pitchFamily="34" charset="0"/>
              </a:rPr>
              <a:t>✗</a:t>
            </a:r>
            <a:r>
              <a:rPr lang="en-US" altLang="zh-CN" sz="2000" dirty="0">
                <a:cs typeface="Calibri" panose="020F0502020204030204" pitchFamily="34" charset="0"/>
              </a:rPr>
              <a:t>:</a:t>
            </a:r>
            <a:r>
              <a:rPr lang="en-US" altLang="zh-CN" sz="2000" dirty="0">
                <a:solidFill>
                  <a:srgbClr val="A50021"/>
                </a:solidFill>
              </a:rPr>
              <a:t> </a:t>
            </a:r>
            <a:r>
              <a:rPr lang="en-US" altLang="zh-CN" sz="2000" dirty="0">
                <a:solidFill>
                  <a:srgbClr val="A50021"/>
                </a:solidFill>
                <a:cs typeface="Calibri" panose="020F0502020204030204" pitchFamily="34" charset="0"/>
              </a:rPr>
              <a:t>Unbiased</a:t>
            </a:r>
            <a:r>
              <a:rPr lang="zh-CN" altLang="en-US" sz="2000" dirty="0">
                <a:solidFill>
                  <a:srgbClr val="A50021"/>
                </a:solidFill>
                <a:cs typeface="Calibri" panose="020F0502020204030204" pitchFamily="34" charset="0"/>
              </a:rPr>
              <a:t> </a:t>
            </a:r>
            <a:r>
              <a:rPr lang="en-US" altLang="zh-CN" sz="2000" dirty="0">
                <a:solidFill>
                  <a:srgbClr val="A50021"/>
                </a:solidFill>
                <a:cs typeface="Calibri" panose="020F0502020204030204" pitchFamily="34" charset="0"/>
              </a:rPr>
              <a:t>sampling </a:t>
            </a:r>
            <a:r>
              <a:rPr lang="en-US" altLang="zh-CN" sz="2000" dirty="0">
                <a:cs typeface="Calibri" panose="020F0502020204030204" pitchFamily="34" charset="0"/>
              </a:rPr>
              <a:t>(H-sampling, Iceberg sampling)</a:t>
            </a:r>
          </a:p>
          <a:p>
            <a:pPr marL="1257300" lvl="2" indent="-342900" algn="just">
              <a:lnSpc>
                <a:spcPct val="130000"/>
              </a:lnSpc>
              <a:spcAft>
                <a:spcPts val="1200"/>
              </a:spcAft>
              <a:buFont typeface="Arial" panose="020B0604020202020204" pitchFamily="34" charset="0"/>
              <a:buChar char="•"/>
            </a:pPr>
            <a:r>
              <a:rPr lang="en-US" altLang="zh-CN" sz="2000" dirty="0">
                <a:cs typeface="Calibri" panose="020F0502020204030204" pitchFamily="34" charset="0"/>
              </a:rPr>
              <a:t>Unable to customize the size of transmitted local summary</a:t>
            </a:r>
            <a:endParaRPr lang="en-US" altLang="zh-CN" sz="2000" dirty="0">
              <a:solidFill>
                <a:srgbClr val="C00000"/>
              </a:solidFill>
              <a:cs typeface="Calibri" panose="020F0502020204030204" pitchFamily="34" charset="0"/>
            </a:endParaRPr>
          </a:p>
          <a:p>
            <a:pPr marL="800100" lvl="1" indent="-342900" algn="just">
              <a:lnSpc>
                <a:spcPct val="130000"/>
              </a:lnSpc>
              <a:spcAft>
                <a:spcPts val="1200"/>
              </a:spcAft>
              <a:buFont typeface="Arial" panose="020B0604020202020204" pitchFamily="34" charset="0"/>
              <a:buChar char="•"/>
            </a:pPr>
            <a:r>
              <a:rPr lang="en-US" altLang="zh-CN" sz="2000" dirty="0">
                <a:solidFill>
                  <a:schemeClr val="bg2"/>
                </a:solidFill>
                <a:cs typeface="Calibri" panose="020F0502020204030204" pitchFamily="34" charset="0"/>
              </a:rPr>
              <a:t>NOT Adaptive</a:t>
            </a:r>
            <a:r>
              <a:rPr lang="zh-CN" altLang="en-US" sz="2000" dirty="0">
                <a:solidFill>
                  <a:schemeClr val="bg2"/>
                </a:solidFill>
                <a:cs typeface="Calibri" panose="020F0502020204030204" pitchFamily="34" charset="0"/>
              </a:rPr>
              <a:t>✗</a:t>
            </a:r>
            <a:r>
              <a:rPr lang="en-US" altLang="zh-CN" sz="2000" dirty="0">
                <a:solidFill>
                  <a:schemeClr val="bg2"/>
                </a:solidFill>
                <a:cs typeface="Calibri" panose="020F0502020204030204" pitchFamily="34" charset="0"/>
              </a:rPr>
              <a:t>:</a:t>
            </a:r>
            <a:r>
              <a:rPr lang="zh-CN" altLang="en-US" sz="2000" dirty="0">
                <a:solidFill>
                  <a:schemeClr val="bg2"/>
                </a:solidFill>
                <a:cs typeface="Calibri" panose="020F0502020204030204" pitchFamily="34" charset="0"/>
              </a:rPr>
              <a:t> </a:t>
            </a:r>
            <a:r>
              <a:rPr lang="en-US" altLang="zh-CN" sz="2000" dirty="0">
                <a:solidFill>
                  <a:schemeClr val="bg2"/>
                </a:solidFill>
                <a:cs typeface="Calibri" panose="020F0502020204030204" pitchFamily="34" charset="0"/>
              </a:rPr>
              <a:t>Biased sampling (Top-𝐾 sampling)</a:t>
            </a:r>
          </a:p>
          <a:p>
            <a:pPr marL="1257300" lvl="2" indent="-342900" algn="just">
              <a:lnSpc>
                <a:spcPct val="130000"/>
              </a:lnSpc>
              <a:spcAft>
                <a:spcPts val="1200"/>
              </a:spcAft>
              <a:buFont typeface="Arial" panose="020B0604020202020204" pitchFamily="34" charset="0"/>
              <a:buChar char="•"/>
            </a:pPr>
            <a:r>
              <a:rPr lang="en-US" altLang="zh-CN" sz="2000" dirty="0">
                <a:solidFill>
                  <a:schemeClr val="bg2"/>
                </a:solidFill>
                <a:cs typeface="Calibri" panose="020F0502020204030204" pitchFamily="34" charset="0"/>
              </a:rPr>
              <a:t>Its error will increase linearly with the number of devices</a:t>
            </a:r>
          </a:p>
          <a:p>
            <a:pPr marL="1257300" lvl="2" indent="-342900" algn="just">
              <a:lnSpc>
                <a:spcPct val="130000"/>
              </a:lnSpc>
              <a:spcAft>
                <a:spcPts val="1200"/>
              </a:spcAft>
              <a:buFont typeface="Arial" panose="020B0604020202020204" pitchFamily="34" charset="0"/>
              <a:buChar char="•"/>
            </a:pPr>
            <a:endParaRPr lang="en-US" altLang="zh-CN" sz="2000" dirty="0">
              <a:solidFill>
                <a:srgbClr val="C00000"/>
              </a:solidFill>
              <a:cs typeface="Calibri" panose="020F0502020204030204" pitchFamily="34" charset="0"/>
            </a:endParaRPr>
          </a:p>
        </p:txBody>
      </p:sp>
    </p:spTree>
    <p:custDataLst>
      <p:tags r:id="rId1"/>
    </p:custDataLst>
    <p:extLst>
      <p:ext uri="{BB962C8B-B14F-4D97-AF65-F5344CB8AC3E}">
        <p14:creationId xmlns:p14="http://schemas.microsoft.com/office/powerpoint/2010/main" val="82452966"/>
      </p:ext>
    </p:extLst>
  </p:cSld>
  <p:clrMapOvr>
    <a:masterClrMapping/>
  </p:clrMapOvr>
  <mc:AlternateContent xmlns:mc="http://schemas.openxmlformats.org/markup-compatibility/2006" xmlns:p14="http://schemas.microsoft.com/office/powerpoint/2010/main">
    <mc:Choice Requires="p14">
      <p:transition spd="med" p14:dur="700" advTm="98783">
        <p:fade/>
      </p:transition>
    </mc:Choice>
    <mc:Fallback xmlns="">
      <p:transition spd="med" advTm="98783">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341485" y="308901"/>
            <a:ext cx="8871659" cy="369332"/>
          </a:xfrm>
          <a:prstGeom prst="rect">
            <a:avLst/>
          </a:prstGeom>
          <a:noFill/>
        </p:spPr>
        <p:txBody>
          <a:bodyPr wrap="square" rtlCol="0">
            <a:spAutoFit/>
          </a:bodyPr>
          <a:lstStyle/>
          <a:p>
            <a:r>
              <a:rPr lang="en-US" altLang="zh-CN" dirty="0"/>
              <a:t>Communication Scheme: Compression-based, Sketch-based, Sampling</a:t>
            </a:r>
            <a:endParaRPr lang="zh-CN" altLang="en-US" dirty="0">
              <a:solidFill>
                <a:schemeClr val="bg2">
                  <a:lumMod val="25000"/>
                </a:schemeClr>
              </a:solidFill>
              <a:latin typeface="方正兰亭粗黑_GBK" panose="02000000000000000000" pitchFamily="2" charset="-122"/>
              <a:ea typeface="方正兰亭粗黑_GBK" panose="02000000000000000000" pitchFamily="2" charset="-122"/>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sp>
        <p:nvSpPr>
          <p:cNvPr id="4" name="文本框 3">
            <a:extLst>
              <a:ext uri="{FF2B5EF4-FFF2-40B4-BE49-F238E27FC236}">
                <a16:creationId xmlns:a16="http://schemas.microsoft.com/office/drawing/2014/main" id="{D05D0F56-1A2C-4623-B56B-051F95B0E79A}"/>
              </a:ext>
            </a:extLst>
          </p:cNvPr>
          <p:cNvSpPr txBox="1"/>
          <p:nvPr/>
        </p:nvSpPr>
        <p:spPr>
          <a:xfrm>
            <a:off x="708660" y="6377940"/>
            <a:ext cx="184731" cy="369332"/>
          </a:xfrm>
          <a:prstGeom prst="rect">
            <a:avLst/>
          </a:prstGeom>
          <a:noFill/>
        </p:spPr>
        <p:txBody>
          <a:bodyPr wrap="none" rtlCol="0">
            <a:spAutoFit/>
          </a:bodyPr>
          <a:lstStyle/>
          <a:p>
            <a:endParaRPr lang="zh-CN" altLang="en-US" dirty="0"/>
          </a:p>
        </p:txBody>
      </p:sp>
      <p:sp>
        <p:nvSpPr>
          <p:cNvPr id="40" name="文本框 39">
            <a:extLst>
              <a:ext uri="{FF2B5EF4-FFF2-40B4-BE49-F238E27FC236}">
                <a16:creationId xmlns:a16="http://schemas.microsoft.com/office/drawing/2014/main" id="{62E14C40-39CE-A245-BEBE-ECD6F0F312A5}"/>
              </a:ext>
            </a:extLst>
          </p:cNvPr>
          <p:cNvSpPr txBox="1"/>
          <p:nvPr/>
        </p:nvSpPr>
        <p:spPr>
          <a:xfrm>
            <a:off x="477270" y="1164467"/>
            <a:ext cx="11183788" cy="4892108"/>
          </a:xfrm>
          <a:prstGeom prst="rect">
            <a:avLst/>
          </a:prstGeom>
          <a:noFill/>
        </p:spPr>
        <p:txBody>
          <a:bodyPr wrap="square" rtlCol="0">
            <a:spAutoFit/>
          </a:bodyPr>
          <a:lstStyle/>
          <a:p>
            <a:pPr marL="800100" lvl="1" indent="-342900" algn="just">
              <a:lnSpc>
                <a:spcPct val="130000"/>
              </a:lnSpc>
              <a:spcAft>
                <a:spcPts val="1200"/>
              </a:spcAft>
              <a:buFont typeface="Arial" panose="020B0604020202020204" pitchFamily="34" charset="0"/>
              <a:buChar char="•"/>
            </a:pPr>
            <a:r>
              <a:rPr lang="en" altLang="zh-CN" sz="2000" dirty="0">
                <a:solidFill>
                  <a:schemeClr val="bg2"/>
                </a:solidFill>
                <a:cs typeface="Calibri" panose="020F0502020204030204" pitchFamily="34" charset="0"/>
              </a:rPr>
              <a:t>NOT Fast </a:t>
            </a:r>
            <a:r>
              <a:rPr lang="zh-CN" altLang="en-US" sz="2000" dirty="0">
                <a:solidFill>
                  <a:schemeClr val="bg2"/>
                </a:solidFill>
                <a:cs typeface="Calibri" panose="020F0502020204030204" pitchFamily="34" charset="0"/>
              </a:rPr>
              <a:t>✗</a:t>
            </a:r>
            <a:r>
              <a:rPr lang="en-US" altLang="zh-CN" sz="2000" dirty="0">
                <a:solidFill>
                  <a:schemeClr val="bg2"/>
                </a:solidFill>
                <a:cs typeface="Calibri" panose="020F0502020204030204" pitchFamily="34" charset="0"/>
              </a:rPr>
              <a:t>: </a:t>
            </a:r>
            <a:r>
              <a:rPr lang="en-US" altLang="zh-CN" sz="2000" dirty="0">
                <a:solidFill>
                  <a:schemeClr val="bg2"/>
                </a:solidFill>
              </a:rPr>
              <a:t>Compression-based schemes</a:t>
            </a:r>
            <a:endParaRPr lang="en-US" altLang="zh-CN" sz="2000" dirty="0">
              <a:solidFill>
                <a:schemeClr val="bg2"/>
              </a:solidFill>
              <a:cs typeface="Calibri" panose="020F0502020204030204" pitchFamily="34" charset="0"/>
            </a:endParaRPr>
          </a:p>
          <a:p>
            <a:pPr marL="1257300" lvl="2" indent="-342900" algn="just">
              <a:lnSpc>
                <a:spcPct val="130000"/>
              </a:lnSpc>
              <a:spcAft>
                <a:spcPts val="1200"/>
              </a:spcAft>
              <a:buFont typeface="Arial" panose="020B0604020202020204" pitchFamily="34" charset="0"/>
              <a:buChar char="•"/>
            </a:pPr>
            <a:r>
              <a:rPr lang="en-US" altLang="zh-CN" sz="2000" dirty="0">
                <a:solidFill>
                  <a:schemeClr val="bg2"/>
                </a:solidFill>
                <a:cs typeface="Calibri" panose="020F0502020204030204" pitchFamily="34" charset="0"/>
              </a:rPr>
              <a:t>Large computational burden</a:t>
            </a:r>
          </a:p>
          <a:p>
            <a:pPr marL="800100" lvl="1" indent="-342900" algn="just">
              <a:lnSpc>
                <a:spcPct val="130000"/>
              </a:lnSpc>
              <a:spcAft>
                <a:spcPts val="1200"/>
              </a:spcAft>
              <a:buFont typeface="Arial" panose="020B0604020202020204" pitchFamily="34" charset="0"/>
              <a:buChar char="•"/>
            </a:pPr>
            <a:r>
              <a:rPr lang="en-US" altLang="zh-CN" sz="2000" dirty="0">
                <a:solidFill>
                  <a:schemeClr val="bg2"/>
                </a:solidFill>
                <a:cs typeface="Calibri" panose="020F0502020204030204" pitchFamily="34" charset="0"/>
              </a:rPr>
              <a:t>NOT Adaptive</a:t>
            </a:r>
            <a:r>
              <a:rPr lang="zh-CN" altLang="en-US" sz="2000" dirty="0">
                <a:solidFill>
                  <a:schemeClr val="bg2"/>
                </a:solidFill>
                <a:cs typeface="Calibri" panose="020F0502020204030204" pitchFamily="34" charset="0"/>
              </a:rPr>
              <a:t>✗</a:t>
            </a:r>
            <a:r>
              <a:rPr lang="en-US" altLang="zh-CN" sz="2000" dirty="0">
                <a:solidFill>
                  <a:schemeClr val="bg2"/>
                </a:solidFill>
                <a:cs typeface="Calibri" panose="020F0502020204030204" pitchFamily="34" charset="0"/>
              </a:rPr>
              <a:t>: </a:t>
            </a:r>
            <a:r>
              <a:rPr lang="en-US" altLang="zh-CN" sz="2000" dirty="0">
                <a:solidFill>
                  <a:schemeClr val="bg2"/>
                </a:solidFill>
              </a:rPr>
              <a:t>Sketch-based scheme</a:t>
            </a:r>
          </a:p>
          <a:p>
            <a:pPr marL="1257300" lvl="2" indent="-342900" algn="just">
              <a:lnSpc>
                <a:spcPct val="130000"/>
              </a:lnSpc>
              <a:spcAft>
                <a:spcPts val="1200"/>
              </a:spcAft>
              <a:buFont typeface="Arial" panose="020B0604020202020204" pitchFamily="34" charset="0"/>
              <a:buChar char="•"/>
            </a:pPr>
            <a:r>
              <a:rPr lang="en-US" altLang="zh-CN" sz="2000" dirty="0">
                <a:solidFill>
                  <a:schemeClr val="bg2"/>
                </a:solidFill>
                <a:cs typeface="Calibri" panose="020F0502020204030204" pitchFamily="34" charset="0"/>
              </a:rPr>
              <a:t>Require the size of sketches on all devices to be the same</a:t>
            </a:r>
            <a:endParaRPr lang="en-US" altLang="zh-CN" sz="2000" dirty="0">
              <a:solidFill>
                <a:schemeClr val="bg2"/>
              </a:solidFill>
            </a:endParaRPr>
          </a:p>
          <a:p>
            <a:pPr marL="800100" lvl="1" indent="-342900" algn="just">
              <a:lnSpc>
                <a:spcPct val="130000"/>
              </a:lnSpc>
              <a:spcAft>
                <a:spcPts val="1200"/>
              </a:spcAft>
              <a:buFont typeface="Arial" panose="020B0604020202020204" pitchFamily="34" charset="0"/>
              <a:buChar char="•"/>
            </a:pPr>
            <a:r>
              <a:rPr lang="en-US" altLang="zh-CN" sz="2000" dirty="0">
                <a:solidFill>
                  <a:schemeClr val="bg2"/>
                </a:solidFill>
                <a:cs typeface="Calibri" panose="020F0502020204030204" pitchFamily="34" charset="0"/>
              </a:rPr>
              <a:t>NOT Adaptive</a:t>
            </a:r>
            <a:r>
              <a:rPr lang="zh-CN" altLang="en-US" sz="2000" dirty="0">
                <a:solidFill>
                  <a:schemeClr val="bg2"/>
                </a:solidFill>
                <a:cs typeface="Calibri" panose="020F0502020204030204" pitchFamily="34" charset="0"/>
              </a:rPr>
              <a:t>✗</a:t>
            </a:r>
            <a:r>
              <a:rPr lang="en-US" altLang="zh-CN" sz="2000" dirty="0">
                <a:solidFill>
                  <a:schemeClr val="bg2"/>
                </a:solidFill>
                <a:cs typeface="Calibri" panose="020F0502020204030204" pitchFamily="34" charset="0"/>
              </a:rPr>
              <a:t>:</a:t>
            </a:r>
            <a:r>
              <a:rPr lang="en-US" altLang="zh-CN" sz="2000" dirty="0">
                <a:solidFill>
                  <a:schemeClr val="bg2"/>
                </a:solidFill>
              </a:rPr>
              <a:t> </a:t>
            </a:r>
            <a:r>
              <a:rPr lang="en-US" altLang="zh-CN" sz="2000" dirty="0">
                <a:solidFill>
                  <a:schemeClr val="bg2"/>
                </a:solidFill>
                <a:cs typeface="Calibri" panose="020F0502020204030204" pitchFamily="34" charset="0"/>
              </a:rPr>
              <a:t>Unbiased</a:t>
            </a:r>
            <a:r>
              <a:rPr lang="zh-CN" altLang="en-US" sz="2000" dirty="0">
                <a:solidFill>
                  <a:schemeClr val="bg2"/>
                </a:solidFill>
                <a:cs typeface="Calibri" panose="020F0502020204030204" pitchFamily="34" charset="0"/>
              </a:rPr>
              <a:t> </a:t>
            </a:r>
            <a:r>
              <a:rPr lang="en-US" altLang="zh-CN" sz="2000" dirty="0">
                <a:solidFill>
                  <a:schemeClr val="bg2"/>
                </a:solidFill>
                <a:cs typeface="Calibri" panose="020F0502020204030204" pitchFamily="34" charset="0"/>
              </a:rPr>
              <a:t>sampling (H-sampling, Iceberg sampling)</a:t>
            </a:r>
          </a:p>
          <a:p>
            <a:pPr marL="1257300" lvl="2" indent="-342900" algn="just">
              <a:lnSpc>
                <a:spcPct val="130000"/>
              </a:lnSpc>
              <a:spcAft>
                <a:spcPts val="1200"/>
              </a:spcAft>
              <a:buFont typeface="Arial" panose="020B0604020202020204" pitchFamily="34" charset="0"/>
              <a:buChar char="•"/>
            </a:pPr>
            <a:r>
              <a:rPr lang="en-US" altLang="zh-CN" sz="2000" dirty="0">
                <a:solidFill>
                  <a:schemeClr val="bg2"/>
                </a:solidFill>
                <a:cs typeface="Calibri" panose="020F0502020204030204" pitchFamily="34" charset="0"/>
              </a:rPr>
              <a:t>Unable to customize the size of transmitted local summary</a:t>
            </a:r>
          </a:p>
          <a:p>
            <a:pPr marL="800100" lvl="1" indent="-342900" algn="just">
              <a:lnSpc>
                <a:spcPct val="130000"/>
              </a:lnSpc>
              <a:spcAft>
                <a:spcPts val="1200"/>
              </a:spcAft>
              <a:buFont typeface="Arial" panose="020B0604020202020204" pitchFamily="34" charset="0"/>
              <a:buChar char="•"/>
            </a:pPr>
            <a:r>
              <a:rPr lang="en-US" altLang="zh-CN" sz="2000" dirty="0">
                <a:cs typeface="Calibri" panose="020F0502020204030204" pitchFamily="34" charset="0"/>
              </a:rPr>
              <a:t>NOT Accurate</a:t>
            </a:r>
            <a:r>
              <a:rPr lang="zh-CN" altLang="en-US" sz="2000" dirty="0">
                <a:solidFill>
                  <a:srgbClr val="C00000"/>
                </a:solidFill>
                <a:cs typeface="Calibri" panose="020F0502020204030204" pitchFamily="34" charset="0"/>
              </a:rPr>
              <a:t>✗</a:t>
            </a:r>
            <a:r>
              <a:rPr lang="en-US" altLang="zh-CN" sz="2000" dirty="0">
                <a:solidFill>
                  <a:srgbClr val="C00000"/>
                </a:solidFill>
                <a:cs typeface="Calibri" panose="020F0502020204030204" pitchFamily="34" charset="0"/>
              </a:rPr>
              <a:t>:</a:t>
            </a:r>
            <a:r>
              <a:rPr lang="zh-CN" altLang="en-US" sz="2000" dirty="0">
                <a:solidFill>
                  <a:srgbClr val="C00000"/>
                </a:solidFill>
                <a:cs typeface="Calibri" panose="020F0502020204030204" pitchFamily="34" charset="0"/>
              </a:rPr>
              <a:t> </a:t>
            </a:r>
            <a:r>
              <a:rPr lang="en-US" altLang="zh-CN" sz="2000" dirty="0">
                <a:solidFill>
                  <a:srgbClr val="A50021"/>
                </a:solidFill>
                <a:cs typeface="Calibri" panose="020F0502020204030204" pitchFamily="34" charset="0"/>
              </a:rPr>
              <a:t>Biased sampling </a:t>
            </a:r>
            <a:r>
              <a:rPr lang="en-US" altLang="zh-CN" sz="2000" dirty="0">
                <a:cs typeface="Calibri" panose="020F0502020204030204" pitchFamily="34" charset="0"/>
              </a:rPr>
              <a:t>(Top-𝐾 sampling)</a:t>
            </a:r>
          </a:p>
          <a:p>
            <a:pPr marL="1257300" lvl="2" indent="-342900" algn="just">
              <a:lnSpc>
                <a:spcPct val="130000"/>
              </a:lnSpc>
              <a:spcAft>
                <a:spcPts val="1200"/>
              </a:spcAft>
              <a:buFont typeface="Arial" panose="020B0604020202020204" pitchFamily="34" charset="0"/>
              <a:buChar char="•"/>
            </a:pPr>
            <a:r>
              <a:rPr lang="en-US" altLang="zh-CN" sz="2000" dirty="0">
                <a:cs typeface="Calibri" panose="020F0502020204030204" pitchFamily="34" charset="0"/>
              </a:rPr>
              <a:t>Its error will increase linearly with the number of devices</a:t>
            </a:r>
          </a:p>
          <a:p>
            <a:pPr marL="1257300" lvl="2" indent="-342900" algn="just">
              <a:lnSpc>
                <a:spcPct val="130000"/>
              </a:lnSpc>
              <a:spcAft>
                <a:spcPts val="1200"/>
              </a:spcAft>
              <a:buFont typeface="Arial" panose="020B0604020202020204" pitchFamily="34" charset="0"/>
              <a:buChar char="•"/>
            </a:pPr>
            <a:endParaRPr lang="en-US" altLang="zh-CN" sz="2000" dirty="0">
              <a:solidFill>
                <a:srgbClr val="C00000"/>
              </a:solidFill>
              <a:cs typeface="Calibri" panose="020F0502020204030204" pitchFamily="34" charset="0"/>
            </a:endParaRPr>
          </a:p>
        </p:txBody>
      </p:sp>
    </p:spTree>
    <p:custDataLst>
      <p:tags r:id="rId1"/>
    </p:custDataLst>
    <p:extLst>
      <p:ext uri="{BB962C8B-B14F-4D97-AF65-F5344CB8AC3E}">
        <p14:creationId xmlns:p14="http://schemas.microsoft.com/office/powerpoint/2010/main" val="3123135345"/>
      </p:ext>
    </p:extLst>
  </p:cSld>
  <p:clrMapOvr>
    <a:masterClrMapping/>
  </p:clrMapOvr>
  <mc:AlternateContent xmlns:mc="http://schemas.openxmlformats.org/markup-compatibility/2006" xmlns:p14="http://schemas.microsoft.com/office/powerpoint/2010/main">
    <mc:Choice Requires="p14">
      <p:transition spd="med" p14:dur="700" advTm="98783">
        <p:fade/>
      </p:transition>
    </mc:Choice>
    <mc:Fallback xmlns="">
      <p:transition spd="med" advTm="98783">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7" name="矩形 16"/>
          <p:cNvSpPr/>
          <p:nvPr/>
        </p:nvSpPr>
        <p:spPr>
          <a:xfrm>
            <a:off x="-61546" y="1468322"/>
            <a:ext cx="12253546" cy="38862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Text Placeholder 3"/>
          <p:cNvSpPr txBox="1">
            <a:spLocks/>
          </p:cNvSpPr>
          <p:nvPr/>
        </p:nvSpPr>
        <p:spPr>
          <a:xfrm>
            <a:off x="1541464" y="2547939"/>
            <a:ext cx="1641475" cy="1570037"/>
          </a:xfrm>
          <a:prstGeom prst="rect">
            <a:avLst/>
          </a:prstGeom>
        </p:spPr>
        <p:txBody>
          <a:bodyPr wrap="none" lIns="0" tIns="0" rIns="0" bIns="0" anchor="ct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115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02</a:t>
            </a:r>
          </a:p>
        </p:txBody>
      </p:sp>
      <p:sp>
        <p:nvSpPr>
          <p:cNvPr id="19" name="文本框 58"/>
          <p:cNvSpPr txBox="1"/>
          <p:nvPr/>
        </p:nvSpPr>
        <p:spPr>
          <a:xfrm>
            <a:off x="3363005" y="3267227"/>
            <a:ext cx="3173890" cy="830997"/>
          </a:xfrm>
          <a:prstGeom prst="rect">
            <a:avLst/>
          </a:prstGeom>
          <a:noFill/>
        </p:spPr>
        <p:txBody>
          <a:bodyPr wrap="square">
            <a:spAutoFit/>
          </a:bodyPr>
          <a:lstStyle/>
          <a:p>
            <a:pPr>
              <a:defRPr/>
            </a:pPr>
            <a:r>
              <a:rPr kumimoji="1" lang="en-US" altLang="zh-CN" sz="4800" i="1" dirty="0">
                <a:latin typeface="微软雅黑" panose="020B0503020204020204" pitchFamily="34" charset="-122"/>
                <a:ea typeface="微软雅黑" panose="020B0503020204020204" pitchFamily="34" charset="-122"/>
                <a:cs typeface="Arial" panose="020B0604020202020204" pitchFamily="34" charset="0"/>
              </a:rPr>
              <a:t>Algorithm</a:t>
            </a:r>
            <a:endParaRPr kumimoji="1" lang="zh-CN" altLang="en-US" sz="4800" i="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文本框 59"/>
          <p:cNvSpPr txBox="1"/>
          <p:nvPr/>
        </p:nvSpPr>
        <p:spPr>
          <a:xfrm>
            <a:off x="3363005" y="2773364"/>
            <a:ext cx="2011897" cy="584775"/>
          </a:xfrm>
          <a:prstGeom prst="rect">
            <a:avLst/>
          </a:prstGeom>
          <a:noFill/>
        </p:spPr>
        <p:txBody>
          <a:bodyPr wrap="none">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a:defRPr/>
            </a:pPr>
            <a:r>
              <a:rPr lang="en-US" altLang="zh-CN" sz="32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Part Two</a:t>
            </a:r>
            <a:endParaRPr lang="zh-CN" altLang="en-US" sz="32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1" name="等腰三角形 20"/>
          <p:cNvSpPr/>
          <p:nvPr/>
        </p:nvSpPr>
        <p:spPr>
          <a:xfrm rot="9233090">
            <a:off x="8731250" y="2454275"/>
            <a:ext cx="266700" cy="230188"/>
          </a:xfrm>
          <a:prstGeom prst="triangle">
            <a:avLst/>
          </a:prstGeom>
          <a:solidFill>
            <a:schemeClr val="accent1">
              <a:lumMod val="20000"/>
              <a:lumOff val="8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a:endParaRPr>
          </a:p>
        </p:txBody>
      </p:sp>
      <p:sp>
        <p:nvSpPr>
          <p:cNvPr id="22" name="等腰三角形 21"/>
          <p:cNvSpPr/>
          <p:nvPr/>
        </p:nvSpPr>
        <p:spPr>
          <a:xfrm rot="15569576">
            <a:off x="8378826" y="3128963"/>
            <a:ext cx="396875" cy="342900"/>
          </a:xfrm>
          <a:prstGeom prst="triangle">
            <a:avLst/>
          </a:prstGeom>
          <a:solidFill>
            <a:schemeClr val="accent1">
              <a:lumMod val="60000"/>
              <a:lumOff val="4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a:endParaRPr>
          </a:p>
        </p:txBody>
      </p:sp>
      <p:sp>
        <p:nvSpPr>
          <p:cNvPr id="23" name="等腰三角形 22"/>
          <p:cNvSpPr/>
          <p:nvPr/>
        </p:nvSpPr>
        <p:spPr>
          <a:xfrm rot="21371394">
            <a:off x="8247063" y="1804989"/>
            <a:ext cx="266700" cy="230187"/>
          </a:xfrm>
          <a:prstGeom prst="triangle">
            <a:avLst/>
          </a:prstGeom>
          <a:solidFill>
            <a:schemeClr val="accent1">
              <a:lumMod val="60000"/>
              <a:lumOff val="4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a:endParaRPr>
          </a:p>
        </p:txBody>
      </p:sp>
      <p:sp>
        <p:nvSpPr>
          <p:cNvPr id="24" name="等腰三角形 23"/>
          <p:cNvSpPr/>
          <p:nvPr/>
        </p:nvSpPr>
        <p:spPr>
          <a:xfrm rot="12912161">
            <a:off x="9288463" y="3487739"/>
            <a:ext cx="944562" cy="815975"/>
          </a:xfrm>
          <a:prstGeom prst="triangl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C20F"/>
              </a:solidFill>
              <a:ea typeface="幼圆"/>
            </a:endParaRPr>
          </a:p>
        </p:txBody>
      </p:sp>
      <p:sp>
        <p:nvSpPr>
          <p:cNvPr id="25" name="等腰三角形 24"/>
          <p:cNvSpPr/>
          <p:nvPr/>
        </p:nvSpPr>
        <p:spPr>
          <a:xfrm rot="12912161">
            <a:off x="9156700" y="3427413"/>
            <a:ext cx="1176338" cy="1014412"/>
          </a:xfrm>
          <a:prstGeom prst="triangle">
            <a:avLst/>
          </a:prstGeom>
          <a:noFill/>
          <a:ln w="12700" cap="flat" cmpd="sng" algn="ctr">
            <a:solidFill>
              <a:schemeClr val="accent1"/>
            </a:solidFill>
            <a:prstDash val="solid"/>
            <a:miter lim="800000"/>
          </a:ln>
          <a:effectLst/>
        </p:spPr>
        <p:txBody>
          <a:bodyPr anchor="ctr"/>
          <a:lstStyle/>
          <a:p>
            <a:pPr algn="ctr">
              <a:defRPr/>
            </a:pPr>
            <a:endParaRPr lang="zh-CN" altLang="en-US" kern="0">
              <a:solidFill>
                <a:srgbClr val="FFC20F"/>
              </a:solidFill>
              <a:ea typeface="幼圆"/>
            </a:endParaRPr>
          </a:p>
        </p:txBody>
      </p:sp>
      <p:sp>
        <p:nvSpPr>
          <p:cNvPr id="26" name="椭圆 25"/>
          <p:cNvSpPr/>
          <p:nvPr/>
        </p:nvSpPr>
        <p:spPr>
          <a:xfrm rot="9110320">
            <a:off x="10477500" y="3792539"/>
            <a:ext cx="114300" cy="115887"/>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ea typeface="幼圆"/>
            </a:endParaRPr>
          </a:p>
        </p:txBody>
      </p:sp>
      <p:sp>
        <p:nvSpPr>
          <p:cNvPr id="27" name="椭圆 26"/>
          <p:cNvSpPr/>
          <p:nvPr/>
        </p:nvSpPr>
        <p:spPr>
          <a:xfrm rot="9110320">
            <a:off x="9388475" y="4295775"/>
            <a:ext cx="115888" cy="115888"/>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ea typeface="幼圆"/>
            </a:endParaRPr>
          </a:p>
        </p:txBody>
      </p:sp>
      <p:sp>
        <p:nvSpPr>
          <p:cNvPr id="28" name="椭圆 27"/>
          <p:cNvSpPr/>
          <p:nvPr/>
        </p:nvSpPr>
        <p:spPr>
          <a:xfrm rot="9110320">
            <a:off x="9505950" y="3132139"/>
            <a:ext cx="114300" cy="115887"/>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ea typeface="幼圆"/>
            </a:endParaRPr>
          </a:p>
        </p:txBody>
      </p:sp>
      <p:sp>
        <p:nvSpPr>
          <p:cNvPr id="29" name="等腰三角形 28"/>
          <p:cNvSpPr/>
          <p:nvPr/>
        </p:nvSpPr>
        <p:spPr>
          <a:xfrm rot="18210217">
            <a:off x="7838282" y="2162970"/>
            <a:ext cx="127000" cy="109537"/>
          </a:xfrm>
          <a:prstGeom prst="triangle">
            <a:avLst/>
          </a:prstGeom>
          <a:solidFill>
            <a:schemeClr val="accent1">
              <a:lumMod val="20000"/>
              <a:lumOff val="8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a:endParaRPr>
          </a:p>
        </p:txBody>
      </p:sp>
      <p:sp>
        <p:nvSpPr>
          <p:cNvPr id="30" name="等腰三角形 29"/>
          <p:cNvSpPr/>
          <p:nvPr/>
        </p:nvSpPr>
        <p:spPr>
          <a:xfrm rot="8748521">
            <a:off x="8196264" y="2314575"/>
            <a:ext cx="128587" cy="109538"/>
          </a:xfrm>
          <a:prstGeom prst="triangle">
            <a:avLst/>
          </a:prstGeom>
          <a:solidFill>
            <a:schemeClr val="accent1">
              <a:lumMod val="40000"/>
              <a:lumOff val="6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a:endParaRPr>
          </a:p>
        </p:txBody>
      </p:sp>
      <p:cxnSp>
        <p:nvCxnSpPr>
          <p:cNvPr id="31" name="Straight Connector 13"/>
          <p:cNvCxnSpPr>
            <a:cxnSpLocks noChangeShapeType="1"/>
          </p:cNvCxnSpPr>
          <p:nvPr/>
        </p:nvCxnSpPr>
        <p:spPr bwMode="auto">
          <a:xfrm flipH="1">
            <a:off x="1524000" y="4110038"/>
            <a:ext cx="6732588"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
        <p:nvSpPr>
          <p:cNvPr id="2" name="灯片编号占位符 1"/>
          <p:cNvSpPr>
            <a:spLocks noGrp="1"/>
          </p:cNvSpPr>
          <p:nvPr>
            <p:ph type="sldNum" sz="quarter" idx="10"/>
          </p:nvPr>
        </p:nvSpPr>
        <p:spPr/>
        <p:txBody>
          <a:bodyPr/>
          <a:lstStyle/>
          <a:p>
            <a:fld id="{023126B9-07AC-4BAF-B3D7-FAC1D3999DA4}" type="slidenum">
              <a:rPr lang="zh-CN" altLang="en-US" smtClean="0"/>
              <a:pPr/>
              <a:t>14</a:t>
            </a:fld>
            <a:endParaRPr lang="zh-CN" altLang="en-US" dirty="0"/>
          </a:p>
        </p:txBody>
      </p:sp>
    </p:spTree>
    <p:extLst>
      <p:ext uri="{BB962C8B-B14F-4D97-AF65-F5344CB8AC3E}">
        <p14:creationId xmlns:p14="http://schemas.microsoft.com/office/powerpoint/2010/main" val="219843838"/>
      </p:ext>
    </p:extLst>
  </p:cSld>
  <p:clrMapOvr>
    <a:masterClrMapping/>
  </p:clrMapOvr>
  <mc:AlternateContent xmlns:mc="http://schemas.openxmlformats.org/markup-compatibility/2006" xmlns:p14="http://schemas.microsoft.com/office/powerpoint/2010/main">
    <mc:Choice Requires="p14">
      <p:transition spd="med" p14:dur="700" advTm="5503">
        <p:fade/>
      </p:transition>
    </mc:Choice>
    <mc:Fallback xmlns="">
      <p:transition spd="med" advTm="5503">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文本框 52">
            <a:extLst>
              <a:ext uri="{FF2B5EF4-FFF2-40B4-BE49-F238E27FC236}">
                <a16:creationId xmlns:a16="http://schemas.microsoft.com/office/drawing/2014/main" id="{9D83C9BA-9E77-4B46-BAC9-7FE994CBCEEB}"/>
              </a:ext>
            </a:extLst>
          </p:cNvPr>
          <p:cNvSpPr txBox="1"/>
          <p:nvPr/>
        </p:nvSpPr>
        <p:spPr>
          <a:xfrm>
            <a:off x="477270" y="1164467"/>
            <a:ext cx="11183788" cy="1846659"/>
          </a:xfrm>
          <a:prstGeom prst="rect">
            <a:avLst/>
          </a:prstGeom>
          <a:noFill/>
        </p:spPr>
        <p:txBody>
          <a:bodyPr wrap="square" rtlCol="0">
            <a:spAutoFit/>
          </a:bodyPr>
          <a:lstStyle/>
          <a:p>
            <a:pPr marL="800100" lvl="1" indent="-342900">
              <a:spcAft>
                <a:spcPts val="1200"/>
              </a:spcAft>
              <a:buFont typeface="Arial" panose="020B0604020202020204" pitchFamily="34" charset="0"/>
              <a:buChar char="•"/>
            </a:pPr>
            <a:r>
              <a:rPr lang="en-US" altLang="zh-CN" sz="2400" dirty="0">
                <a:solidFill>
                  <a:srgbClr val="C00000"/>
                </a:solidFill>
                <a:latin typeface="Calibri" panose="020F0502020204030204" pitchFamily="34" charset="0"/>
                <a:cs typeface="Calibri" panose="020F0502020204030204" pitchFamily="34" charset="0"/>
              </a:rPr>
              <a:t>Design from the best accuracy!</a:t>
            </a:r>
          </a:p>
          <a:p>
            <a:pPr marL="1257300" lvl="2" indent="-342900">
              <a:spcAft>
                <a:spcPts val="1200"/>
              </a:spcAft>
              <a:buFont typeface="Arial" panose="020B0604020202020204" pitchFamily="34" charset="0"/>
              <a:buChar char="•"/>
            </a:pPr>
            <a:endParaRPr lang="en-US" altLang="zh-CN" sz="2000" dirty="0">
              <a:latin typeface="Calibri" panose="020F0502020204030204" pitchFamily="34" charset="0"/>
              <a:cs typeface="Calibri" panose="020F0502020204030204" pitchFamily="34" charset="0"/>
            </a:endParaRPr>
          </a:p>
          <a:p>
            <a:pPr marL="1257300" lvl="2" indent="-342900">
              <a:spcAft>
                <a:spcPts val="1200"/>
              </a:spcAft>
              <a:buFont typeface="Arial" panose="020B0604020202020204" pitchFamily="34" charset="0"/>
              <a:buChar char="•"/>
            </a:pPr>
            <a:endParaRPr lang="en-US" altLang="zh-CN" sz="2000" dirty="0">
              <a:latin typeface="Calibri" panose="020F0502020204030204" pitchFamily="34" charset="0"/>
              <a:cs typeface="Calibri" panose="020F0502020204030204" pitchFamily="34" charset="0"/>
            </a:endParaRPr>
          </a:p>
          <a:p>
            <a:pPr marL="1257300" lvl="2" indent="-342900">
              <a:spcAft>
                <a:spcPts val="1200"/>
              </a:spcAft>
              <a:buFont typeface="Arial" panose="020B0604020202020204" pitchFamily="34" charset="0"/>
              <a:buChar char="•"/>
            </a:pPr>
            <a:endParaRPr lang="en-US" altLang="zh-CN" sz="2000" dirty="0">
              <a:latin typeface="Calibri" panose="020F0502020204030204" pitchFamily="34" charset="0"/>
              <a:cs typeface="Calibri" panose="020F0502020204030204" pitchFamily="34" charset="0"/>
            </a:endParaRPr>
          </a:p>
        </p:txBody>
      </p:sp>
      <p:sp>
        <p:nvSpPr>
          <p:cNvPr id="21" name="文本框 20"/>
          <p:cNvSpPr txBox="1"/>
          <p:nvPr/>
        </p:nvSpPr>
        <p:spPr>
          <a:xfrm>
            <a:off x="1341487" y="308511"/>
            <a:ext cx="7070993" cy="400110"/>
          </a:xfrm>
          <a:prstGeom prst="rect">
            <a:avLst/>
          </a:prstGeom>
          <a:noFill/>
        </p:spPr>
        <p:txBody>
          <a:bodyPr wrap="square" rtlCol="0">
            <a:spAutoFit/>
          </a:bodyPr>
          <a:lstStyle/>
          <a:p>
            <a:r>
              <a:rPr lang="en-US" altLang="zh-CN" sz="2000" dirty="0">
                <a:ea typeface="方正兰亭粗黑_GBK" panose="02000000000000000000" pitchFamily="2" charset="-122"/>
              </a:rPr>
              <a:t>MinMax Sampling: </a:t>
            </a:r>
            <a:r>
              <a:rPr lang="en-US" altLang="zh-CN" sz="2000" dirty="0">
                <a:latin typeface="Calibri" panose="020F0502020204030204" pitchFamily="34" charset="0"/>
                <a:cs typeface="Calibri" panose="020F0502020204030204" pitchFamily="34" charset="0"/>
              </a:rPr>
              <a:t>Design from the Best Accuracy</a:t>
            </a:r>
            <a:endParaRPr lang="zh-CN" altLang="en-US" sz="2000" dirty="0">
              <a:ea typeface="方正兰亭粗黑_GBK" panose="02000000000000000000" pitchFamily="2" charset="-122"/>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Tree>
    <p:custDataLst>
      <p:tags r:id="rId1"/>
    </p:custDataLst>
    <p:extLst>
      <p:ext uri="{BB962C8B-B14F-4D97-AF65-F5344CB8AC3E}">
        <p14:creationId xmlns:p14="http://schemas.microsoft.com/office/powerpoint/2010/main" val="2368015509"/>
      </p:ext>
    </p:extLst>
  </p:cSld>
  <p:clrMapOvr>
    <a:masterClrMapping/>
  </p:clrMapOvr>
  <mc:AlternateContent xmlns:mc="http://schemas.openxmlformats.org/markup-compatibility/2006" xmlns:p14="http://schemas.microsoft.com/office/powerpoint/2010/main">
    <mc:Choice Requires="p14">
      <p:transition spd="med" p14:dur="700" advTm="239576">
        <p:fade/>
      </p:transition>
    </mc:Choice>
    <mc:Fallback xmlns="">
      <p:transition spd="med" advTm="239576">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9D83C9BA-9E77-4B46-BAC9-7FE994CBCEEB}"/>
                  </a:ext>
                </a:extLst>
              </p:cNvPr>
              <p:cNvSpPr txBox="1"/>
              <p:nvPr/>
            </p:nvSpPr>
            <p:spPr>
              <a:xfrm>
                <a:off x="477270" y="1164467"/>
                <a:ext cx="11183788" cy="4508157"/>
              </a:xfrm>
              <a:prstGeom prst="rect">
                <a:avLst/>
              </a:prstGeom>
              <a:noFill/>
            </p:spPr>
            <p:txBody>
              <a:bodyPr wrap="square" rtlCol="0">
                <a:spAutoFit/>
              </a:bodyPr>
              <a:lstStyle/>
              <a:p>
                <a:pPr marL="800100" lvl="1" indent="-342900">
                  <a:lnSpc>
                    <a:spcPct val="150000"/>
                  </a:lnSpc>
                  <a:spcAft>
                    <a:spcPts val="1200"/>
                  </a:spcAft>
                  <a:buFont typeface="Arial" panose="020B0604020202020204" pitchFamily="34" charset="0"/>
                  <a:buChar char="•"/>
                </a:pPr>
                <a:r>
                  <a:rPr lang="en-US" altLang="zh-CN" sz="2400" dirty="0">
                    <a:solidFill>
                      <a:srgbClr val="C00000"/>
                    </a:solidFill>
                    <a:latin typeface="Calibri" panose="020F0502020204030204" pitchFamily="34" charset="0"/>
                    <a:cs typeface="Calibri" panose="020F0502020204030204" pitchFamily="34" charset="0"/>
                  </a:rPr>
                  <a:t>Design from the best accuracy!</a:t>
                </a:r>
              </a:p>
              <a:p>
                <a:pPr marL="800100" lvl="1" indent="-342900">
                  <a:lnSpc>
                    <a:spcPct val="150000"/>
                  </a:lnSpc>
                  <a:spcAft>
                    <a:spcPts val="1200"/>
                  </a:spcAft>
                  <a:buFont typeface="Arial" panose="020B0604020202020204" pitchFamily="34" charset="0"/>
                  <a:buChar char="•"/>
                </a:pPr>
                <a:r>
                  <a:rPr lang="en-US" altLang="zh-CN" sz="2400" dirty="0">
                    <a:latin typeface="Calibri" panose="020F0502020204030204" pitchFamily="34" charset="0"/>
                    <a:cs typeface="Calibri" panose="020F0502020204030204" pitchFamily="34" charset="0"/>
                  </a:rPr>
                  <a:t>Accurate:</a:t>
                </a:r>
                <a:r>
                  <a:rPr lang="en-US" altLang="zh-CN" sz="2000" dirty="0">
                    <a:latin typeface="Calibri" panose="020F0502020204030204" pitchFamily="34" charset="0"/>
                    <a:cs typeface="Calibri" panose="020F0502020204030204" pitchFamily="34" charset="0"/>
                  </a:rPr>
                  <a:t> </a:t>
                </a:r>
              </a:p>
              <a:p>
                <a:pPr marL="1257300" lvl="2" indent="-342900">
                  <a:lnSpc>
                    <a:spcPct val="150000"/>
                  </a:lnSpc>
                  <a:spcAft>
                    <a:spcPts val="1200"/>
                  </a:spcAft>
                  <a:buFont typeface="Arial" panose="020B0604020202020204" pitchFamily="34" charset="0"/>
                  <a:buChar char="•"/>
                </a:pPr>
                <a:r>
                  <a:rPr lang="en-US" altLang="zh-CN" sz="2000" dirty="0">
                    <a:latin typeface="Calibri" panose="020F0502020204030204" pitchFamily="34" charset="0"/>
                    <a:cs typeface="Calibri" panose="020F0502020204030204" pitchFamily="34" charset="0"/>
                  </a:rPr>
                  <a:t>unbiasedness: </a:t>
                </a:r>
                <a14:m>
                  <m:oMath xmlns:m="http://schemas.openxmlformats.org/officeDocument/2006/math">
                    <m:r>
                      <a:rPr lang="en-US" altLang="zh-CN" sz="2000" i="1" dirty="0" smtClean="0">
                        <a:solidFill>
                          <a:srgbClr val="C00000"/>
                        </a:solidFill>
                        <a:latin typeface="Cambria Math" panose="02040503050406030204" pitchFamily="18" charset="0"/>
                        <a:cs typeface="Calibri" panose="020F0502020204030204" pitchFamily="34" charset="0"/>
                      </a:rPr>
                      <m:t>𝐸</m:t>
                    </m:r>
                    <m:d>
                      <m:dPr>
                        <m:begChr m:val="["/>
                        <m:endChr m:val="]"/>
                        <m:ctrlPr>
                          <a:rPr lang="en-US" altLang="zh-CN" sz="2000" b="0" i="1" dirty="0" smtClean="0">
                            <a:solidFill>
                              <a:srgbClr val="C00000"/>
                            </a:solidFill>
                            <a:latin typeface="Cambria Math" panose="02040503050406030204" pitchFamily="18" charset="0"/>
                            <a:cs typeface="Calibri" panose="020F0502020204030204" pitchFamily="34" charset="0"/>
                          </a:rPr>
                        </m:ctrlPr>
                      </m:dPr>
                      <m:e>
                        <m:sSub>
                          <m:sSubPr>
                            <m:ctrlPr>
                              <a:rPr lang="en-US" altLang="zh-CN" sz="2000" b="0" i="1" dirty="0" smtClean="0">
                                <a:solidFill>
                                  <a:srgbClr val="C00000"/>
                                </a:solidFill>
                                <a:latin typeface="Cambria Math" panose="02040503050406030204" pitchFamily="18" charset="0"/>
                                <a:cs typeface="Calibri" panose="020F0502020204030204" pitchFamily="34" charset="0"/>
                              </a:rPr>
                            </m:ctrlPr>
                          </m:sSubPr>
                          <m:e>
                            <m:acc>
                              <m:accPr>
                                <m:chr m:val="̂"/>
                                <m:ctrlPr>
                                  <a:rPr lang="en-US" altLang="zh-CN" sz="2000" b="0" i="1" dirty="0" smtClean="0">
                                    <a:solidFill>
                                      <a:srgbClr val="C00000"/>
                                    </a:solidFill>
                                    <a:latin typeface="Cambria Math" panose="02040503050406030204" pitchFamily="18" charset="0"/>
                                    <a:cs typeface="Calibri" panose="020F0502020204030204" pitchFamily="34" charset="0"/>
                                  </a:rPr>
                                </m:ctrlPr>
                              </m:accPr>
                              <m:e>
                                <m:r>
                                  <a:rPr lang="en-US" altLang="zh-CN" sz="2000" b="0" i="1" dirty="0" smtClean="0">
                                    <a:solidFill>
                                      <a:srgbClr val="C00000"/>
                                    </a:solidFill>
                                    <a:latin typeface="Cambria Math" panose="02040503050406030204" pitchFamily="18" charset="0"/>
                                    <a:cs typeface="Calibri" panose="020F0502020204030204" pitchFamily="34" charset="0"/>
                                  </a:rPr>
                                  <m:t>𝑣</m:t>
                                </m:r>
                              </m:e>
                            </m:acc>
                          </m:e>
                          <m:sub>
                            <m:r>
                              <a:rPr lang="en-US" altLang="zh-CN" sz="2000" b="0" i="1" dirty="0" smtClean="0">
                                <a:solidFill>
                                  <a:srgbClr val="C00000"/>
                                </a:solidFill>
                                <a:latin typeface="Cambria Math" panose="02040503050406030204" pitchFamily="18" charset="0"/>
                                <a:cs typeface="Calibri" panose="020F0502020204030204" pitchFamily="34" charset="0"/>
                              </a:rPr>
                              <m:t>𝑖</m:t>
                            </m:r>
                            <m:r>
                              <a:rPr lang="en-US" altLang="zh-CN" sz="2000" b="0" i="1" dirty="0" smtClean="0">
                                <a:solidFill>
                                  <a:srgbClr val="C00000"/>
                                </a:solidFill>
                                <a:latin typeface="Cambria Math" panose="02040503050406030204" pitchFamily="18" charset="0"/>
                                <a:cs typeface="Calibri" panose="020F0502020204030204" pitchFamily="34" charset="0"/>
                              </a:rPr>
                              <m:t>,</m:t>
                            </m:r>
                            <m:r>
                              <a:rPr lang="en-US" altLang="zh-CN" sz="2000" b="0" i="1" dirty="0" smtClean="0">
                                <a:solidFill>
                                  <a:srgbClr val="C00000"/>
                                </a:solidFill>
                                <a:latin typeface="Cambria Math" panose="02040503050406030204" pitchFamily="18" charset="0"/>
                                <a:cs typeface="Calibri" panose="020F0502020204030204" pitchFamily="34" charset="0"/>
                              </a:rPr>
                              <m:t>𝑗</m:t>
                            </m:r>
                          </m:sub>
                        </m:sSub>
                      </m:e>
                    </m:d>
                    <m:r>
                      <a:rPr lang="en-US" altLang="zh-CN" sz="2000" i="1" dirty="0" smtClean="0">
                        <a:solidFill>
                          <a:srgbClr val="C00000"/>
                        </a:solidFill>
                        <a:latin typeface="Cambria Math" panose="02040503050406030204" pitchFamily="18" charset="0"/>
                        <a:cs typeface="Calibri" panose="020F0502020204030204" pitchFamily="34" charset="0"/>
                      </a:rPr>
                      <m:t>=</m:t>
                    </m:r>
                    <m:sSub>
                      <m:sSubPr>
                        <m:ctrlPr>
                          <a:rPr lang="en-US" altLang="zh-CN" sz="2000" b="0" i="1" dirty="0" smtClean="0">
                            <a:solidFill>
                              <a:srgbClr val="C00000"/>
                            </a:solidFill>
                            <a:latin typeface="Cambria Math" panose="02040503050406030204" pitchFamily="18" charset="0"/>
                            <a:cs typeface="Calibri" panose="020F0502020204030204" pitchFamily="34" charset="0"/>
                          </a:rPr>
                        </m:ctrlPr>
                      </m:sSubPr>
                      <m:e>
                        <m:r>
                          <a:rPr lang="en-US" altLang="zh-CN" sz="2000" i="1" dirty="0" smtClean="0">
                            <a:solidFill>
                              <a:srgbClr val="C00000"/>
                            </a:solidFill>
                            <a:latin typeface="Cambria Math" panose="02040503050406030204" pitchFamily="18" charset="0"/>
                            <a:cs typeface="Calibri" panose="020F0502020204030204" pitchFamily="34" charset="0"/>
                          </a:rPr>
                          <m:t>𝑣</m:t>
                        </m:r>
                      </m:e>
                      <m:sub>
                        <m:r>
                          <a:rPr lang="en-US" altLang="zh-CN" sz="2000" i="1" dirty="0" smtClean="0">
                            <a:solidFill>
                              <a:srgbClr val="C00000"/>
                            </a:solidFill>
                            <a:latin typeface="Cambria Math" panose="02040503050406030204" pitchFamily="18" charset="0"/>
                            <a:cs typeface="Calibri" panose="020F0502020204030204" pitchFamily="34" charset="0"/>
                          </a:rPr>
                          <m:t>𝑖</m:t>
                        </m:r>
                        <m:r>
                          <a:rPr lang="en-US" altLang="zh-CN" sz="2000" i="1" dirty="0" smtClean="0">
                            <a:solidFill>
                              <a:srgbClr val="C00000"/>
                            </a:solidFill>
                            <a:latin typeface="Cambria Math" panose="02040503050406030204" pitchFamily="18" charset="0"/>
                            <a:cs typeface="Calibri" panose="020F0502020204030204" pitchFamily="34" charset="0"/>
                          </a:rPr>
                          <m:t>, </m:t>
                        </m:r>
                        <m:r>
                          <a:rPr lang="en-US" altLang="zh-CN" sz="2000" i="1" dirty="0" smtClean="0">
                            <a:solidFill>
                              <a:srgbClr val="C00000"/>
                            </a:solidFill>
                            <a:latin typeface="Cambria Math" panose="02040503050406030204" pitchFamily="18" charset="0"/>
                            <a:cs typeface="Calibri" panose="020F0502020204030204" pitchFamily="34" charset="0"/>
                          </a:rPr>
                          <m:t>𝑗</m:t>
                        </m:r>
                      </m:sub>
                    </m:sSub>
                  </m:oMath>
                </a14:m>
                <a:endParaRPr lang="en-US" altLang="zh-CN" sz="2000" dirty="0">
                  <a:latin typeface="Calibri" panose="020F0502020204030204" pitchFamily="34" charset="0"/>
                  <a:cs typeface="Calibri" panose="020F0502020204030204" pitchFamily="34" charset="0"/>
                </a:endParaRPr>
              </a:p>
              <a:p>
                <a:pPr marL="1257300" lvl="2" indent="-342900">
                  <a:lnSpc>
                    <a:spcPct val="150000"/>
                  </a:lnSpc>
                  <a:spcAft>
                    <a:spcPts val="1200"/>
                  </a:spcAft>
                  <a:buFont typeface="Arial" panose="020B0604020202020204" pitchFamily="34" charset="0"/>
                  <a:buChar char="•"/>
                </a:pPr>
                <a:r>
                  <a:rPr lang="en-US" altLang="zh-CN" sz="2000" dirty="0">
                    <a:latin typeface="Calibri" panose="020F0502020204030204" pitchFamily="34" charset="0"/>
                    <a:cs typeface="Calibri" panose="020F0502020204030204" pitchFamily="34" charset="0"/>
                  </a:rPr>
                  <a:t>minimize the maximum variance: </a:t>
                </a:r>
                <a14:m>
                  <m:oMath xmlns:m="http://schemas.openxmlformats.org/officeDocument/2006/math">
                    <m:r>
                      <m:rPr>
                        <m:sty m:val="p"/>
                      </m:rPr>
                      <a:rPr lang="en-US" altLang="zh-CN" sz="2000" i="1" dirty="0">
                        <a:solidFill>
                          <a:srgbClr val="C00000"/>
                        </a:solidFill>
                        <a:latin typeface="Cambria Math" panose="02040503050406030204" pitchFamily="18" charset="0"/>
                        <a:cs typeface="Calibri" panose="020F0502020204030204" pitchFamily="34" charset="0"/>
                      </a:rPr>
                      <m:t>min</m:t>
                    </m:r>
                    <m:r>
                      <a:rPr lang="en-US" altLang="zh-CN" sz="2000" i="1" dirty="0">
                        <a:solidFill>
                          <a:srgbClr val="C00000"/>
                        </a:solidFill>
                        <a:latin typeface="Cambria Math" panose="02040503050406030204" pitchFamily="18" charset="0"/>
                        <a:cs typeface="Calibri" panose="020F0502020204030204" pitchFamily="34" charset="0"/>
                      </a:rPr>
                      <m:t>⁡</m:t>
                    </m:r>
                    <m:sSubSup>
                      <m:sSubSupPr>
                        <m:ctrlPr>
                          <a:rPr lang="en-US" altLang="zh-CN" sz="2000" i="1" dirty="0">
                            <a:solidFill>
                              <a:srgbClr val="C00000"/>
                            </a:solidFill>
                            <a:latin typeface="Cambria Math" panose="02040503050406030204" pitchFamily="18" charset="0"/>
                            <a:cs typeface="Calibri" panose="020F0502020204030204" pitchFamily="34" charset="0"/>
                          </a:rPr>
                        </m:ctrlPr>
                      </m:sSubSupPr>
                      <m:e>
                        <m:r>
                          <m:rPr>
                            <m:sty m:val="p"/>
                          </m:rPr>
                          <a:rPr lang="en-US" altLang="zh-CN" sz="2000" i="1" dirty="0">
                            <a:solidFill>
                              <a:srgbClr val="C00000"/>
                            </a:solidFill>
                            <a:latin typeface="Cambria Math" panose="02040503050406030204" pitchFamily="18" charset="0"/>
                            <a:cs typeface="Calibri" panose="020F0502020204030204" pitchFamily="34" charset="0"/>
                          </a:rPr>
                          <m:t>max</m:t>
                        </m:r>
                      </m:e>
                      <m:sub>
                        <m:r>
                          <a:rPr lang="en-US" altLang="zh-CN" sz="2000" i="1" dirty="0">
                            <a:solidFill>
                              <a:srgbClr val="C00000"/>
                            </a:solidFill>
                            <a:latin typeface="Cambria Math" panose="02040503050406030204" pitchFamily="18" charset="0"/>
                            <a:cs typeface="Calibri" panose="020F0502020204030204" pitchFamily="34" charset="0"/>
                          </a:rPr>
                          <m:t>𝑗</m:t>
                        </m:r>
                        <m:r>
                          <a:rPr lang="en-US" altLang="zh-CN" sz="2000" i="1" dirty="0">
                            <a:solidFill>
                              <a:srgbClr val="C00000"/>
                            </a:solidFill>
                            <a:latin typeface="Cambria Math" panose="02040503050406030204" pitchFamily="18" charset="0"/>
                            <a:cs typeface="Calibri" panose="020F0502020204030204" pitchFamily="34" charset="0"/>
                          </a:rPr>
                          <m:t>=1</m:t>
                        </m:r>
                      </m:sub>
                      <m:sup>
                        <m:r>
                          <a:rPr lang="en-US" altLang="zh-CN" sz="2000" i="1" dirty="0">
                            <a:solidFill>
                              <a:srgbClr val="C00000"/>
                            </a:solidFill>
                            <a:latin typeface="Cambria Math" panose="02040503050406030204" pitchFamily="18" charset="0"/>
                            <a:cs typeface="Calibri" panose="020F0502020204030204" pitchFamily="34" charset="0"/>
                          </a:rPr>
                          <m:t>𝑛</m:t>
                        </m:r>
                      </m:sup>
                    </m:sSubSup>
                    <m:r>
                      <a:rPr lang="en-US" altLang="zh-CN" sz="2000" i="1" dirty="0">
                        <a:solidFill>
                          <a:srgbClr val="C00000"/>
                        </a:solidFill>
                        <a:latin typeface="Cambria Math" panose="02040503050406030204" pitchFamily="18" charset="0"/>
                        <a:cs typeface="Calibri" panose="020F0502020204030204" pitchFamily="34" charset="0"/>
                      </a:rPr>
                      <m:t>𝐷</m:t>
                    </m:r>
                    <m:r>
                      <a:rPr lang="en-US" altLang="zh-CN" sz="2000" i="1" dirty="0">
                        <a:solidFill>
                          <a:srgbClr val="C00000"/>
                        </a:solidFill>
                        <a:latin typeface="Cambria Math" panose="02040503050406030204" pitchFamily="18" charset="0"/>
                        <a:cs typeface="Calibri" panose="020F0502020204030204" pitchFamily="34" charset="0"/>
                      </a:rPr>
                      <m:t>[</m:t>
                    </m:r>
                    <m:sSub>
                      <m:sSubPr>
                        <m:ctrlPr>
                          <a:rPr lang="en-US" altLang="zh-CN" sz="2000" i="1" dirty="0">
                            <a:solidFill>
                              <a:srgbClr val="C00000"/>
                            </a:solidFill>
                            <a:latin typeface="Cambria Math" panose="02040503050406030204" pitchFamily="18" charset="0"/>
                            <a:cs typeface="Calibri" panose="020F0502020204030204" pitchFamily="34" charset="0"/>
                          </a:rPr>
                        </m:ctrlPr>
                      </m:sSubPr>
                      <m:e>
                        <m:acc>
                          <m:accPr>
                            <m:chr m:val="̂"/>
                            <m:ctrlPr>
                              <a:rPr lang="en-US" altLang="zh-CN" sz="2000" i="1" dirty="0">
                                <a:solidFill>
                                  <a:srgbClr val="C00000"/>
                                </a:solidFill>
                                <a:latin typeface="Cambria Math" panose="02040503050406030204" pitchFamily="18" charset="0"/>
                                <a:cs typeface="Calibri" panose="020F0502020204030204" pitchFamily="34" charset="0"/>
                              </a:rPr>
                            </m:ctrlPr>
                          </m:accPr>
                          <m:e>
                            <m:r>
                              <a:rPr lang="en-US" altLang="zh-CN" sz="2000" i="1" dirty="0">
                                <a:solidFill>
                                  <a:srgbClr val="C00000"/>
                                </a:solidFill>
                                <a:latin typeface="Cambria Math" panose="02040503050406030204" pitchFamily="18" charset="0"/>
                                <a:cs typeface="Calibri" panose="020F0502020204030204" pitchFamily="34" charset="0"/>
                              </a:rPr>
                              <m:t>𝑣</m:t>
                            </m:r>
                          </m:e>
                        </m:acc>
                      </m:e>
                      <m:sub>
                        <m:r>
                          <a:rPr lang="en-US" altLang="zh-CN" sz="2000" i="1" dirty="0">
                            <a:solidFill>
                              <a:srgbClr val="C00000"/>
                            </a:solidFill>
                            <a:latin typeface="Cambria Math" panose="02040503050406030204" pitchFamily="18" charset="0"/>
                            <a:cs typeface="Calibri" panose="020F0502020204030204" pitchFamily="34" charset="0"/>
                          </a:rPr>
                          <m:t>𝑖</m:t>
                        </m:r>
                        <m:r>
                          <a:rPr lang="en-US" altLang="zh-CN" sz="2000" i="1" dirty="0">
                            <a:solidFill>
                              <a:srgbClr val="C00000"/>
                            </a:solidFill>
                            <a:latin typeface="Cambria Math" panose="02040503050406030204" pitchFamily="18" charset="0"/>
                            <a:cs typeface="Calibri" panose="020F0502020204030204" pitchFamily="34" charset="0"/>
                          </a:rPr>
                          <m:t>, </m:t>
                        </m:r>
                        <m:r>
                          <a:rPr lang="en-US" altLang="zh-CN" sz="2000" i="1" dirty="0">
                            <a:solidFill>
                              <a:srgbClr val="C00000"/>
                            </a:solidFill>
                            <a:latin typeface="Cambria Math" panose="02040503050406030204" pitchFamily="18" charset="0"/>
                            <a:cs typeface="Calibri" panose="020F0502020204030204" pitchFamily="34" charset="0"/>
                          </a:rPr>
                          <m:t>𝑗</m:t>
                        </m:r>
                      </m:sub>
                    </m:sSub>
                    <m:r>
                      <a:rPr lang="en-US" altLang="zh-CN" sz="2000" i="1" dirty="0">
                        <a:solidFill>
                          <a:srgbClr val="C00000"/>
                        </a:solidFill>
                        <a:latin typeface="Cambria Math" panose="02040503050406030204" pitchFamily="18" charset="0"/>
                        <a:cs typeface="Calibri" panose="020F0502020204030204" pitchFamily="34" charset="0"/>
                      </a:rPr>
                      <m:t>]</m:t>
                    </m:r>
                  </m:oMath>
                </a14:m>
                <a:endParaRPr lang="en-US" altLang="zh-CN" sz="2000" dirty="0">
                  <a:latin typeface="Calibri" panose="020F0502020204030204" pitchFamily="34" charset="0"/>
                  <a:cs typeface="Calibri" panose="020F0502020204030204" pitchFamily="34" charset="0"/>
                </a:endParaRPr>
              </a:p>
              <a:p>
                <a:pPr marL="1257300" lvl="2" indent="-342900">
                  <a:lnSpc>
                    <a:spcPct val="150000"/>
                  </a:lnSpc>
                  <a:spcAft>
                    <a:spcPts val="1200"/>
                  </a:spcAft>
                  <a:buFont typeface="Arial" panose="020B0604020202020204" pitchFamily="34" charset="0"/>
                  <a:buChar char="•"/>
                </a:pPr>
                <a:endParaRPr lang="en-US" altLang="zh-CN" sz="2000" dirty="0">
                  <a:latin typeface="Calibri" panose="020F0502020204030204" pitchFamily="34" charset="0"/>
                  <a:cs typeface="Calibri" panose="020F0502020204030204" pitchFamily="34" charset="0"/>
                </a:endParaRPr>
              </a:p>
              <a:p>
                <a:pPr marL="1257300" lvl="2" indent="-342900">
                  <a:lnSpc>
                    <a:spcPct val="150000"/>
                  </a:lnSpc>
                  <a:spcAft>
                    <a:spcPts val="1200"/>
                  </a:spcAft>
                  <a:buFont typeface="Arial" panose="020B0604020202020204" pitchFamily="34" charset="0"/>
                  <a:buChar char="•"/>
                </a:pPr>
                <a:endParaRPr lang="en-US" altLang="zh-CN" sz="2000" dirty="0">
                  <a:latin typeface="Calibri" panose="020F0502020204030204" pitchFamily="34" charset="0"/>
                  <a:cs typeface="Calibri" panose="020F0502020204030204" pitchFamily="34" charset="0"/>
                </a:endParaRPr>
              </a:p>
              <a:p>
                <a:pPr marL="1257300" lvl="2" indent="-342900">
                  <a:lnSpc>
                    <a:spcPct val="150000"/>
                  </a:lnSpc>
                  <a:spcAft>
                    <a:spcPts val="1200"/>
                  </a:spcAft>
                  <a:buFont typeface="Arial" panose="020B0604020202020204" pitchFamily="34" charset="0"/>
                  <a:buChar char="•"/>
                </a:pPr>
                <a:endParaRPr lang="en-US" altLang="zh-CN" sz="2000" dirty="0">
                  <a:latin typeface="Calibri" panose="020F0502020204030204" pitchFamily="34" charset="0"/>
                  <a:cs typeface="Calibri" panose="020F0502020204030204" pitchFamily="34" charset="0"/>
                </a:endParaRPr>
              </a:p>
            </p:txBody>
          </p:sp>
        </mc:Choice>
        <mc:Fallback xmlns="">
          <p:sp>
            <p:nvSpPr>
              <p:cNvPr id="53" name="文本框 52">
                <a:extLst>
                  <a:ext uri="{FF2B5EF4-FFF2-40B4-BE49-F238E27FC236}">
                    <a16:creationId xmlns:a16="http://schemas.microsoft.com/office/drawing/2014/main" id="{9D83C9BA-9E77-4B46-BAC9-7FE994CBCEEB}"/>
                  </a:ext>
                </a:extLst>
              </p:cNvPr>
              <p:cNvSpPr txBox="1">
                <a:spLocks noRot="1" noChangeAspect="1" noMove="1" noResize="1" noEditPoints="1" noAdjustHandles="1" noChangeArrowheads="1" noChangeShapeType="1" noTextEdit="1"/>
              </p:cNvSpPr>
              <p:nvPr/>
            </p:nvSpPr>
            <p:spPr>
              <a:xfrm>
                <a:off x="477270" y="1164467"/>
                <a:ext cx="11183788" cy="4508157"/>
              </a:xfrm>
              <a:prstGeom prst="rect">
                <a:avLst/>
              </a:prstGeom>
              <a:blipFill>
                <a:blip r:embed="rId4"/>
                <a:stretch>
                  <a:fillRect/>
                </a:stretch>
              </a:blipFill>
            </p:spPr>
            <p:txBody>
              <a:bodyPr/>
              <a:lstStyle/>
              <a:p>
                <a:r>
                  <a:rPr lang="zh-CN" altLang="en-US">
                    <a:noFill/>
                  </a:rPr>
                  <a:t> </a:t>
                </a:r>
              </a:p>
            </p:txBody>
          </p:sp>
        </mc:Fallback>
      </mc:AlternateContent>
      <p:sp>
        <p:nvSpPr>
          <p:cNvPr id="21" name="文本框 20"/>
          <p:cNvSpPr txBox="1"/>
          <p:nvPr/>
        </p:nvSpPr>
        <p:spPr>
          <a:xfrm>
            <a:off x="1341487" y="308511"/>
            <a:ext cx="8308950" cy="400110"/>
          </a:xfrm>
          <a:prstGeom prst="rect">
            <a:avLst/>
          </a:prstGeom>
          <a:noFill/>
        </p:spPr>
        <p:txBody>
          <a:bodyPr wrap="square" rtlCol="0">
            <a:spAutoFit/>
          </a:bodyPr>
          <a:lstStyle/>
          <a:p>
            <a:r>
              <a:rPr lang="en-US" altLang="zh-CN" sz="2000" dirty="0">
                <a:solidFill>
                  <a:schemeClr val="bg2">
                    <a:lumMod val="25000"/>
                  </a:schemeClr>
                </a:solidFill>
                <a:ea typeface="方正兰亭粗黑_GBK" panose="02000000000000000000" pitchFamily="2" charset="-122"/>
              </a:rPr>
              <a:t>MinMax Sampling: Unbiased &amp; Minimize the Maximum Variance</a:t>
            </a:r>
            <a:endParaRPr lang="zh-CN" altLang="en-US" sz="2000" dirty="0">
              <a:solidFill>
                <a:schemeClr val="bg2">
                  <a:lumMod val="25000"/>
                </a:schemeClr>
              </a:solidFill>
              <a:ea typeface="方正兰亭粗黑_GBK" panose="02000000000000000000" pitchFamily="2" charset="-122"/>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Tree>
    <p:custDataLst>
      <p:tags r:id="rId1"/>
    </p:custDataLst>
    <p:extLst>
      <p:ext uri="{BB962C8B-B14F-4D97-AF65-F5344CB8AC3E}">
        <p14:creationId xmlns:p14="http://schemas.microsoft.com/office/powerpoint/2010/main" val="1642089078"/>
      </p:ext>
    </p:extLst>
  </p:cSld>
  <p:clrMapOvr>
    <a:masterClrMapping/>
  </p:clrMapOvr>
  <mc:AlternateContent xmlns:mc="http://schemas.openxmlformats.org/markup-compatibility/2006" xmlns:p14="http://schemas.microsoft.com/office/powerpoint/2010/main">
    <mc:Choice Requires="p14">
      <p:transition spd="med" p14:dur="700" advTm="239576">
        <p:fade/>
      </p:transition>
    </mc:Choice>
    <mc:Fallback xmlns="">
      <p:transition spd="med" advTm="239576">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9D83C9BA-9E77-4B46-BAC9-7FE994CBCEEB}"/>
                  </a:ext>
                </a:extLst>
              </p:cNvPr>
              <p:cNvSpPr txBox="1"/>
              <p:nvPr/>
            </p:nvSpPr>
            <p:spPr>
              <a:xfrm>
                <a:off x="477270" y="1164467"/>
                <a:ext cx="11183788" cy="4360233"/>
              </a:xfrm>
              <a:prstGeom prst="rect">
                <a:avLst/>
              </a:prstGeom>
              <a:noFill/>
            </p:spPr>
            <p:txBody>
              <a:bodyPr wrap="square" rtlCol="0">
                <a:spAutoFit/>
              </a:bodyPr>
              <a:lstStyle/>
              <a:p>
                <a:pPr marL="800100" lvl="1" indent="-342900" algn="just">
                  <a:lnSpc>
                    <a:spcPct val="110000"/>
                  </a:lnSpc>
                  <a:spcAft>
                    <a:spcPts val="1200"/>
                  </a:spcAft>
                  <a:buFont typeface="Arial" panose="020B0604020202020204" pitchFamily="34" charset="0"/>
                  <a:buChar char="•"/>
                </a:pPr>
                <a:r>
                  <a:rPr lang="en-US" altLang="zh-CN" sz="2000" dirty="0">
                    <a:latin typeface="Calibri" panose="020F0502020204030204" pitchFamily="34" charset="0"/>
                    <a:cs typeface="Calibri" panose="020F0502020204030204" pitchFamily="34" charset="0"/>
                  </a:rPr>
                  <a:t>Sampling process of </a:t>
                </a:r>
                <a:r>
                  <a:rPr lang="en-US" altLang="zh-CN" sz="2000" i="1" dirty="0">
                    <a:latin typeface="Calibri" panose="020F0502020204030204" pitchFamily="34" charset="0"/>
                    <a:cs typeface="Calibri" panose="020F0502020204030204" pitchFamily="34" charset="0"/>
                  </a:rPr>
                  <a:t>optimal version</a:t>
                </a:r>
                <a:r>
                  <a:rPr lang="en-US" altLang="zh-CN" sz="2000" dirty="0">
                    <a:latin typeface="Calibri" panose="020F0502020204030204" pitchFamily="34" charset="0"/>
                    <a:cs typeface="Calibri" panose="020F0502020204030204" pitchFamily="34" charset="0"/>
                  </a:rPr>
                  <a:t>: device </a:t>
                </a:r>
                <a14:m>
                  <m:oMath xmlns:m="http://schemas.openxmlformats.org/officeDocument/2006/math">
                    <m:r>
                      <a:rPr lang="en-US" altLang="zh-CN" sz="2000" i="1">
                        <a:latin typeface="Cambria Math" panose="02040503050406030204" pitchFamily="18" charset="0"/>
                        <a:cs typeface="Calibri" panose="020F0502020204030204" pitchFamily="34" charset="0"/>
                      </a:rPr>
                      <m:t>𝑖</m:t>
                    </m:r>
                  </m:oMath>
                </a14:m>
                <a:r>
                  <a:rPr lang="en-US" altLang="zh-CN" sz="2000" dirty="0">
                    <a:latin typeface="Calibri" panose="020F0502020204030204" pitchFamily="34" charset="0"/>
                    <a:cs typeface="Calibri" panose="020F0502020204030204" pitchFamily="34" charset="0"/>
                  </a:rPr>
                  <a:t>, local value vector </a:t>
                </a:r>
                <a14:m>
                  <m:oMath xmlns:m="http://schemas.openxmlformats.org/officeDocument/2006/math">
                    <m:sSub>
                      <m:sSubPr>
                        <m:ctrlPr>
                          <a:rPr lang="en-US" altLang="zh-CN" sz="2000" i="1">
                            <a:latin typeface="Cambria Math" panose="02040503050406030204" pitchFamily="18" charset="0"/>
                            <a:cs typeface="Calibri" panose="020F0502020204030204" pitchFamily="34" charset="0"/>
                          </a:rPr>
                        </m:ctrlPr>
                      </m:sSubPr>
                      <m:e>
                        <m:r>
                          <m:rPr>
                            <m:sty m:val="p"/>
                          </m:rPr>
                          <a:rPr lang="en-US" altLang="zh-CN" sz="2000">
                            <a:latin typeface="Cambria Math" panose="02040503050406030204" pitchFamily="18" charset="0"/>
                            <a:cs typeface="Calibri" panose="020F0502020204030204" pitchFamily="34" charset="0"/>
                          </a:rPr>
                          <m:t>V</m:t>
                        </m:r>
                      </m:e>
                      <m:sub>
                        <m:r>
                          <a:rPr lang="en-US" altLang="zh-CN" sz="2000" i="1">
                            <a:latin typeface="Cambria Math" panose="02040503050406030204" pitchFamily="18" charset="0"/>
                            <a:cs typeface="Calibri" panose="020F0502020204030204" pitchFamily="34" charset="0"/>
                          </a:rPr>
                          <m:t>𝑖</m:t>
                        </m:r>
                      </m:sub>
                    </m:sSub>
                  </m:oMath>
                </a14:m>
                <a:r>
                  <a:rPr lang="en-US" altLang="zh-CN" sz="2000" dirty="0">
                    <a:latin typeface="Calibri" panose="020F0502020204030204" pitchFamily="34" charset="0"/>
                    <a:cs typeface="Calibri" panose="020F0502020204030204" pitchFamily="34" charset="0"/>
                  </a:rPr>
                  <a:t>, required sample size </a:t>
                </a:r>
                <a14:m>
                  <m:oMath xmlns:m="http://schemas.openxmlformats.org/officeDocument/2006/math">
                    <m:sSub>
                      <m:sSubPr>
                        <m:ctrlPr>
                          <a:rPr lang="en-US" altLang="zh-CN" sz="2000" i="1">
                            <a:latin typeface="Cambria Math" panose="02040503050406030204" pitchFamily="18" charset="0"/>
                            <a:cs typeface="Calibri" panose="020F0502020204030204" pitchFamily="34" charset="0"/>
                          </a:rPr>
                        </m:ctrlPr>
                      </m:sSubPr>
                      <m:e>
                        <m:r>
                          <a:rPr lang="en-US" altLang="zh-CN" sz="2000" i="1">
                            <a:latin typeface="Cambria Math" panose="02040503050406030204" pitchFamily="18" charset="0"/>
                            <a:cs typeface="Calibri" panose="020F0502020204030204" pitchFamily="34" charset="0"/>
                          </a:rPr>
                          <m:t>𝐾</m:t>
                        </m:r>
                      </m:e>
                      <m:sub>
                        <m:r>
                          <a:rPr lang="en-US" altLang="zh-CN" sz="2000" i="1">
                            <a:latin typeface="Cambria Math" panose="02040503050406030204" pitchFamily="18" charset="0"/>
                            <a:cs typeface="Calibri" panose="020F0502020204030204" pitchFamily="34" charset="0"/>
                          </a:rPr>
                          <m:t>𝑖</m:t>
                        </m:r>
                      </m:sub>
                    </m:sSub>
                  </m:oMath>
                </a14:m>
                <a:endParaRPr lang="en-US" altLang="zh-CN" sz="2000" dirty="0">
                  <a:latin typeface="Calibri" panose="020F0502020204030204" pitchFamily="34" charset="0"/>
                  <a:cs typeface="Calibri" panose="020F0502020204030204" pitchFamily="34" charset="0"/>
                </a:endParaRPr>
              </a:p>
              <a:p>
                <a:pPr marL="1257300" lvl="2" indent="-342900" algn="just">
                  <a:lnSpc>
                    <a:spcPct val="110000"/>
                  </a:lnSpc>
                  <a:spcAft>
                    <a:spcPts val="1200"/>
                  </a:spcAft>
                  <a:buFont typeface="Arial" panose="020B0604020202020204" pitchFamily="34" charset="0"/>
                  <a:buChar char="•"/>
                </a:pPr>
                <a:r>
                  <a:rPr lang="en-US" altLang="zh-CN" sz="2000" dirty="0">
                    <a:latin typeface="Calibri" panose="020F0502020204030204" pitchFamily="34" charset="0"/>
                    <a:cs typeface="Calibri" panose="020F0502020204030204" pitchFamily="34" charset="0"/>
                  </a:rPr>
                  <a:t>Sampling probability:</a:t>
                </a:r>
              </a:p>
              <a:p>
                <a:pPr lvl="2" algn="just">
                  <a:lnSpc>
                    <a:spcPct val="110000"/>
                  </a:lnSpc>
                  <a:spcAft>
                    <a:spcPts val="1200"/>
                  </a:spcAft>
                </a:pPr>
                <a14:m>
                  <m:oMathPara xmlns:m="http://schemas.openxmlformats.org/officeDocument/2006/math">
                    <m:oMathParaPr>
                      <m:jc m:val="centerGroup"/>
                    </m:oMathParaPr>
                    <m:oMath xmlns:m="http://schemas.openxmlformats.org/officeDocument/2006/math">
                      <m:sSub>
                        <m:sSubPr>
                          <m:ctrlPr>
                            <a:rPr lang="en-US" altLang="zh-CN" sz="2000" b="0" i="1" smtClean="0">
                              <a:solidFill>
                                <a:srgbClr val="C00000"/>
                              </a:solidFill>
                              <a:latin typeface="Cambria Math" panose="02040503050406030204" pitchFamily="18" charset="0"/>
                              <a:cs typeface="Calibri" panose="020F0502020204030204" pitchFamily="34" charset="0"/>
                            </a:rPr>
                          </m:ctrlPr>
                        </m:sSubPr>
                        <m:e>
                          <m:r>
                            <a:rPr lang="en-US" altLang="zh-CN" sz="2000" b="0" i="1" smtClean="0">
                              <a:solidFill>
                                <a:srgbClr val="C00000"/>
                              </a:solidFill>
                              <a:latin typeface="Cambria Math" panose="02040503050406030204" pitchFamily="18" charset="0"/>
                              <a:cs typeface="Calibri" panose="020F0502020204030204" pitchFamily="34" charset="0"/>
                            </a:rPr>
                            <m:t>𝑝</m:t>
                          </m:r>
                        </m:e>
                        <m:sub>
                          <m:r>
                            <a:rPr lang="en-US" altLang="zh-CN" sz="2000" b="0" i="1" smtClean="0">
                              <a:solidFill>
                                <a:srgbClr val="C00000"/>
                              </a:solidFill>
                              <a:latin typeface="Cambria Math" panose="02040503050406030204" pitchFamily="18" charset="0"/>
                              <a:cs typeface="Calibri" panose="020F0502020204030204" pitchFamily="34" charset="0"/>
                            </a:rPr>
                            <m:t>𝑖</m:t>
                          </m:r>
                          <m:r>
                            <a:rPr lang="en-US" altLang="zh-CN" sz="2000" b="0" i="1" smtClean="0">
                              <a:solidFill>
                                <a:srgbClr val="C00000"/>
                              </a:solidFill>
                              <a:latin typeface="Cambria Math" panose="02040503050406030204" pitchFamily="18" charset="0"/>
                              <a:cs typeface="Calibri" panose="020F0502020204030204" pitchFamily="34" charset="0"/>
                            </a:rPr>
                            <m:t>,</m:t>
                          </m:r>
                          <m:r>
                            <a:rPr lang="en-US" altLang="zh-CN" sz="2000" b="0" i="1" smtClean="0">
                              <a:solidFill>
                                <a:srgbClr val="C00000"/>
                              </a:solidFill>
                              <a:latin typeface="Cambria Math" panose="02040503050406030204" pitchFamily="18" charset="0"/>
                              <a:cs typeface="Calibri" panose="020F0502020204030204" pitchFamily="34" charset="0"/>
                            </a:rPr>
                            <m:t>𝑗</m:t>
                          </m:r>
                        </m:sub>
                      </m:sSub>
                      <m:r>
                        <a:rPr lang="en-US" altLang="zh-CN" sz="2000" b="0" i="1" smtClean="0">
                          <a:solidFill>
                            <a:srgbClr val="C00000"/>
                          </a:solidFill>
                          <a:latin typeface="Cambria Math" panose="02040503050406030204" pitchFamily="18" charset="0"/>
                          <a:cs typeface="Calibri" panose="020F0502020204030204" pitchFamily="34" charset="0"/>
                        </a:rPr>
                        <m:t>=</m:t>
                      </m:r>
                      <m:f>
                        <m:fPr>
                          <m:ctrlPr>
                            <a:rPr lang="en-US" altLang="zh-CN" sz="2000" i="1">
                              <a:solidFill>
                                <a:srgbClr val="C00000"/>
                              </a:solidFill>
                              <a:latin typeface="Cambria Math" panose="02040503050406030204" pitchFamily="18" charset="0"/>
                              <a:cs typeface="Calibri" panose="020F0502020204030204" pitchFamily="34" charset="0"/>
                            </a:rPr>
                          </m:ctrlPr>
                        </m:fPr>
                        <m:num>
                          <m:sSubSup>
                            <m:sSubSupPr>
                              <m:ctrlPr>
                                <a:rPr lang="en-US" altLang="zh-CN" sz="2000" i="1">
                                  <a:solidFill>
                                    <a:srgbClr val="C00000"/>
                                  </a:solidFill>
                                  <a:latin typeface="Cambria Math" panose="02040503050406030204" pitchFamily="18" charset="0"/>
                                  <a:cs typeface="Calibri" panose="020F0502020204030204" pitchFamily="34" charset="0"/>
                                </a:rPr>
                              </m:ctrlPr>
                            </m:sSubSupPr>
                            <m:e>
                              <m:r>
                                <a:rPr lang="en-US" altLang="zh-CN" sz="2000" i="1">
                                  <a:solidFill>
                                    <a:srgbClr val="C00000"/>
                                  </a:solidFill>
                                  <a:latin typeface="Cambria Math" panose="02040503050406030204" pitchFamily="18" charset="0"/>
                                  <a:cs typeface="Calibri" panose="020F0502020204030204" pitchFamily="34" charset="0"/>
                                </a:rPr>
                                <m:t>𝑣</m:t>
                              </m:r>
                            </m:e>
                            <m:sub>
                              <m:r>
                                <a:rPr lang="en-US" altLang="zh-CN" sz="2000" i="1">
                                  <a:solidFill>
                                    <a:srgbClr val="C00000"/>
                                  </a:solidFill>
                                  <a:latin typeface="Cambria Math" panose="02040503050406030204" pitchFamily="18" charset="0"/>
                                  <a:cs typeface="Calibri" panose="020F0502020204030204" pitchFamily="34" charset="0"/>
                                </a:rPr>
                                <m:t>𝑖</m:t>
                              </m:r>
                              <m:r>
                                <a:rPr lang="en-US" altLang="zh-CN" sz="2000" i="1">
                                  <a:solidFill>
                                    <a:srgbClr val="C00000"/>
                                  </a:solidFill>
                                  <a:latin typeface="Cambria Math" panose="02040503050406030204" pitchFamily="18" charset="0"/>
                                  <a:cs typeface="Calibri" panose="020F0502020204030204" pitchFamily="34" charset="0"/>
                                </a:rPr>
                                <m:t>,</m:t>
                              </m:r>
                              <m:r>
                                <a:rPr lang="en-US" altLang="zh-CN" sz="2000" i="1">
                                  <a:solidFill>
                                    <a:srgbClr val="C00000"/>
                                  </a:solidFill>
                                  <a:latin typeface="Cambria Math" panose="02040503050406030204" pitchFamily="18" charset="0"/>
                                  <a:cs typeface="Calibri" panose="020F0502020204030204" pitchFamily="34" charset="0"/>
                                </a:rPr>
                                <m:t>𝑗</m:t>
                              </m:r>
                            </m:sub>
                            <m:sup>
                              <m:r>
                                <a:rPr lang="en-US" altLang="zh-CN" sz="2000" i="1">
                                  <a:solidFill>
                                    <a:srgbClr val="C00000"/>
                                  </a:solidFill>
                                  <a:latin typeface="Cambria Math" panose="02040503050406030204" pitchFamily="18" charset="0"/>
                                  <a:cs typeface="Calibri" panose="020F0502020204030204" pitchFamily="34" charset="0"/>
                                </a:rPr>
                                <m:t>2</m:t>
                              </m:r>
                            </m:sup>
                          </m:sSubSup>
                        </m:num>
                        <m:den>
                          <m:sSubSup>
                            <m:sSubSupPr>
                              <m:ctrlPr>
                                <a:rPr lang="en-US" altLang="zh-CN" sz="2000" i="1">
                                  <a:solidFill>
                                    <a:srgbClr val="C00000"/>
                                  </a:solidFill>
                                  <a:latin typeface="Cambria Math" panose="02040503050406030204" pitchFamily="18" charset="0"/>
                                  <a:cs typeface="Calibri" panose="020F0502020204030204" pitchFamily="34" charset="0"/>
                                </a:rPr>
                              </m:ctrlPr>
                            </m:sSubSupPr>
                            <m:e>
                              <m:r>
                                <a:rPr lang="en-US" altLang="zh-CN" sz="2000" i="1">
                                  <a:solidFill>
                                    <a:srgbClr val="C00000"/>
                                  </a:solidFill>
                                  <a:latin typeface="Cambria Math" panose="02040503050406030204" pitchFamily="18" charset="0"/>
                                  <a:cs typeface="Calibri" panose="020F0502020204030204" pitchFamily="34" charset="0"/>
                                </a:rPr>
                                <m:t>𝑣</m:t>
                              </m:r>
                            </m:e>
                            <m:sub>
                              <m:r>
                                <a:rPr lang="en-US" altLang="zh-CN" sz="2000" i="1">
                                  <a:solidFill>
                                    <a:srgbClr val="C00000"/>
                                  </a:solidFill>
                                  <a:latin typeface="Cambria Math" panose="02040503050406030204" pitchFamily="18" charset="0"/>
                                  <a:cs typeface="Calibri" panose="020F0502020204030204" pitchFamily="34" charset="0"/>
                                </a:rPr>
                                <m:t>𝑖</m:t>
                              </m:r>
                              <m:r>
                                <a:rPr lang="en-US" altLang="zh-CN" sz="2000" i="1">
                                  <a:solidFill>
                                    <a:srgbClr val="C00000"/>
                                  </a:solidFill>
                                  <a:latin typeface="Cambria Math" panose="02040503050406030204" pitchFamily="18" charset="0"/>
                                  <a:cs typeface="Calibri" panose="020F0502020204030204" pitchFamily="34" charset="0"/>
                                </a:rPr>
                                <m:t>,</m:t>
                              </m:r>
                              <m:r>
                                <a:rPr lang="en-US" altLang="zh-CN" sz="2000" i="1">
                                  <a:solidFill>
                                    <a:srgbClr val="C00000"/>
                                  </a:solidFill>
                                  <a:latin typeface="Cambria Math" panose="02040503050406030204" pitchFamily="18" charset="0"/>
                                  <a:cs typeface="Calibri" panose="020F0502020204030204" pitchFamily="34" charset="0"/>
                                </a:rPr>
                                <m:t>𝑗</m:t>
                              </m:r>
                            </m:sub>
                            <m:sup>
                              <m:r>
                                <a:rPr lang="en-US" altLang="zh-CN" sz="2000" i="1">
                                  <a:solidFill>
                                    <a:srgbClr val="C00000"/>
                                  </a:solidFill>
                                  <a:latin typeface="Cambria Math" panose="02040503050406030204" pitchFamily="18" charset="0"/>
                                  <a:cs typeface="Calibri" panose="020F0502020204030204" pitchFamily="34" charset="0"/>
                                </a:rPr>
                                <m:t>2</m:t>
                              </m:r>
                            </m:sup>
                          </m:sSubSup>
                          <m:r>
                            <a:rPr lang="en-US" altLang="zh-CN" sz="2000" i="1">
                              <a:solidFill>
                                <a:srgbClr val="C00000"/>
                              </a:solidFill>
                              <a:latin typeface="Cambria Math" panose="02040503050406030204" pitchFamily="18" charset="0"/>
                              <a:cs typeface="Calibri" panose="020F0502020204030204" pitchFamily="34" charset="0"/>
                            </a:rPr>
                            <m:t>+</m:t>
                          </m:r>
                          <m:sSub>
                            <m:sSubPr>
                              <m:ctrlPr>
                                <a:rPr lang="en-US" altLang="zh-CN" sz="2000" i="1">
                                  <a:solidFill>
                                    <a:srgbClr val="C00000"/>
                                  </a:solidFill>
                                  <a:latin typeface="Cambria Math" panose="02040503050406030204" pitchFamily="18" charset="0"/>
                                  <a:cs typeface="Calibri" panose="020F0502020204030204" pitchFamily="34" charset="0"/>
                                </a:rPr>
                              </m:ctrlPr>
                            </m:sSubPr>
                            <m:e>
                              <m:r>
                                <a:rPr lang="en-US" altLang="zh-CN" sz="2000" i="1">
                                  <a:solidFill>
                                    <a:srgbClr val="C00000"/>
                                  </a:solidFill>
                                  <a:latin typeface="Cambria Math" panose="02040503050406030204" pitchFamily="18" charset="0"/>
                                  <a:cs typeface="Calibri" panose="020F0502020204030204" pitchFamily="34" charset="0"/>
                                </a:rPr>
                                <m:t>𝐶</m:t>
                              </m:r>
                            </m:e>
                            <m:sub>
                              <m:r>
                                <a:rPr lang="en-US" altLang="zh-CN" sz="2000" i="1">
                                  <a:solidFill>
                                    <a:srgbClr val="C00000"/>
                                  </a:solidFill>
                                  <a:latin typeface="Cambria Math" panose="02040503050406030204" pitchFamily="18" charset="0"/>
                                  <a:cs typeface="Calibri" panose="020F0502020204030204" pitchFamily="34" charset="0"/>
                                </a:rPr>
                                <m:t>𝑖</m:t>
                              </m:r>
                            </m:sub>
                          </m:sSub>
                        </m:den>
                      </m:f>
                    </m:oMath>
                  </m:oMathPara>
                </a14:m>
                <a:endParaRPr lang="en-US" altLang="zh-CN" sz="2000" dirty="0">
                  <a:latin typeface="Calibri" panose="020F0502020204030204" pitchFamily="34" charset="0"/>
                  <a:cs typeface="Calibri" panose="020F0502020204030204" pitchFamily="34" charset="0"/>
                </a:endParaRPr>
              </a:p>
              <a:p>
                <a:pPr marL="1257300" lvl="2" indent="-342900" algn="just">
                  <a:lnSpc>
                    <a:spcPct val="110000"/>
                  </a:lnSpc>
                  <a:spcAft>
                    <a:spcPts val="1200"/>
                  </a:spcAft>
                  <a:buFont typeface="Arial" panose="020B0604020202020204" pitchFamily="34" charset="0"/>
                  <a:buChar char="•"/>
                </a:pPr>
                <a:r>
                  <a:rPr lang="en-US" altLang="zh-CN" sz="2000" dirty="0">
                    <a:latin typeface="Calibri" panose="020F0502020204030204" pitchFamily="34" charset="0"/>
                    <a:cs typeface="Calibri" panose="020F0502020204030204" pitchFamily="34" charset="0"/>
                  </a:rPr>
                  <a:t>To make the </a:t>
                </a:r>
                <a:r>
                  <a:rPr lang="en-US" altLang="zh-CN" sz="2000" dirty="0">
                    <a:solidFill>
                      <a:schemeClr val="tx1"/>
                    </a:solidFill>
                    <a:latin typeface="Calibri" panose="020F0502020204030204" pitchFamily="34" charset="0"/>
                    <a:cs typeface="Calibri" panose="020F0502020204030204" pitchFamily="34" charset="0"/>
                  </a:rPr>
                  <a:t>expected sampled size is </a:t>
                </a:r>
                <a14:m>
                  <m:oMath xmlns:m="http://schemas.openxmlformats.org/officeDocument/2006/math">
                    <m:sSub>
                      <m:sSubPr>
                        <m:ctrlPr>
                          <a:rPr lang="en-US" altLang="zh-CN" sz="2000" i="1" smtClean="0">
                            <a:solidFill>
                              <a:schemeClr val="tx1"/>
                            </a:solidFill>
                            <a:latin typeface="Cambria Math" panose="02040503050406030204" pitchFamily="18" charset="0"/>
                            <a:cs typeface="Calibri" panose="020F0502020204030204" pitchFamily="34" charset="0"/>
                          </a:rPr>
                        </m:ctrlPr>
                      </m:sSubPr>
                      <m:e>
                        <m:r>
                          <a:rPr lang="en-US" altLang="zh-CN" sz="2000" i="1">
                            <a:solidFill>
                              <a:schemeClr val="tx1"/>
                            </a:solidFill>
                            <a:latin typeface="Cambria Math" panose="02040503050406030204" pitchFamily="18" charset="0"/>
                            <a:cs typeface="Calibri" panose="020F0502020204030204" pitchFamily="34" charset="0"/>
                          </a:rPr>
                          <m:t>𝐾</m:t>
                        </m:r>
                      </m:e>
                      <m:sub>
                        <m:r>
                          <a:rPr lang="en-US" altLang="zh-CN" sz="2000" i="1">
                            <a:solidFill>
                              <a:schemeClr val="tx1"/>
                            </a:solidFill>
                            <a:latin typeface="Cambria Math" panose="02040503050406030204" pitchFamily="18" charset="0"/>
                            <a:cs typeface="Calibri" panose="020F0502020204030204" pitchFamily="34" charset="0"/>
                          </a:rPr>
                          <m:t>𝑖</m:t>
                        </m:r>
                      </m:sub>
                    </m:sSub>
                  </m:oMath>
                </a14:m>
                <a:r>
                  <a:rPr lang="en-US" altLang="zh-CN" sz="2000" dirty="0">
                    <a:solidFill>
                      <a:schemeClr val="tx1"/>
                    </a:solidFill>
                    <a:latin typeface="Cambria Math" panose="02040503050406030204" pitchFamily="18" charset="0"/>
                    <a:cs typeface="Calibri" panose="020F0502020204030204" pitchFamily="34" charset="0"/>
                  </a:rPr>
                  <a:t>:</a:t>
                </a:r>
                <a:endParaRPr lang="en-US" altLang="zh-CN" sz="2000" i="1" dirty="0">
                  <a:solidFill>
                    <a:srgbClr val="C00000"/>
                  </a:solidFill>
                  <a:latin typeface="Cambria Math" panose="02040503050406030204" pitchFamily="18" charset="0"/>
                  <a:cs typeface="Calibri" panose="020F0502020204030204" pitchFamily="34" charset="0"/>
                </a:endParaRPr>
              </a:p>
              <a:p>
                <a:pPr lvl="2" algn="just">
                  <a:lnSpc>
                    <a:spcPct val="110000"/>
                  </a:lnSpc>
                  <a:spcAft>
                    <a:spcPts val="1200"/>
                  </a:spcAft>
                </a:pPr>
                <a14:m>
                  <m:oMathPara xmlns:m="http://schemas.openxmlformats.org/officeDocument/2006/math">
                    <m:oMathParaPr>
                      <m:jc m:val="centerGroup"/>
                    </m:oMathParaPr>
                    <m:oMath xmlns:m="http://schemas.openxmlformats.org/officeDocument/2006/math">
                      <m:sSub>
                        <m:sSubPr>
                          <m:ctrlPr>
                            <a:rPr lang="en-US" altLang="zh-CN" sz="2000" b="0" i="1" smtClean="0">
                              <a:solidFill>
                                <a:srgbClr val="C00000"/>
                              </a:solidFill>
                              <a:latin typeface="Cambria Math" panose="02040503050406030204" pitchFamily="18" charset="0"/>
                              <a:cs typeface="Calibri" panose="020F0502020204030204" pitchFamily="34" charset="0"/>
                            </a:rPr>
                          </m:ctrlPr>
                        </m:sSubPr>
                        <m:e>
                          <m:r>
                            <a:rPr lang="en-US" altLang="zh-CN" sz="2000" b="0" i="1" smtClean="0">
                              <a:solidFill>
                                <a:srgbClr val="C00000"/>
                              </a:solidFill>
                              <a:latin typeface="Cambria Math" panose="02040503050406030204" pitchFamily="18" charset="0"/>
                              <a:cs typeface="Calibri" panose="020F0502020204030204" pitchFamily="34" charset="0"/>
                            </a:rPr>
                            <m:t>𝐶</m:t>
                          </m:r>
                        </m:e>
                        <m:sub>
                          <m:r>
                            <a:rPr lang="en-US" altLang="zh-CN" sz="2000" b="0" i="1" smtClean="0">
                              <a:solidFill>
                                <a:srgbClr val="C00000"/>
                              </a:solidFill>
                              <a:latin typeface="Cambria Math" panose="02040503050406030204" pitchFamily="18" charset="0"/>
                              <a:cs typeface="Calibri" panose="020F0502020204030204" pitchFamily="34" charset="0"/>
                            </a:rPr>
                            <m:t>𝑖</m:t>
                          </m:r>
                        </m:sub>
                      </m:sSub>
                      <m:r>
                        <a:rPr lang="en-US" altLang="zh-CN" sz="2000" b="0" i="1" smtClean="0">
                          <a:solidFill>
                            <a:srgbClr val="C00000"/>
                          </a:solidFill>
                          <a:latin typeface="Cambria Math" panose="02040503050406030204" pitchFamily="18" charset="0"/>
                          <a:cs typeface="Calibri" panose="020F0502020204030204" pitchFamily="34" charset="0"/>
                        </a:rPr>
                        <m:t>=</m:t>
                      </m:r>
                      <m:func>
                        <m:funcPr>
                          <m:ctrlPr>
                            <a:rPr lang="en-US" altLang="zh-CN" sz="2000" b="0" i="1" smtClean="0">
                              <a:solidFill>
                                <a:srgbClr val="C00000"/>
                              </a:solidFill>
                              <a:latin typeface="Cambria Math" panose="02040503050406030204" pitchFamily="18" charset="0"/>
                              <a:cs typeface="Calibri" panose="020F0502020204030204" pitchFamily="34" charset="0"/>
                            </a:rPr>
                          </m:ctrlPr>
                        </m:funcPr>
                        <m:fName>
                          <m:r>
                            <m:rPr>
                              <m:sty m:val="p"/>
                            </m:rPr>
                            <a:rPr lang="en-US" altLang="zh-CN" sz="2000" b="0" i="0" smtClean="0">
                              <a:solidFill>
                                <a:srgbClr val="C00000"/>
                              </a:solidFill>
                              <a:latin typeface="Cambria Math" panose="02040503050406030204" pitchFamily="18" charset="0"/>
                              <a:cs typeface="Calibri" panose="020F0502020204030204" pitchFamily="34" charset="0"/>
                            </a:rPr>
                            <m:t>arg</m:t>
                          </m:r>
                        </m:fName>
                        <m:e>
                          <m:d>
                            <m:dPr>
                              <m:ctrlPr>
                                <a:rPr lang="en-US" altLang="zh-CN" sz="2000" b="0" i="1" smtClean="0">
                                  <a:solidFill>
                                    <a:srgbClr val="C00000"/>
                                  </a:solidFill>
                                  <a:latin typeface="Cambria Math" panose="02040503050406030204" pitchFamily="18" charset="0"/>
                                  <a:cs typeface="Calibri" panose="020F0502020204030204" pitchFamily="34" charset="0"/>
                                </a:rPr>
                              </m:ctrlPr>
                            </m:dPr>
                            <m:e>
                              <m:nary>
                                <m:naryPr>
                                  <m:chr m:val="∑"/>
                                  <m:ctrlPr>
                                    <a:rPr lang="en-US" altLang="zh-CN" sz="2000" i="1">
                                      <a:solidFill>
                                        <a:srgbClr val="C00000"/>
                                      </a:solidFill>
                                      <a:latin typeface="Cambria Math" panose="02040503050406030204" pitchFamily="18" charset="0"/>
                                      <a:cs typeface="Calibri" panose="020F0502020204030204" pitchFamily="34" charset="0"/>
                                    </a:rPr>
                                  </m:ctrlPr>
                                </m:naryPr>
                                <m:sub>
                                  <m:r>
                                    <a:rPr lang="en-US" altLang="zh-CN" sz="2000" i="1">
                                      <a:solidFill>
                                        <a:srgbClr val="C00000"/>
                                      </a:solidFill>
                                      <a:latin typeface="Cambria Math" panose="02040503050406030204" pitchFamily="18" charset="0"/>
                                      <a:cs typeface="Calibri" panose="020F0502020204030204" pitchFamily="34" charset="0"/>
                                    </a:rPr>
                                    <m:t>𝑗</m:t>
                                  </m:r>
                                  <m:r>
                                    <a:rPr lang="en-US" altLang="zh-CN" sz="2000" i="1">
                                      <a:solidFill>
                                        <a:srgbClr val="C00000"/>
                                      </a:solidFill>
                                      <a:latin typeface="Cambria Math" panose="02040503050406030204" pitchFamily="18" charset="0"/>
                                      <a:cs typeface="Calibri" panose="020F0502020204030204" pitchFamily="34" charset="0"/>
                                    </a:rPr>
                                    <m:t>=1</m:t>
                                  </m:r>
                                </m:sub>
                                <m:sup>
                                  <m:r>
                                    <a:rPr lang="en-US" altLang="zh-CN" sz="2000" i="1">
                                      <a:solidFill>
                                        <a:srgbClr val="C00000"/>
                                      </a:solidFill>
                                      <a:latin typeface="Cambria Math" panose="02040503050406030204" pitchFamily="18" charset="0"/>
                                      <a:cs typeface="Calibri" panose="020F0502020204030204" pitchFamily="34" charset="0"/>
                                    </a:rPr>
                                    <m:t>𝑚</m:t>
                                  </m:r>
                                </m:sup>
                                <m:e>
                                  <m:f>
                                    <m:fPr>
                                      <m:ctrlPr>
                                        <a:rPr lang="en-US" altLang="zh-CN" sz="2000" i="1">
                                          <a:solidFill>
                                            <a:srgbClr val="C00000"/>
                                          </a:solidFill>
                                          <a:latin typeface="Cambria Math" panose="02040503050406030204" pitchFamily="18" charset="0"/>
                                          <a:cs typeface="Calibri" panose="020F0502020204030204" pitchFamily="34" charset="0"/>
                                        </a:rPr>
                                      </m:ctrlPr>
                                    </m:fPr>
                                    <m:num>
                                      <m:sSubSup>
                                        <m:sSubSupPr>
                                          <m:ctrlPr>
                                            <a:rPr lang="en-US" altLang="zh-CN" sz="2000" i="1">
                                              <a:solidFill>
                                                <a:srgbClr val="C00000"/>
                                              </a:solidFill>
                                              <a:latin typeface="Cambria Math" panose="02040503050406030204" pitchFamily="18" charset="0"/>
                                              <a:cs typeface="Calibri" panose="020F0502020204030204" pitchFamily="34" charset="0"/>
                                            </a:rPr>
                                          </m:ctrlPr>
                                        </m:sSubSupPr>
                                        <m:e>
                                          <m:r>
                                            <a:rPr lang="en-US" altLang="zh-CN" sz="2000" i="1">
                                              <a:solidFill>
                                                <a:srgbClr val="C00000"/>
                                              </a:solidFill>
                                              <a:latin typeface="Cambria Math" panose="02040503050406030204" pitchFamily="18" charset="0"/>
                                              <a:cs typeface="Calibri" panose="020F0502020204030204" pitchFamily="34" charset="0"/>
                                            </a:rPr>
                                            <m:t>𝑣</m:t>
                                          </m:r>
                                        </m:e>
                                        <m:sub>
                                          <m:r>
                                            <a:rPr lang="en-US" altLang="zh-CN" sz="2000" i="1">
                                              <a:solidFill>
                                                <a:srgbClr val="C00000"/>
                                              </a:solidFill>
                                              <a:latin typeface="Cambria Math" panose="02040503050406030204" pitchFamily="18" charset="0"/>
                                              <a:cs typeface="Calibri" panose="020F0502020204030204" pitchFamily="34" charset="0"/>
                                            </a:rPr>
                                            <m:t>𝑖</m:t>
                                          </m:r>
                                          <m:r>
                                            <a:rPr lang="en-US" altLang="zh-CN" sz="2000" i="1">
                                              <a:solidFill>
                                                <a:srgbClr val="C00000"/>
                                              </a:solidFill>
                                              <a:latin typeface="Cambria Math" panose="02040503050406030204" pitchFamily="18" charset="0"/>
                                              <a:cs typeface="Calibri" panose="020F0502020204030204" pitchFamily="34" charset="0"/>
                                            </a:rPr>
                                            <m:t>,</m:t>
                                          </m:r>
                                          <m:r>
                                            <a:rPr lang="en-US" altLang="zh-CN" sz="2000" i="1">
                                              <a:solidFill>
                                                <a:srgbClr val="C00000"/>
                                              </a:solidFill>
                                              <a:latin typeface="Cambria Math" panose="02040503050406030204" pitchFamily="18" charset="0"/>
                                              <a:cs typeface="Calibri" panose="020F0502020204030204" pitchFamily="34" charset="0"/>
                                            </a:rPr>
                                            <m:t>𝑗</m:t>
                                          </m:r>
                                        </m:sub>
                                        <m:sup>
                                          <m:r>
                                            <a:rPr lang="en-US" altLang="zh-CN" sz="2000" i="1">
                                              <a:solidFill>
                                                <a:srgbClr val="C00000"/>
                                              </a:solidFill>
                                              <a:latin typeface="Cambria Math" panose="02040503050406030204" pitchFamily="18" charset="0"/>
                                              <a:cs typeface="Calibri" panose="020F0502020204030204" pitchFamily="34" charset="0"/>
                                            </a:rPr>
                                            <m:t>2</m:t>
                                          </m:r>
                                        </m:sup>
                                      </m:sSubSup>
                                    </m:num>
                                    <m:den>
                                      <m:sSubSup>
                                        <m:sSubSupPr>
                                          <m:ctrlPr>
                                            <a:rPr lang="en-US" altLang="zh-CN" sz="2000" i="1">
                                              <a:solidFill>
                                                <a:srgbClr val="C00000"/>
                                              </a:solidFill>
                                              <a:latin typeface="Cambria Math" panose="02040503050406030204" pitchFamily="18" charset="0"/>
                                              <a:cs typeface="Calibri" panose="020F0502020204030204" pitchFamily="34" charset="0"/>
                                            </a:rPr>
                                          </m:ctrlPr>
                                        </m:sSubSupPr>
                                        <m:e>
                                          <m:r>
                                            <a:rPr lang="en-US" altLang="zh-CN" sz="2000" i="1">
                                              <a:solidFill>
                                                <a:srgbClr val="C00000"/>
                                              </a:solidFill>
                                              <a:latin typeface="Cambria Math" panose="02040503050406030204" pitchFamily="18" charset="0"/>
                                              <a:cs typeface="Calibri" panose="020F0502020204030204" pitchFamily="34" charset="0"/>
                                            </a:rPr>
                                            <m:t>𝑣</m:t>
                                          </m:r>
                                        </m:e>
                                        <m:sub>
                                          <m:r>
                                            <a:rPr lang="en-US" altLang="zh-CN" sz="2000" i="1">
                                              <a:solidFill>
                                                <a:srgbClr val="C00000"/>
                                              </a:solidFill>
                                              <a:latin typeface="Cambria Math" panose="02040503050406030204" pitchFamily="18" charset="0"/>
                                              <a:cs typeface="Calibri" panose="020F0502020204030204" pitchFamily="34" charset="0"/>
                                            </a:rPr>
                                            <m:t>𝑖</m:t>
                                          </m:r>
                                          <m:r>
                                            <a:rPr lang="en-US" altLang="zh-CN" sz="2000" i="1">
                                              <a:solidFill>
                                                <a:srgbClr val="C00000"/>
                                              </a:solidFill>
                                              <a:latin typeface="Cambria Math" panose="02040503050406030204" pitchFamily="18" charset="0"/>
                                              <a:cs typeface="Calibri" panose="020F0502020204030204" pitchFamily="34" charset="0"/>
                                            </a:rPr>
                                            <m:t>,</m:t>
                                          </m:r>
                                          <m:r>
                                            <a:rPr lang="en-US" altLang="zh-CN" sz="2000" i="1">
                                              <a:solidFill>
                                                <a:srgbClr val="C00000"/>
                                              </a:solidFill>
                                              <a:latin typeface="Cambria Math" panose="02040503050406030204" pitchFamily="18" charset="0"/>
                                              <a:cs typeface="Calibri" panose="020F0502020204030204" pitchFamily="34" charset="0"/>
                                            </a:rPr>
                                            <m:t>𝑗</m:t>
                                          </m:r>
                                        </m:sub>
                                        <m:sup>
                                          <m:r>
                                            <a:rPr lang="en-US" altLang="zh-CN" sz="2000" i="1">
                                              <a:solidFill>
                                                <a:srgbClr val="C00000"/>
                                              </a:solidFill>
                                              <a:latin typeface="Cambria Math" panose="02040503050406030204" pitchFamily="18" charset="0"/>
                                              <a:cs typeface="Calibri" panose="020F0502020204030204" pitchFamily="34" charset="0"/>
                                            </a:rPr>
                                            <m:t>2</m:t>
                                          </m:r>
                                        </m:sup>
                                      </m:sSubSup>
                                      <m:r>
                                        <a:rPr lang="en-US" altLang="zh-CN" sz="2000" i="1">
                                          <a:solidFill>
                                            <a:srgbClr val="C00000"/>
                                          </a:solidFill>
                                          <a:latin typeface="Cambria Math" panose="02040503050406030204" pitchFamily="18" charset="0"/>
                                          <a:cs typeface="Calibri" panose="020F0502020204030204" pitchFamily="34" charset="0"/>
                                        </a:rPr>
                                        <m:t>+</m:t>
                                      </m:r>
                                      <m:sSub>
                                        <m:sSubPr>
                                          <m:ctrlPr>
                                            <a:rPr lang="en-US" altLang="zh-CN" sz="2000" i="1">
                                              <a:solidFill>
                                                <a:srgbClr val="C00000"/>
                                              </a:solidFill>
                                              <a:latin typeface="Cambria Math" panose="02040503050406030204" pitchFamily="18" charset="0"/>
                                              <a:cs typeface="Calibri" panose="020F0502020204030204" pitchFamily="34" charset="0"/>
                                            </a:rPr>
                                          </m:ctrlPr>
                                        </m:sSubPr>
                                        <m:e>
                                          <m:r>
                                            <a:rPr lang="en-US" altLang="zh-CN" sz="2000" i="1">
                                              <a:solidFill>
                                                <a:srgbClr val="C00000"/>
                                              </a:solidFill>
                                              <a:latin typeface="Cambria Math" panose="02040503050406030204" pitchFamily="18" charset="0"/>
                                              <a:cs typeface="Calibri" panose="020F0502020204030204" pitchFamily="34" charset="0"/>
                                            </a:rPr>
                                            <m:t>𝐶</m:t>
                                          </m:r>
                                        </m:e>
                                        <m:sub>
                                          <m:r>
                                            <a:rPr lang="en-US" altLang="zh-CN" sz="2000" i="1">
                                              <a:solidFill>
                                                <a:srgbClr val="C00000"/>
                                              </a:solidFill>
                                              <a:latin typeface="Cambria Math" panose="02040503050406030204" pitchFamily="18" charset="0"/>
                                              <a:cs typeface="Calibri" panose="020F0502020204030204" pitchFamily="34" charset="0"/>
                                            </a:rPr>
                                            <m:t>𝑖</m:t>
                                          </m:r>
                                        </m:sub>
                                      </m:sSub>
                                    </m:den>
                                  </m:f>
                                </m:e>
                              </m:nary>
                              <m:r>
                                <a:rPr lang="en-US" altLang="zh-CN" sz="2000" i="1">
                                  <a:solidFill>
                                    <a:srgbClr val="C00000"/>
                                  </a:solidFill>
                                  <a:latin typeface="Cambria Math" panose="02040503050406030204" pitchFamily="18" charset="0"/>
                                  <a:cs typeface="Calibri" panose="020F0502020204030204" pitchFamily="34" charset="0"/>
                                </a:rPr>
                                <m:t>=</m:t>
                              </m:r>
                              <m:sSub>
                                <m:sSubPr>
                                  <m:ctrlPr>
                                    <a:rPr lang="en-US" altLang="zh-CN" sz="2000" i="1">
                                      <a:solidFill>
                                        <a:srgbClr val="C00000"/>
                                      </a:solidFill>
                                      <a:latin typeface="Cambria Math" panose="02040503050406030204" pitchFamily="18" charset="0"/>
                                      <a:cs typeface="Calibri" panose="020F0502020204030204" pitchFamily="34" charset="0"/>
                                    </a:rPr>
                                  </m:ctrlPr>
                                </m:sSubPr>
                                <m:e>
                                  <m:r>
                                    <a:rPr lang="en-US" altLang="zh-CN" sz="2000" i="1">
                                      <a:solidFill>
                                        <a:srgbClr val="C00000"/>
                                      </a:solidFill>
                                      <a:latin typeface="Cambria Math" panose="02040503050406030204" pitchFamily="18" charset="0"/>
                                      <a:cs typeface="Calibri" panose="020F0502020204030204" pitchFamily="34" charset="0"/>
                                    </a:rPr>
                                    <m:t>𝐾</m:t>
                                  </m:r>
                                </m:e>
                                <m:sub>
                                  <m:r>
                                    <a:rPr lang="en-US" altLang="zh-CN" sz="2000" i="1">
                                      <a:solidFill>
                                        <a:srgbClr val="C00000"/>
                                      </a:solidFill>
                                      <a:latin typeface="Cambria Math" panose="02040503050406030204" pitchFamily="18" charset="0"/>
                                      <a:cs typeface="Calibri" panose="020F0502020204030204" pitchFamily="34" charset="0"/>
                                    </a:rPr>
                                    <m:t>𝑖</m:t>
                                  </m:r>
                                </m:sub>
                              </m:sSub>
                            </m:e>
                          </m:d>
                        </m:e>
                      </m:func>
                    </m:oMath>
                  </m:oMathPara>
                </a14:m>
                <a:endParaRPr lang="en-US" altLang="zh-CN" sz="2000" dirty="0">
                  <a:latin typeface="Calibri" panose="020F0502020204030204" pitchFamily="34" charset="0"/>
                  <a:cs typeface="Calibri" panose="020F0502020204030204" pitchFamily="34" charset="0"/>
                </a:endParaRPr>
              </a:p>
              <a:p>
                <a:pPr marL="1257300" lvl="2" indent="-342900" algn="just">
                  <a:lnSpc>
                    <a:spcPct val="110000"/>
                  </a:lnSpc>
                  <a:spcAft>
                    <a:spcPts val="1200"/>
                  </a:spcAft>
                  <a:buFont typeface="Arial" panose="020B0604020202020204" pitchFamily="34" charset="0"/>
                  <a:buChar char="•"/>
                </a:pPr>
                <a:r>
                  <a:rPr lang="en-US" altLang="zh-CN" sz="2000" dirty="0">
                    <a:latin typeface="Calibri" panose="020F0502020204030204" pitchFamily="34" charset="0"/>
                    <a:cs typeface="Calibri" panose="020F0502020204030204" pitchFamily="34" charset="0"/>
                  </a:rPr>
                  <a:t>For the </a:t>
                </a:r>
                <a14:m>
                  <m:oMath xmlns:m="http://schemas.openxmlformats.org/officeDocument/2006/math">
                    <m:sSub>
                      <m:sSubPr>
                        <m:ctrlPr>
                          <a:rPr lang="en-US" altLang="zh-CN" sz="2000" i="1">
                            <a:latin typeface="Cambria Math" panose="02040503050406030204" pitchFamily="18" charset="0"/>
                            <a:cs typeface="Calibri" panose="020F0502020204030204" pitchFamily="34" charset="0"/>
                          </a:rPr>
                        </m:ctrlPr>
                      </m:sSubPr>
                      <m:e>
                        <m:r>
                          <a:rPr lang="en-US" altLang="zh-CN" sz="2000" i="1">
                            <a:latin typeface="Cambria Math" panose="02040503050406030204" pitchFamily="18" charset="0"/>
                            <a:cs typeface="Calibri" panose="020F0502020204030204" pitchFamily="34" charset="0"/>
                          </a:rPr>
                          <m:t>𝑣</m:t>
                        </m:r>
                      </m:e>
                      <m:sub>
                        <m:r>
                          <a:rPr lang="en-US" altLang="zh-CN" sz="2000" i="1">
                            <a:latin typeface="Cambria Math" panose="02040503050406030204" pitchFamily="18" charset="0"/>
                            <a:cs typeface="Calibri" panose="020F0502020204030204" pitchFamily="34" charset="0"/>
                          </a:rPr>
                          <m:t>𝑖</m:t>
                        </m:r>
                        <m:r>
                          <a:rPr lang="en-US" altLang="zh-CN" sz="2000" i="1">
                            <a:latin typeface="Cambria Math" panose="02040503050406030204" pitchFamily="18" charset="0"/>
                            <a:cs typeface="Calibri" panose="020F0502020204030204" pitchFamily="34" charset="0"/>
                          </a:rPr>
                          <m:t>,</m:t>
                        </m:r>
                        <m:r>
                          <a:rPr lang="en-US" altLang="zh-CN" sz="2000" i="1">
                            <a:latin typeface="Cambria Math" panose="02040503050406030204" pitchFamily="18" charset="0"/>
                            <a:cs typeface="Calibri" panose="020F0502020204030204" pitchFamily="34" charset="0"/>
                          </a:rPr>
                          <m:t>𝑗</m:t>
                        </m:r>
                      </m:sub>
                    </m:sSub>
                    <m:r>
                      <a:rPr lang="en-US" altLang="zh-CN" sz="2000" i="1">
                        <a:latin typeface="Cambria Math" panose="02040503050406030204" pitchFamily="18" charset="0"/>
                        <a:cs typeface="Calibri" panose="020F0502020204030204" pitchFamily="34" charset="0"/>
                      </a:rPr>
                      <m:t> </m:t>
                    </m:r>
                  </m:oMath>
                </a14:m>
                <a:r>
                  <a:rPr lang="en-US" altLang="zh-CN" sz="2000" dirty="0">
                    <a:latin typeface="Calibri" panose="020F0502020204030204" pitchFamily="34" charset="0"/>
                    <a:cs typeface="Calibri" panose="020F0502020204030204" pitchFamily="34" charset="0"/>
                  </a:rPr>
                  <a:t>being sampled, </a:t>
                </a:r>
                <a14:m>
                  <m:oMath xmlns:m="http://schemas.openxmlformats.org/officeDocument/2006/math">
                    <m:sSub>
                      <m:sSubPr>
                        <m:ctrlPr>
                          <a:rPr lang="en-US" altLang="zh-CN" sz="2000" i="1">
                            <a:solidFill>
                              <a:srgbClr val="C00000"/>
                            </a:solidFill>
                            <a:latin typeface="Cambria Math" panose="02040503050406030204" pitchFamily="18" charset="0"/>
                            <a:cs typeface="Calibri" panose="020F0502020204030204" pitchFamily="34" charset="0"/>
                          </a:rPr>
                        </m:ctrlPr>
                      </m:sSubPr>
                      <m:e>
                        <m:acc>
                          <m:accPr>
                            <m:chr m:val="̂"/>
                            <m:ctrlPr>
                              <a:rPr lang="en-US" altLang="zh-CN" sz="2000" i="1" dirty="0">
                                <a:solidFill>
                                  <a:srgbClr val="C00000"/>
                                </a:solidFill>
                                <a:latin typeface="Cambria Math" panose="02040503050406030204" pitchFamily="18" charset="0"/>
                                <a:cs typeface="Calibri" panose="020F0502020204030204" pitchFamily="34" charset="0"/>
                              </a:rPr>
                            </m:ctrlPr>
                          </m:accPr>
                          <m:e>
                            <m:r>
                              <a:rPr lang="en-US" altLang="zh-CN" sz="2000" i="1" dirty="0">
                                <a:solidFill>
                                  <a:srgbClr val="C00000"/>
                                </a:solidFill>
                                <a:latin typeface="Cambria Math" panose="02040503050406030204" pitchFamily="18" charset="0"/>
                                <a:cs typeface="Calibri" panose="020F0502020204030204" pitchFamily="34" charset="0"/>
                              </a:rPr>
                              <m:t>𝑣</m:t>
                            </m:r>
                          </m:e>
                        </m:acc>
                      </m:e>
                      <m:sub>
                        <m:r>
                          <a:rPr lang="en-US" altLang="zh-CN" sz="2000" i="1">
                            <a:solidFill>
                              <a:srgbClr val="C00000"/>
                            </a:solidFill>
                            <a:latin typeface="Cambria Math" panose="02040503050406030204" pitchFamily="18" charset="0"/>
                            <a:cs typeface="Calibri" panose="020F0502020204030204" pitchFamily="34" charset="0"/>
                          </a:rPr>
                          <m:t>𝑖</m:t>
                        </m:r>
                        <m:r>
                          <a:rPr lang="en-US" altLang="zh-CN" sz="2000" i="1">
                            <a:solidFill>
                              <a:srgbClr val="C00000"/>
                            </a:solidFill>
                            <a:latin typeface="Cambria Math" panose="02040503050406030204" pitchFamily="18" charset="0"/>
                            <a:cs typeface="Calibri" panose="020F0502020204030204" pitchFamily="34" charset="0"/>
                          </a:rPr>
                          <m:t>,</m:t>
                        </m:r>
                        <m:r>
                          <a:rPr lang="en-US" altLang="zh-CN" sz="2000" i="1">
                            <a:solidFill>
                              <a:srgbClr val="C00000"/>
                            </a:solidFill>
                            <a:latin typeface="Cambria Math" panose="02040503050406030204" pitchFamily="18" charset="0"/>
                            <a:cs typeface="Calibri" panose="020F0502020204030204" pitchFamily="34" charset="0"/>
                          </a:rPr>
                          <m:t>𝑗</m:t>
                        </m:r>
                      </m:sub>
                    </m:sSub>
                    <m:r>
                      <a:rPr lang="en-US" altLang="zh-CN" sz="2000" i="1">
                        <a:solidFill>
                          <a:srgbClr val="C00000"/>
                        </a:solidFill>
                        <a:latin typeface="Cambria Math" panose="02040503050406030204" pitchFamily="18" charset="0"/>
                        <a:cs typeface="Calibri" panose="020F0502020204030204" pitchFamily="34" charset="0"/>
                      </a:rPr>
                      <m:t>=</m:t>
                    </m:r>
                    <m:f>
                      <m:fPr>
                        <m:ctrlPr>
                          <a:rPr lang="en-US" altLang="zh-CN" sz="2000" i="1" dirty="0">
                            <a:solidFill>
                              <a:srgbClr val="C00000"/>
                            </a:solidFill>
                            <a:latin typeface="Cambria Math" panose="02040503050406030204" pitchFamily="18" charset="0"/>
                            <a:cs typeface="Calibri" panose="020F0502020204030204" pitchFamily="34" charset="0"/>
                          </a:rPr>
                        </m:ctrlPr>
                      </m:fPr>
                      <m:num>
                        <m:sSub>
                          <m:sSubPr>
                            <m:ctrlPr>
                              <a:rPr lang="en-US" altLang="zh-CN" sz="2000" i="1" dirty="0">
                                <a:solidFill>
                                  <a:srgbClr val="C00000"/>
                                </a:solidFill>
                                <a:latin typeface="Cambria Math" panose="02040503050406030204" pitchFamily="18" charset="0"/>
                                <a:cs typeface="Calibri" panose="020F0502020204030204" pitchFamily="34" charset="0"/>
                              </a:rPr>
                            </m:ctrlPr>
                          </m:sSubPr>
                          <m:e>
                            <m:r>
                              <a:rPr lang="en-US" altLang="zh-CN" sz="2000" i="1" dirty="0">
                                <a:solidFill>
                                  <a:srgbClr val="C00000"/>
                                </a:solidFill>
                                <a:latin typeface="Cambria Math" panose="02040503050406030204" pitchFamily="18" charset="0"/>
                                <a:cs typeface="Calibri" panose="020F0502020204030204" pitchFamily="34" charset="0"/>
                              </a:rPr>
                              <m:t>𝑣</m:t>
                            </m:r>
                          </m:e>
                          <m:sub>
                            <m:r>
                              <a:rPr lang="en-US" altLang="zh-CN" sz="2000" i="1" dirty="0">
                                <a:solidFill>
                                  <a:srgbClr val="C00000"/>
                                </a:solidFill>
                                <a:latin typeface="Cambria Math" panose="02040503050406030204" pitchFamily="18" charset="0"/>
                                <a:cs typeface="Calibri" panose="020F0502020204030204" pitchFamily="34" charset="0"/>
                              </a:rPr>
                              <m:t>𝑖</m:t>
                            </m:r>
                            <m:r>
                              <a:rPr lang="en-US" altLang="zh-CN" sz="2000" i="1" dirty="0">
                                <a:solidFill>
                                  <a:srgbClr val="C00000"/>
                                </a:solidFill>
                                <a:latin typeface="Cambria Math" panose="02040503050406030204" pitchFamily="18" charset="0"/>
                                <a:cs typeface="Calibri" panose="020F0502020204030204" pitchFamily="34" charset="0"/>
                              </a:rPr>
                              <m:t>,</m:t>
                            </m:r>
                            <m:r>
                              <a:rPr lang="en-US" altLang="zh-CN" sz="2000" i="1" dirty="0">
                                <a:solidFill>
                                  <a:srgbClr val="C00000"/>
                                </a:solidFill>
                                <a:latin typeface="Cambria Math" panose="02040503050406030204" pitchFamily="18" charset="0"/>
                                <a:cs typeface="Calibri" panose="020F0502020204030204" pitchFamily="34" charset="0"/>
                              </a:rPr>
                              <m:t>𝑗</m:t>
                            </m:r>
                          </m:sub>
                        </m:sSub>
                      </m:num>
                      <m:den>
                        <m:sSub>
                          <m:sSubPr>
                            <m:ctrlPr>
                              <a:rPr lang="en-US" altLang="zh-CN" sz="2000" i="1" dirty="0">
                                <a:solidFill>
                                  <a:srgbClr val="C00000"/>
                                </a:solidFill>
                                <a:latin typeface="Cambria Math" panose="02040503050406030204" pitchFamily="18" charset="0"/>
                                <a:cs typeface="Calibri" panose="020F0502020204030204" pitchFamily="34" charset="0"/>
                              </a:rPr>
                            </m:ctrlPr>
                          </m:sSubPr>
                          <m:e>
                            <m:r>
                              <a:rPr lang="en-US" altLang="zh-CN" sz="2000" i="1" dirty="0">
                                <a:solidFill>
                                  <a:srgbClr val="C00000"/>
                                </a:solidFill>
                                <a:latin typeface="Cambria Math" panose="02040503050406030204" pitchFamily="18" charset="0"/>
                                <a:cs typeface="Calibri" panose="020F0502020204030204" pitchFamily="34" charset="0"/>
                              </a:rPr>
                              <m:t>𝑝</m:t>
                            </m:r>
                          </m:e>
                          <m:sub>
                            <m:r>
                              <a:rPr lang="en-US" altLang="zh-CN" sz="2000" i="1" dirty="0">
                                <a:solidFill>
                                  <a:srgbClr val="C00000"/>
                                </a:solidFill>
                                <a:latin typeface="Cambria Math" panose="02040503050406030204" pitchFamily="18" charset="0"/>
                                <a:cs typeface="Calibri" panose="020F0502020204030204" pitchFamily="34" charset="0"/>
                              </a:rPr>
                              <m:t>𝑖</m:t>
                            </m:r>
                            <m:r>
                              <a:rPr lang="en-US" altLang="zh-CN" sz="2000" i="1" dirty="0">
                                <a:solidFill>
                                  <a:srgbClr val="C00000"/>
                                </a:solidFill>
                                <a:latin typeface="Cambria Math" panose="02040503050406030204" pitchFamily="18" charset="0"/>
                                <a:cs typeface="Calibri" panose="020F0502020204030204" pitchFamily="34" charset="0"/>
                              </a:rPr>
                              <m:t>,</m:t>
                            </m:r>
                            <m:r>
                              <a:rPr lang="en-US" altLang="zh-CN" sz="2000" i="1" dirty="0">
                                <a:solidFill>
                                  <a:srgbClr val="C00000"/>
                                </a:solidFill>
                                <a:latin typeface="Cambria Math" panose="02040503050406030204" pitchFamily="18" charset="0"/>
                                <a:cs typeface="Calibri" panose="020F0502020204030204" pitchFamily="34" charset="0"/>
                              </a:rPr>
                              <m:t>𝑗</m:t>
                            </m:r>
                          </m:sub>
                        </m:sSub>
                      </m:den>
                    </m:f>
                  </m:oMath>
                </a14:m>
                <a:r>
                  <a:rPr lang="en-US" altLang="zh-CN" sz="2000" i="1" dirty="0">
                    <a:latin typeface="Calibri" panose="020F0502020204030204" pitchFamily="34" charset="0"/>
                    <a:cs typeface="Calibri" panose="020F0502020204030204" pitchFamily="34" charset="0"/>
                  </a:rPr>
                  <a:t> </a:t>
                </a:r>
                <a:r>
                  <a:rPr lang="en-US" altLang="zh-CN" sz="2000" dirty="0">
                    <a:latin typeface="Calibri" panose="020F0502020204030204" pitchFamily="34" charset="0"/>
                    <a:cs typeface="Calibri" panose="020F0502020204030204" pitchFamily="34" charset="0"/>
                  </a:rPr>
                  <a:t>(unbiasedness)</a:t>
                </a:r>
              </a:p>
            </p:txBody>
          </p:sp>
        </mc:Choice>
        <mc:Fallback xmlns="">
          <p:sp>
            <p:nvSpPr>
              <p:cNvPr id="53" name="文本框 52">
                <a:extLst>
                  <a:ext uri="{FF2B5EF4-FFF2-40B4-BE49-F238E27FC236}">
                    <a16:creationId xmlns:a16="http://schemas.microsoft.com/office/drawing/2014/main" id="{9D83C9BA-9E77-4B46-BAC9-7FE994CBCEEB}"/>
                  </a:ext>
                </a:extLst>
              </p:cNvPr>
              <p:cNvSpPr txBox="1">
                <a:spLocks noRot="1" noChangeAspect="1" noMove="1" noResize="1" noEditPoints="1" noAdjustHandles="1" noChangeArrowheads="1" noChangeShapeType="1" noTextEdit="1"/>
              </p:cNvSpPr>
              <p:nvPr/>
            </p:nvSpPr>
            <p:spPr>
              <a:xfrm>
                <a:off x="477270" y="1164467"/>
                <a:ext cx="11183788" cy="4360233"/>
              </a:xfrm>
              <a:prstGeom prst="rect">
                <a:avLst/>
              </a:prstGeom>
              <a:blipFill>
                <a:blip r:embed="rId4"/>
                <a:stretch>
                  <a:fillRect t="-291" b="-15407"/>
                </a:stretch>
              </a:blipFill>
            </p:spPr>
            <p:txBody>
              <a:bodyPr/>
              <a:lstStyle/>
              <a:p>
                <a:r>
                  <a:rPr lang="zh-CN" altLang="en-US">
                    <a:noFill/>
                  </a:rPr>
                  <a:t> </a:t>
                </a:r>
              </a:p>
            </p:txBody>
          </p:sp>
        </mc:Fallback>
      </mc:AlternateContent>
      <p:sp>
        <p:nvSpPr>
          <p:cNvPr id="21" name="文本框 20"/>
          <p:cNvSpPr txBox="1"/>
          <p:nvPr/>
        </p:nvSpPr>
        <p:spPr>
          <a:xfrm>
            <a:off x="1341487" y="308511"/>
            <a:ext cx="4083953" cy="400110"/>
          </a:xfrm>
          <a:prstGeom prst="rect">
            <a:avLst/>
          </a:prstGeom>
          <a:noFill/>
        </p:spPr>
        <p:txBody>
          <a:bodyPr wrap="square" rtlCol="0">
            <a:spAutoFit/>
          </a:bodyPr>
          <a:lstStyle>
            <a:defPPr>
              <a:defRPr lang="zh-CN"/>
            </a:defPPr>
            <a:lvl1pPr>
              <a:defRPr sz="2400">
                <a:solidFill>
                  <a:schemeClr val="bg2">
                    <a:lumMod val="25000"/>
                  </a:schemeClr>
                </a:solidFill>
                <a:ea typeface="方正兰亭粗黑_GBK" panose="02000000000000000000" pitchFamily="2" charset="-122"/>
              </a:defRPr>
            </a:lvl1pPr>
          </a:lstStyle>
          <a:p>
            <a:r>
              <a:rPr lang="en-US" altLang="zh-CN" sz="2000" dirty="0"/>
              <a:t>MinMax Sampling: Optimal Version</a:t>
            </a:r>
            <a:endParaRPr lang="zh-CN" altLang="en-US" sz="2000" dirty="0"/>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Tree>
    <p:custDataLst>
      <p:tags r:id="rId1"/>
    </p:custDataLst>
    <p:extLst>
      <p:ext uri="{BB962C8B-B14F-4D97-AF65-F5344CB8AC3E}">
        <p14:creationId xmlns:p14="http://schemas.microsoft.com/office/powerpoint/2010/main" val="4249013819"/>
      </p:ext>
    </p:extLst>
  </p:cSld>
  <p:clrMapOvr>
    <a:masterClrMapping/>
  </p:clrMapOvr>
  <mc:AlternateContent xmlns:mc="http://schemas.openxmlformats.org/markup-compatibility/2006" xmlns:p14="http://schemas.microsoft.com/office/powerpoint/2010/main">
    <mc:Choice Requires="p14">
      <p:transition spd="med" p14:dur="700" advTm="239576">
        <p:fade/>
      </p:transition>
    </mc:Choice>
    <mc:Fallback xmlns="">
      <p:transition spd="med" advTm="239576">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9D83C9BA-9E77-4B46-BAC9-7FE994CBCEEB}"/>
                  </a:ext>
                </a:extLst>
              </p:cNvPr>
              <p:cNvSpPr txBox="1"/>
              <p:nvPr/>
            </p:nvSpPr>
            <p:spPr>
              <a:xfrm>
                <a:off x="477270" y="1164467"/>
                <a:ext cx="11183788" cy="2552750"/>
              </a:xfrm>
              <a:prstGeom prst="rect">
                <a:avLst/>
              </a:prstGeom>
              <a:noFill/>
            </p:spPr>
            <p:txBody>
              <a:bodyPr wrap="square" rtlCol="0">
                <a:spAutoFit/>
              </a:bodyPr>
              <a:lstStyle/>
              <a:p>
                <a:pPr marL="800100" lvl="1" indent="-342900" algn="just">
                  <a:lnSpc>
                    <a:spcPct val="120000"/>
                  </a:lnSpc>
                  <a:spcAft>
                    <a:spcPts val="1200"/>
                  </a:spcAft>
                  <a:buFont typeface="Arial" panose="020B0604020202020204" pitchFamily="34" charset="0"/>
                  <a:buChar char="•"/>
                </a:pPr>
                <a:r>
                  <a:rPr lang="en-US" altLang="zh-CN" sz="2000" dirty="0">
                    <a:latin typeface="Calibri" panose="020F0502020204030204" pitchFamily="34" charset="0"/>
                    <a:cs typeface="Calibri" panose="020F0502020204030204" pitchFamily="34" charset="0"/>
                  </a:rPr>
                  <a:t>Sampling process of </a:t>
                </a:r>
                <a:r>
                  <a:rPr lang="en-US" altLang="zh-CN" sz="2000" i="1" dirty="0">
                    <a:latin typeface="Calibri" panose="020F0502020204030204" pitchFamily="34" charset="0"/>
                    <a:cs typeface="Calibri" panose="020F0502020204030204" pitchFamily="34" charset="0"/>
                  </a:rPr>
                  <a:t>optimal version:</a:t>
                </a:r>
              </a:p>
              <a:p>
                <a:pPr lvl="2" algn="just">
                  <a:lnSpc>
                    <a:spcPct val="120000"/>
                  </a:lnSpc>
                  <a:spcAft>
                    <a:spcPts val="1200"/>
                  </a:spcAft>
                </a:pPr>
                <a14:m>
                  <m:oMathPara xmlns:m="http://schemas.openxmlformats.org/officeDocument/2006/math">
                    <m:oMathParaPr>
                      <m:jc m:val="centerGroup"/>
                    </m:oMathParaPr>
                    <m:oMath xmlns:m="http://schemas.openxmlformats.org/officeDocument/2006/math">
                      <m:sSub>
                        <m:sSubPr>
                          <m:ctrlPr>
                            <a:rPr lang="en-US" altLang="zh-CN" sz="2000" b="0" i="1" smtClean="0">
                              <a:solidFill>
                                <a:srgbClr val="C00000"/>
                              </a:solidFill>
                              <a:latin typeface="Cambria Math" panose="02040503050406030204" pitchFamily="18" charset="0"/>
                              <a:cs typeface="Calibri" panose="020F0502020204030204" pitchFamily="34" charset="0"/>
                            </a:rPr>
                          </m:ctrlPr>
                        </m:sSubPr>
                        <m:e>
                          <m:r>
                            <a:rPr lang="en-US" altLang="zh-CN" sz="2000" b="0" i="1" smtClean="0">
                              <a:solidFill>
                                <a:srgbClr val="C00000"/>
                              </a:solidFill>
                              <a:latin typeface="Cambria Math" panose="02040503050406030204" pitchFamily="18" charset="0"/>
                              <a:cs typeface="Calibri" panose="020F0502020204030204" pitchFamily="34" charset="0"/>
                            </a:rPr>
                            <m:t>𝑝</m:t>
                          </m:r>
                        </m:e>
                        <m:sub>
                          <m:r>
                            <a:rPr lang="en-US" altLang="zh-CN" sz="2000" b="0" i="1" smtClean="0">
                              <a:solidFill>
                                <a:srgbClr val="C00000"/>
                              </a:solidFill>
                              <a:latin typeface="Cambria Math" panose="02040503050406030204" pitchFamily="18" charset="0"/>
                              <a:cs typeface="Calibri" panose="020F0502020204030204" pitchFamily="34" charset="0"/>
                            </a:rPr>
                            <m:t>𝑖</m:t>
                          </m:r>
                          <m:r>
                            <a:rPr lang="en-US" altLang="zh-CN" sz="2000" b="0" i="1" smtClean="0">
                              <a:solidFill>
                                <a:srgbClr val="C00000"/>
                              </a:solidFill>
                              <a:latin typeface="Cambria Math" panose="02040503050406030204" pitchFamily="18" charset="0"/>
                              <a:cs typeface="Calibri" panose="020F0502020204030204" pitchFamily="34" charset="0"/>
                            </a:rPr>
                            <m:t>,</m:t>
                          </m:r>
                          <m:r>
                            <a:rPr lang="en-US" altLang="zh-CN" sz="2000" b="0" i="1" smtClean="0">
                              <a:solidFill>
                                <a:srgbClr val="C00000"/>
                              </a:solidFill>
                              <a:latin typeface="Cambria Math" panose="02040503050406030204" pitchFamily="18" charset="0"/>
                              <a:cs typeface="Calibri" panose="020F0502020204030204" pitchFamily="34" charset="0"/>
                            </a:rPr>
                            <m:t>𝑗</m:t>
                          </m:r>
                        </m:sub>
                      </m:sSub>
                      <m:r>
                        <a:rPr lang="en-US" altLang="zh-CN" sz="2000" b="0" i="1" smtClean="0">
                          <a:solidFill>
                            <a:srgbClr val="C00000"/>
                          </a:solidFill>
                          <a:latin typeface="Cambria Math" panose="02040503050406030204" pitchFamily="18" charset="0"/>
                          <a:cs typeface="Calibri" panose="020F0502020204030204" pitchFamily="34" charset="0"/>
                        </a:rPr>
                        <m:t>=</m:t>
                      </m:r>
                      <m:f>
                        <m:fPr>
                          <m:ctrlPr>
                            <a:rPr lang="en-US" altLang="zh-CN" sz="2000" i="1">
                              <a:solidFill>
                                <a:srgbClr val="C00000"/>
                              </a:solidFill>
                              <a:latin typeface="Cambria Math" panose="02040503050406030204" pitchFamily="18" charset="0"/>
                              <a:cs typeface="Calibri" panose="020F0502020204030204" pitchFamily="34" charset="0"/>
                            </a:rPr>
                          </m:ctrlPr>
                        </m:fPr>
                        <m:num>
                          <m:sSubSup>
                            <m:sSubSupPr>
                              <m:ctrlPr>
                                <a:rPr lang="en-US" altLang="zh-CN" sz="2000" i="1">
                                  <a:solidFill>
                                    <a:srgbClr val="C00000"/>
                                  </a:solidFill>
                                  <a:latin typeface="Cambria Math" panose="02040503050406030204" pitchFamily="18" charset="0"/>
                                  <a:cs typeface="Calibri" panose="020F0502020204030204" pitchFamily="34" charset="0"/>
                                </a:rPr>
                              </m:ctrlPr>
                            </m:sSubSupPr>
                            <m:e>
                              <m:r>
                                <a:rPr lang="en-US" altLang="zh-CN" sz="2000" i="1">
                                  <a:solidFill>
                                    <a:srgbClr val="C00000"/>
                                  </a:solidFill>
                                  <a:latin typeface="Cambria Math" panose="02040503050406030204" pitchFamily="18" charset="0"/>
                                  <a:cs typeface="Calibri" panose="020F0502020204030204" pitchFamily="34" charset="0"/>
                                </a:rPr>
                                <m:t>𝑣</m:t>
                              </m:r>
                            </m:e>
                            <m:sub>
                              <m:r>
                                <a:rPr lang="en-US" altLang="zh-CN" sz="2000" i="1">
                                  <a:solidFill>
                                    <a:srgbClr val="C00000"/>
                                  </a:solidFill>
                                  <a:latin typeface="Cambria Math" panose="02040503050406030204" pitchFamily="18" charset="0"/>
                                  <a:cs typeface="Calibri" panose="020F0502020204030204" pitchFamily="34" charset="0"/>
                                </a:rPr>
                                <m:t>𝑖</m:t>
                              </m:r>
                              <m:r>
                                <a:rPr lang="en-US" altLang="zh-CN" sz="2000" i="1">
                                  <a:solidFill>
                                    <a:srgbClr val="C00000"/>
                                  </a:solidFill>
                                  <a:latin typeface="Cambria Math" panose="02040503050406030204" pitchFamily="18" charset="0"/>
                                  <a:cs typeface="Calibri" panose="020F0502020204030204" pitchFamily="34" charset="0"/>
                                </a:rPr>
                                <m:t>,</m:t>
                              </m:r>
                              <m:r>
                                <a:rPr lang="en-US" altLang="zh-CN" sz="2000" i="1">
                                  <a:solidFill>
                                    <a:srgbClr val="C00000"/>
                                  </a:solidFill>
                                  <a:latin typeface="Cambria Math" panose="02040503050406030204" pitchFamily="18" charset="0"/>
                                  <a:cs typeface="Calibri" panose="020F0502020204030204" pitchFamily="34" charset="0"/>
                                </a:rPr>
                                <m:t>𝑗</m:t>
                              </m:r>
                            </m:sub>
                            <m:sup>
                              <m:r>
                                <a:rPr lang="en-US" altLang="zh-CN" sz="2000" i="1">
                                  <a:solidFill>
                                    <a:srgbClr val="C00000"/>
                                  </a:solidFill>
                                  <a:latin typeface="Cambria Math" panose="02040503050406030204" pitchFamily="18" charset="0"/>
                                  <a:cs typeface="Calibri" panose="020F0502020204030204" pitchFamily="34" charset="0"/>
                                </a:rPr>
                                <m:t>2</m:t>
                              </m:r>
                            </m:sup>
                          </m:sSubSup>
                        </m:num>
                        <m:den>
                          <m:sSubSup>
                            <m:sSubSupPr>
                              <m:ctrlPr>
                                <a:rPr lang="en-US" altLang="zh-CN" sz="2000" i="1">
                                  <a:solidFill>
                                    <a:srgbClr val="C00000"/>
                                  </a:solidFill>
                                  <a:latin typeface="Cambria Math" panose="02040503050406030204" pitchFamily="18" charset="0"/>
                                  <a:cs typeface="Calibri" panose="020F0502020204030204" pitchFamily="34" charset="0"/>
                                </a:rPr>
                              </m:ctrlPr>
                            </m:sSubSupPr>
                            <m:e>
                              <m:r>
                                <a:rPr lang="en-US" altLang="zh-CN" sz="2000" i="1">
                                  <a:solidFill>
                                    <a:srgbClr val="C00000"/>
                                  </a:solidFill>
                                  <a:latin typeface="Cambria Math" panose="02040503050406030204" pitchFamily="18" charset="0"/>
                                  <a:cs typeface="Calibri" panose="020F0502020204030204" pitchFamily="34" charset="0"/>
                                </a:rPr>
                                <m:t>𝑣</m:t>
                              </m:r>
                            </m:e>
                            <m:sub>
                              <m:r>
                                <a:rPr lang="en-US" altLang="zh-CN" sz="2000" i="1">
                                  <a:solidFill>
                                    <a:srgbClr val="C00000"/>
                                  </a:solidFill>
                                  <a:latin typeface="Cambria Math" panose="02040503050406030204" pitchFamily="18" charset="0"/>
                                  <a:cs typeface="Calibri" panose="020F0502020204030204" pitchFamily="34" charset="0"/>
                                </a:rPr>
                                <m:t>𝑖</m:t>
                              </m:r>
                              <m:r>
                                <a:rPr lang="en-US" altLang="zh-CN" sz="2000" i="1">
                                  <a:solidFill>
                                    <a:srgbClr val="C00000"/>
                                  </a:solidFill>
                                  <a:latin typeface="Cambria Math" panose="02040503050406030204" pitchFamily="18" charset="0"/>
                                  <a:cs typeface="Calibri" panose="020F0502020204030204" pitchFamily="34" charset="0"/>
                                </a:rPr>
                                <m:t>,</m:t>
                              </m:r>
                              <m:r>
                                <a:rPr lang="en-US" altLang="zh-CN" sz="2000" i="1">
                                  <a:solidFill>
                                    <a:srgbClr val="C00000"/>
                                  </a:solidFill>
                                  <a:latin typeface="Cambria Math" panose="02040503050406030204" pitchFamily="18" charset="0"/>
                                  <a:cs typeface="Calibri" panose="020F0502020204030204" pitchFamily="34" charset="0"/>
                                </a:rPr>
                                <m:t>𝑗</m:t>
                              </m:r>
                            </m:sub>
                            <m:sup>
                              <m:r>
                                <a:rPr lang="en-US" altLang="zh-CN" sz="2000" i="1">
                                  <a:solidFill>
                                    <a:srgbClr val="C00000"/>
                                  </a:solidFill>
                                  <a:latin typeface="Cambria Math" panose="02040503050406030204" pitchFamily="18" charset="0"/>
                                  <a:cs typeface="Calibri" panose="020F0502020204030204" pitchFamily="34" charset="0"/>
                                </a:rPr>
                                <m:t>2</m:t>
                              </m:r>
                            </m:sup>
                          </m:sSubSup>
                          <m:r>
                            <a:rPr lang="en-US" altLang="zh-CN" sz="2000" i="1">
                              <a:solidFill>
                                <a:srgbClr val="C00000"/>
                              </a:solidFill>
                              <a:latin typeface="Cambria Math" panose="02040503050406030204" pitchFamily="18" charset="0"/>
                              <a:cs typeface="Calibri" panose="020F0502020204030204" pitchFamily="34" charset="0"/>
                            </a:rPr>
                            <m:t>+</m:t>
                          </m:r>
                          <m:sSub>
                            <m:sSubPr>
                              <m:ctrlPr>
                                <a:rPr lang="en-US" altLang="zh-CN" sz="2000" i="1">
                                  <a:solidFill>
                                    <a:srgbClr val="C00000"/>
                                  </a:solidFill>
                                  <a:latin typeface="Cambria Math" panose="02040503050406030204" pitchFamily="18" charset="0"/>
                                  <a:cs typeface="Calibri" panose="020F0502020204030204" pitchFamily="34" charset="0"/>
                                </a:rPr>
                              </m:ctrlPr>
                            </m:sSubPr>
                            <m:e>
                              <m:r>
                                <a:rPr lang="en-US" altLang="zh-CN" sz="2000" i="1">
                                  <a:solidFill>
                                    <a:srgbClr val="C00000"/>
                                  </a:solidFill>
                                  <a:latin typeface="Cambria Math" panose="02040503050406030204" pitchFamily="18" charset="0"/>
                                  <a:cs typeface="Calibri" panose="020F0502020204030204" pitchFamily="34" charset="0"/>
                                </a:rPr>
                                <m:t>𝐶</m:t>
                              </m:r>
                            </m:e>
                            <m:sub>
                              <m:r>
                                <a:rPr lang="en-US" altLang="zh-CN" sz="2000" i="1">
                                  <a:solidFill>
                                    <a:srgbClr val="C00000"/>
                                  </a:solidFill>
                                  <a:latin typeface="Cambria Math" panose="02040503050406030204" pitchFamily="18" charset="0"/>
                                  <a:cs typeface="Calibri" panose="020F0502020204030204" pitchFamily="34" charset="0"/>
                                </a:rPr>
                                <m:t>𝑖</m:t>
                              </m:r>
                            </m:sub>
                          </m:sSub>
                        </m:den>
                      </m:f>
                    </m:oMath>
                  </m:oMathPara>
                </a14:m>
                <a:endParaRPr lang="en-US" altLang="zh-CN" sz="2000" dirty="0">
                  <a:solidFill>
                    <a:srgbClr val="C00000"/>
                  </a:solidFill>
                  <a:latin typeface="Calibri" panose="020F0502020204030204" pitchFamily="34" charset="0"/>
                  <a:cs typeface="Calibri" panose="020F0502020204030204" pitchFamily="34" charset="0"/>
                </a:endParaRPr>
              </a:p>
              <a:p>
                <a:pPr marL="800100" lvl="1" indent="-342900" algn="just">
                  <a:lnSpc>
                    <a:spcPct val="120000"/>
                  </a:lnSpc>
                  <a:spcAft>
                    <a:spcPts val="1200"/>
                  </a:spcAft>
                  <a:buFont typeface="Arial" panose="020B0604020202020204" pitchFamily="34" charset="0"/>
                  <a:buChar char="•"/>
                </a:pPr>
                <a:r>
                  <a:rPr lang="en-US" altLang="zh-CN" sz="2000" dirty="0">
                    <a:latin typeface="Calibri" panose="020F0502020204030204" pitchFamily="34" charset="0"/>
                    <a:cs typeface="Calibri" panose="020F0502020204030204" pitchFamily="34" charset="0"/>
                  </a:rPr>
                  <a:t>Example of </a:t>
                </a:r>
                <a:r>
                  <a:rPr lang="en-US" altLang="zh-CN" sz="2000" i="1" dirty="0">
                    <a:latin typeface="Calibri" panose="020F0502020204030204" pitchFamily="34" charset="0"/>
                    <a:cs typeface="Calibri" panose="020F0502020204030204" pitchFamily="34" charset="0"/>
                  </a:rPr>
                  <a:t>optimal version:</a:t>
                </a:r>
              </a:p>
              <a:p>
                <a:pPr marL="800100" lvl="1" indent="-342900" algn="just">
                  <a:lnSpc>
                    <a:spcPct val="120000"/>
                  </a:lnSpc>
                  <a:spcAft>
                    <a:spcPts val="1200"/>
                  </a:spcAft>
                  <a:buFont typeface="Arial" panose="020B0604020202020204" pitchFamily="34" charset="0"/>
                  <a:buChar char="•"/>
                </a:pPr>
                <a:endParaRPr lang="en-US" altLang="zh-CN" sz="2000" i="1" dirty="0">
                  <a:latin typeface="Calibri" panose="020F0502020204030204" pitchFamily="34" charset="0"/>
                  <a:cs typeface="Calibri" panose="020F0502020204030204" pitchFamily="34" charset="0"/>
                </a:endParaRPr>
              </a:p>
            </p:txBody>
          </p:sp>
        </mc:Choice>
        <mc:Fallback xmlns="">
          <p:sp>
            <p:nvSpPr>
              <p:cNvPr id="53" name="文本框 52">
                <a:extLst>
                  <a:ext uri="{FF2B5EF4-FFF2-40B4-BE49-F238E27FC236}">
                    <a16:creationId xmlns:a16="http://schemas.microsoft.com/office/drawing/2014/main" id="{9D83C9BA-9E77-4B46-BAC9-7FE994CBCEEB}"/>
                  </a:ext>
                </a:extLst>
              </p:cNvPr>
              <p:cNvSpPr txBox="1">
                <a:spLocks noRot="1" noChangeAspect="1" noMove="1" noResize="1" noEditPoints="1" noAdjustHandles="1" noChangeArrowheads="1" noChangeShapeType="1" noTextEdit="1"/>
              </p:cNvSpPr>
              <p:nvPr/>
            </p:nvSpPr>
            <p:spPr>
              <a:xfrm>
                <a:off x="477270" y="1164467"/>
                <a:ext cx="11183788" cy="2552750"/>
              </a:xfrm>
              <a:prstGeom prst="rect">
                <a:avLst/>
              </a:prstGeom>
              <a:blipFill>
                <a:blip r:embed="rId4"/>
                <a:stretch>
                  <a:fillRect/>
                </a:stretch>
              </a:blipFill>
            </p:spPr>
            <p:txBody>
              <a:bodyPr/>
              <a:lstStyle/>
              <a:p>
                <a:r>
                  <a:rPr lang="zh-CN" altLang="en-US">
                    <a:noFill/>
                  </a:rPr>
                  <a:t> </a:t>
                </a:r>
              </a:p>
            </p:txBody>
          </p:sp>
        </mc:Fallback>
      </mc:AlternateContent>
      <p:sp>
        <p:nvSpPr>
          <p:cNvPr id="21" name="文本框 20"/>
          <p:cNvSpPr txBox="1"/>
          <p:nvPr/>
        </p:nvSpPr>
        <p:spPr>
          <a:xfrm>
            <a:off x="1341487" y="308511"/>
            <a:ext cx="7971325" cy="400110"/>
          </a:xfrm>
          <a:prstGeom prst="rect">
            <a:avLst/>
          </a:prstGeom>
          <a:noFill/>
        </p:spPr>
        <p:txBody>
          <a:bodyPr wrap="square" rtlCol="0">
            <a:spAutoFit/>
          </a:bodyPr>
          <a:lstStyle>
            <a:defPPr>
              <a:defRPr lang="zh-CN"/>
            </a:defPPr>
            <a:lvl1pPr>
              <a:defRPr sz="2400">
                <a:solidFill>
                  <a:schemeClr val="bg2">
                    <a:lumMod val="25000"/>
                  </a:schemeClr>
                </a:solidFill>
                <a:ea typeface="方正兰亭粗黑_GBK" panose="02000000000000000000" pitchFamily="2" charset="-122"/>
              </a:defRPr>
            </a:lvl1pPr>
          </a:lstStyle>
          <a:p>
            <a:r>
              <a:rPr lang="en-US" altLang="zh-CN" sz="2000" dirty="0"/>
              <a:t>MinMax Sampling: Example of Optimal Version</a:t>
            </a:r>
            <a:endParaRPr lang="zh-CN" altLang="en-US" sz="2000" dirty="0"/>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pic>
        <p:nvPicPr>
          <p:cNvPr id="5" name="图片 4">
            <a:extLst>
              <a:ext uri="{FF2B5EF4-FFF2-40B4-BE49-F238E27FC236}">
                <a16:creationId xmlns:a16="http://schemas.microsoft.com/office/drawing/2014/main" id="{D668E170-ABAB-DF15-1188-A1059578B2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9164" y="3390094"/>
            <a:ext cx="5400000" cy="2458110"/>
          </a:xfrm>
          <a:prstGeom prst="rect">
            <a:avLst/>
          </a:prstGeom>
        </p:spPr>
      </p:pic>
    </p:spTree>
    <p:custDataLst>
      <p:tags r:id="rId1"/>
    </p:custDataLst>
    <p:extLst>
      <p:ext uri="{BB962C8B-B14F-4D97-AF65-F5344CB8AC3E}">
        <p14:creationId xmlns:p14="http://schemas.microsoft.com/office/powerpoint/2010/main" val="372253086"/>
      </p:ext>
    </p:extLst>
  </p:cSld>
  <p:clrMapOvr>
    <a:masterClrMapping/>
  </p:clrMapOvr>
  <mc:AlternateContent xmlns:mc="http://schemas.openxmlformats.org/markup-compatibility/2006" xmlns:p14="http://schemas.microsoft.com/office/powerpoint/2010/main">
    <mc:Choice Requires="p14">
      <p:transition spd="med" p14:dur="700" advTm="239576">
        <p:fade/>
      </p:transition>
    </mc:Choice>
    <mc:Fallback xmlns="">
      <p:transition spd="med" advTm="239576">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文本框 52">
            <a:extLst>
              <a:ext uri="{FF2B5EF4-FFF2-40B4-BE49-F238E27FC236}">
                <a16:creationId xmlns:a16="http://schemas.microsoft.com/office/drawing/2014/main" id="{9D83C9BA-9E77-4B46-BAC9-7FE994CBCEEB}"/>
              </a:ext>
            </a:extLst>
          </p:cNvPr>
          <p:cNvSpPr txBox="1"/>
          <p:nvPr/>
        </p:nvSpPr>
        <p:spPr>
          <a:xfrm>
            <a:off x="477271" y="1164467"/>
            <a:ext cx="6253314" cy="5184496"/>
          </a:xfrm>
          <a:prstGeom prst="rect">
            <a:avLst/>
          </a:prstGeom>
          <a:noFill/>
        </p:spPr>
        <p:txBody>
          <a:bodyPr wrap="square" rtlCol="0">
            <a:spAutoFit/>
          </a:bodyPr>
          <a:lstStyle/>
          <a:p>
            <a:pPr marL="800100" lvl="1" indent="-342900" algn="just">
              <a:lnSpc>
                <a:spcPct val="150000"/>
              </a:lnSpc>
              <a:spcAft>
                <a:spcPts val="1200"/>
              </a:spcAft>
              <a:buFont typeface="Arial" panose="020B0604020202020204" pitchFamily="34" charset="0"/>
              <a:buChar char="•"/>
            </a:pPr>
            <a:r>
              <a:rPr lang="en-US" altLang="zh-CN" sz="2000" dirty="0">
                <a:solidFill>
                  <a:srgbClr val="C00000"/>
                </a:solidFill>
                <a:latin typeface="Calibri" panose="020F0502020204030204" pitchFamily="34" charset="0"/>
                <a:cs typeface="Calibri" panose="020F0502020204030204" pitchFamily="34" charset="0"/>
              </a:rPr>
              <a:t>Optimal Version</a:t>
            </a:r>
          </a:p>
          <a:p>
            <a:pPr marL="1257300" lvl="2" indent="-342900" algn="just">
              <a:lnSpc>
                <a:spcPct val="150000"/>
              </a:lnSpc>
              <a:spcAft>
                <a:spcPts val="1200"/>
              </a:spcAft>
              <a:buFont typeface="Arial" panose="020B0604020202020204" pitchFamily="34" charset="0"/>
              <a:buChar char="•"/>
            </a:pPr>
            <a:r>
              <a:rPr lang="en" altLang="zh-CN" sz="2000" dirty="0">
                <a:latin typeface="Calibri" panose="020F0502020204030204" pitchFamily="34" charset="0"/>
                <a:cs typeface="Calibri" panose="020F0502020204030204" pitchFamily="34" charset="0"/>
              </a:rPr>
              <a:t>Fast </a:t>
            </a:r>
            <a:r>
              <a:rPr lang="zh-CN" altLang="en-US" sz="2000" dirty="0">
                <a:solidFill>
                  <a:srgbClr val="C00000"/>
                </a:solidFill>
                <a:latin typeface="Calibri" panose="020F0502020204030204" pitchFamily="34" charset="0"/>
                <a:cs typeface="Calibri" panose="020F0502020204030204" pitchFamily="34" charset="0"/>
              </a:rPr>
              <a:t>✗</a:t>
            </a:r>
            <a:r>
              <a:rPr lang="en-US" altLang="zh-CN" sz="2000" dirty="0">
                <a:solidFill>
                  <a:srgbClr val="C00000"/>
                </a:solidFill>
                <a:latin typeface="Calibri" panose="020F0502020204030204" pitchFamily="34" charset="0"/>
                <a:cs typeface="Calibri" panose="020F0502020204030204" pitchFamily="34" charset="0"/>
              </a:rPr>
              <a:t>: cost too much on computing C</a:t>
            </a:r>
          </a:p>
          <a:p>
            <a:pPr marL="1257300" lvl="2" indent="-342900" algn="just">
              <a:lnSpc>
                <a:spcPct val="150000"/>
              </a:lnSpc>
              <a:spcAft>
                <a:spcPts val="1200"/>
              </a:spcAft>
              <a:buFont typeface="Arial" panose="020B0604020202020204" pitchFamily="34" charset="0"/>
              <a:buChar char="•"/>
            </a:pPr>
            <a:endParaRPr lang="en-US" altLang="zh-CN" sz="2000" dirty="0">
              <a:solidFill>
                <a:srgbClr val="C00000"/>
              </a:solidFill>
              <a:latin typeface="Calibri" panose="020F0502020204030204" pitchFamily="34" charset="0"/>
              <a:cs typeface="Calibri" panose="020F0502020204030204" pitchFamily="34" charset="0"/>
            </a:endParaRPr>
          </a:p>
          <a:p>
            <a:pPr lvl="1" algn="just">
              <a:lnSpc>
                <a:spcPct val="120000"/>
              </a:lnSpc>
              <a:spcAft>
                <a:spcPts val="1200"/>
              </a:spcAft>
            </a:pPr>
            <a:endParaRPr lang="en-US" altLang="zh-CN" sz="2000" dirty="0">
              <a:solidFill>
                <a:srgbClr val="C00000"/>
              </a:solidFill>
              <a:latin typeface="Calibri" panose="020F0502020204030204" pitchFamily="34" charset="0"/>
              <a:cs typeface="Calibri" panose="020F0502020204030204" pitchFamily="34" charset="0"/>
            </a:endParaRPr>
          </a:p>
          <a:p>
            <a:pPr marL="1257300" lvl="2" indent="-342900" algn="just">
              <a:lnSpc>
                <a:spcPct val="150000"/>
              </a:lnSpc>
              <a:spcAft>
                <a:spcPts val="1200"/>
              </a:spcAft>
              <a:buFont typeface="Arial" panose="020B0604020202020204" pitchFamily="34" charset="0"/>
              <a:buChar char="•"/>
            </a:pPr>
            <a:endParaRPr lang="en-US" altLang="zh-CN" sz="2000" dirty="0">
              <a:latin typeface="Calibri" panose="020F0502020204030204" pitchFamily="34" charset="0"/>
              <a:cs typeface="Calibri" panose="020F0502020204030204" pitchFamily="34" charset="0"/>
            </a:endParaRPr>
          </a:p>
          <a:p>
            <a:pPr marL="1257300" lvl="2" indent="-342900" algn="just">
              <a:lnSpc>
                <a:spcPct val="150000"/>
              </a:lnSpc>
              <a:spcAft>
                <a:spcPts val="1200"/>
              </a:spcAft>
              <a:buFont typeface="Arial" panose="020B0604020202020204" pitchFamily="34" charset="0"/>
              <a:buChar char="•"/>
            </a:pPr>
            <a:r>
              <a:rPr lang="en-US" altLang="zh-CN" sz="2000" dirty="0">
                <a:latin typeface="Calibri" panose="020F0502020204030204" pitchFamily="34" charset="0"/>
                <a:cs typeface="Calibri" panose="020F0502020204030204" pitchFamily="34" charset="0"/>
              </a:rPr>
              <a:t>Adaptive</a:t>
            </a:r>
            <a:r>
              <a:rPr lang="zh-CN" altLang="en-US" sz="2000" dirty="0">
                <a:solidFill>
                  <a:srgbClr val="C00000"/>
                </a:solidFill>
                <a:latin typeface="Calibri" panose="020F0502020204030204" pitchFamily="34" charset="0"/>
                <a:cs typeface="Calibri" panose="020F0502020204030204" pitchFamily="34" charset="0"/>
              </a:rPr>
              <a:t>✗</a:t>
            </a:r>
            <a:endParaRPr lang="en-US" altLang="zh-CN" sz="2000" dirty="0">
              <a:solidFill>
                <a:srgbClr val="C00000"/>
              </a:solidFill>
              <a:latin typeface="Calibri" panose="020F0502020204030204" pitchFamily="34" charset="0"/>
              <a:cs typeface="Calibri" panose="020F0502020204030204" pitchFamily="34" charset="0"/>
            </a:endParaRPr>
          </a:p>
          <a:p>
            <a:pPr marL="1714500" lvl="3" indent="-342900" algn="just">
              <a:lnSpc>
                <a:spcPct val="150000"/>
              </a:lnSpc>
              <a:spcAft>
                <a:spcPts val="1200"/>
              </a:spcAft>
              <a:buFont typeface="Arial" panose="020B0604020202020204" pitchFamily="34" charset="0"/>
              <a:buChar char="•"/>
            </a:pPr>
            <a:r>
              <a:rPr lang="en-US" altLang="zh-CN" sz="2000" dirty="0">
                <a:latin typeface="Calibri" panose="020F0502020204030204" pitchFamily="34" charset="0"/>
                <a:cs typeface="Calibri" panose="020F0502020204030204" pitchFamily="34" charset="0"/>
              </a:rPr>
              <a:t>need to </a:t>
            </a:r>
            <a:r>
              <a:rPr lang="en-US" altLang="zh-CN" sz="2000" dirty="0">
                <a:solidFill>
                  <a:srgbClr val="C00000"/>
                </a:solidFill>
                <a:latin typeface="Calibri" panose="020F0502020204030204" pitchFamily="34" charset="0"/>
                <a:cs typeface="Calibri" panose="020F0502020204030204" pitchFamily="34" charset="0"/>
              </a:rPr>
              <a:t>predefine</a:t>
            </a:r>
            <a:r>
              <a:rPr lang="en-US" altLang="zh-CN" sz="2000" dirty="0">
                <a:latin typeface="Calibri" panose="020F0502020204030204" pitchFamily="34" charset="0"/>
                <a:cs typeface="Calibri" panose="020F0502020204030204" pitchFamily="34" charset="0"/>
              </a:rPr>
              <a:t> the number of samples</a:t>
            </a:r>
          </a:p>
          <a:p>
            <a:pPr marL="1714500" lvl="3" indent="-342900" algn="just">
              <a:lnSpc>
                <a:spcPct val="150000"/>
              </a:lnSpc>
              <a:spcAft>
                <a:spcPts val="1200"/>
              </a:spcAft>
              <a:buFont typeface="Arial" panose="020B0604020202020204" pitchFamily="34" charset="0"/>
              <a:buChar char="•"/>
            </a:pPr>
            <a:r>
              <a:rPr lang="en-US" altLang="zh-CN" sz="2000" dirty="0">
                <a:latin typeface="Calibri" panose="020F0502020204030204" pitchFamily="34" charset="0"/>
                <a:cs typeface="Calibri" panose="020F0502020204030204" pitchFamily="34" charset="0"/>
              </a:rPr>
              <a:t>can only guarantee the </a:t>
            </a:r>
            <a:r>
              <a:rPr lang="en-US" altLang="zh-CN" sz="2000" dirty="0">
                <a:solidFill>
                  <a:srgbClr val="C00000"/>
                </a:solidFill>
                <a:latin typeface="Calibri" panose="020F0502020204030204" pitchFamily="34" charset="0"/>
                <a:cs typeface="Calibri" panose="020F0502020204030204" pitchFamily="34" charset="0"/>
              </a:rPr>
              <a:t>expected</a:t>
            </a:r>
            <a:r>
              <a:rPr lang="en-US" altLang="zh-CN" sz="2000" dirty="0">
                <a:latin typeface="Calibri" panose="020F0502020204030204" pitchFamily="34" charset="0"/>
                <a:cs typeface="Calibri" panose="020F0502020204030204" pitchFamily="34" charset="0"/>
              </a:rPr>
              <a:t> number of samples</a:t>
            </a:r>
          </a:p>
        </p:txBody>
      </p:sp>
      <p:sp>
        <p:nvSpPr>
          <p:cNvPr id="21" name="文本框 20"/>
          <p:cNvSpPr txBox="1"/>
          <p:nvPr/>
        </p:nvSpPr>
        <p:spPr>
          <a:xfrm>
            <a:off x="1341487" y="308511"/>
            <a:ext cx="9073471" cy="400110"/>
          </a:xfrm>
          <a:prstGeom prst="rect">
            <a:avLst/>
          </a:prstGeom>
          <a:noFill/>
        </p:spPr>
        <p:txBody>
          <a:bodyPr wrap="square" rtlCol="0">
            <a:spAutoFit/>
          </a:bodyPr>
          <a:lstStyle>
            <a:defPPr>
              <a:defRPr lang="zh-CN"/>
            </a:defPPr>
            <a:lvl1pPr>
              <a:defRPr sz="2400">
                <a:solidFill>
                  <a:schemeClr val="bg2">
                    <a:lumMod val="25000"/>
                  </a:schemeClr>
                </a:solidFill>
                <a:ea typeface="方正兰亭粗黑_GBK" panose="02000000000000000000" pitchFamily="2" charset="-122"/>
              </a:defRPr>
            </a:lvl1pPr>
          </a:lstStyle>
          <a:p>
            <a:r>
              <a:rPr lang="en-US" altLang="zh-CN" sz="2000" dirty="0"/>
              <a:t>MinMax Sampling: Other Two Requirements – Fast &amp; Adaptive</a:t>
            </a:r>
            <a:endParaRPr lang="zh-CN" altLang="en-US" sz="2000" dirty="0"/>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pic>
        <p:nvPicPr>
          <p:cNvPr id="4" name="图片 3">
            <a:extLst>
              <a:ext uri="{FF2B5EF4-FFF2-40B4-BE49-F238E27FC236}">
                <a16:creationId xmlns:a16="http://schemas.microsoft.com/office/drawing/2014/main" id="{88F9C462-3101-C533-EABE-E456DC1617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4958" y="4004090"/>
            <a:ext cx="3600000" cy="2344873"/>
          </a:xfrm>
          <a:prstGeom prst="rect">
            <a:avLst/>
          </a:prstGeom>
        </p:spPr>
      </p:pic>
      <p:graphicFrame>
        <p:nvGraphicFramePr>
          <p:cNvPr id="5" name="表格 6">
            <a:extLst>
              <a:ext uri="{FF2B5EF4-FFF2-40B4-BE49-F238E27FC236}">
                <a16:creationId xmlns:a16="http://schemas.microsoft.com/office/drawing/2014/main" id="{7780827D-430D-9285-A4C4-A388834E16C9}"/>
              </a:ext>
            </a:extLst>
          </p:cNvPr>
          <p:cNvGraphicFramePr>
            <a:graphicFrameLocks noGrp="1"/>
          </p:cNvGraphicFramePr>
          <p:nvPr>
            <p:extLst>
              <p:ext uri="{D42A27DB-BD31-4B8C-83A1-F6EECF244321}">
                <p14:modId xmlns:p14="http://schemas.microsoft.com/office/powerpoint/2010/main" val="2250922500"/>
              </p:ext>
            </p:extLst>
          </p:nvPr>
        </p:nvGraphicFramePr>
        <p:xfrm>
          <a:off x="1777042" y="2439099"/>
          <a:ext cx="8637916" cy="1280160"/>
        </p:xfrm>
        <a:graphic>
          <a:graphicData uri="http://schemas.openxmlformats.org/drawingml/2006/table">
            <a:tbl>
              <a:tblPr>
                <a:tableStyleId>{5C22544A-7EE6-4342-B048-85BDC9FD1C3A}</a:tableStyleId>
              </a:tblPr>
              <a:tblGrid>
                <a:gridCol w="2159479">
                  <a:extLst>
                    <a:ext uri="{9D8B030D-6E8A-4147-A177-3AD203B41FA5}">
                      <a16:colId xmlns:a16="http://schemas.microsoft.com/office/drawing/2014/main" val="2770782694"/>
                    </a:ext>
                  </a:extLst>
                </a:gridCol>
                <a:gridCol w="2159479">
                  <a:extLst>
                    <a:ext uri="{9D8B030D-6E8A-4147-A177-3AD203B41FA5}">
                      <a16:colId xmlns:a16="http://schemas.microsoft.com/office/drawing/2014/main" val="3213277905"/>
                    </a:ext>
                  </a:extLst>
                </a:gridCol>
                <a:gridCol w="2159479">
                  <a:extLst>
                    <a:ext uri="{9D8B030D-6E8A-4147-A177-3AD203B41FA5}">
                      <a16:colId xmlns:a16="http://schemas.microsoft.com/office/drawing/2014/main" val="433998016"/>
                    </a:ext>
                  </a:extLst>
                </a:gridCol>
                <a:gridCol w="2159479">
                  <a:extLst>
                    <a:ext uri="{9D8B030D-6E8A-4147-A177-3AD203B41FA5}">
                      <a16:colId xmlns:a16="http://schemas.microsoft.com/office/drawing/2014/main" val="1080633631"/>
                    </a:ext>
                  </a:extLst>
                </a:gridCol>
              </a:tblGrid>
              <a:tr h="364910">
                <a:tc>
                  <a:txBody>
                    <a:bodyPr/>
                    <a:lstStyle/>
                    <a:p>
                      <a:pPr algn="ctr"/>
                      <a:r>
                        <a:rPr lang="en-US" altLang="zh-CN" sz="1800" dirty="0"/>
                        <a:t>Computing Time ( </a:t>
                      </a:r>
                      <a:r>
                        <a:rPr lang="en-US" altLang="zh-CN" sz="1800" dirty="0" err="1"/>
                        <a:t>ms</a:t>
                      </a:r>
                      <a:r>
                        <a:rPr lang="en-US" altLang="zh-CN" sz="1800" dirty="0"/>
                        <a:t> )</a:t>
                      </a:r>
                      <a:endParaRPr lang="zh-CN" altLang="en-US" sz="1800"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altLang="zh-CN" sz="1800" dirty="0"/>
                        <a:t>Finding C</a:t>
                      </a:r>
                      <a:endParaRPr lang="zh-CN" altLang="en-US" sz="1800"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altLang="zh-CN" sz="1800" dirty="0"/>
                        <a:t>Others</a:t>
                      </a:r>
                      <a:endParaRPr lang="zh-CN" altLang="en-US" sz="1800"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altLang="zh-CN" sz="1800" dirty="0"/>
                        <a:t>All</a:t>
                      </a:r>
                      <a:endParaRPr lang="zh-CN" altLang="en-US" sz="1800"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7120340"/>
                  </a:ext>
                </a:extLst>
              </a:tr>
              <a:tr h="364910">
                <a:tc>
                  <a:txBody>
                    <a:bodyPr/>
                    <a:lstStyle/>
                    <a:p>
                      <a:pPr algn="ctr"/>
                      <a:r>
                        <a:rPr lang="en-US" altLang="zh-CN" sz="1800" dirty="0"/>
                        <a:t>MinMax Sampling (optimal version)</a:t>
                      </a:r>
                      <a:endParaRPr lang="zh-CN" altLang="en-US" sz="1800"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altLang="zh-CN" sz="1800" dirty="0"/>
                        <a:t>16.47 ( 86 % )</a:t>
                      </a:r>
                      <a:endParaRPr lang="zh-CN" altLang="en-US" sz="1800"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altLang="zh-CN" sz="1800" dirty="0"/>
                        <a:t>2.85 ( 14 % )</a:t>
                      </a:r>
                      <a:endParaRPr lang="zh-CN" altLang="en-US" sz="1800"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altLang="zh-CN" sz="1800" dirty="0"/>
                        <a:t>19.32 ( 100 % )</a:t>
                      </a:r>
                      <a:endParaRPr lang="zh-CN" altLang="en-US" sz="1800"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1681451"/>
                  </a:ext>
                </a:extLst>
              </a:tr>
            </a:tbl>
          </a:graphicData>
        </a:graphic>
      </p:graphicFrame>
    </p:spTree>
    <p:custDataLst>
      <p:tags r:id="rId1"/>
    </p:custDataLst>
    <p:extLst>
      <p:ext uri="{BB962C8B-B14F-4D97-AF65-F5344CB8AC3E}">
        <p14:creationId xmlns:p14="http://schemas.microsoft.com/office/powerpoint/2010/main" val="697010401"/>
      </p:ext>
    </p:extLst>
  </p:cSld>
  <p:clrMapOvr>
    <a:masterClrMapping/>
  </p:clrMapOvr>
  <mc:AlternateContent xmlns:mc="http://schemas.openxmlformats.org/markup-compatibility/2006" xmlns:p14="http://schemas.microsoft.com/office/powerpoint/2010/main">
    <mc:Choice Requires="p14">
      <p:transition spd="med" p14:dur="700" advTm="239576">
        <p:fade/>
      </p:transition>
    </mc:Choice>
    <mc:Fallback xmlns="">
      <p:transition spd="med" advTm="239576">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7" name="矩形 16"/>
          <p:cNvSpPr/>
          <p:nvPr/>
        </p:nvSpPr>
        <p:spPr>
          <a:xfrm>
            <a:off x="-61546" y="1468322"/>
            <a:ext cx="12253546" cy="38862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 Placeholder 3"/>
          <p:cNvSpPr txBox="1">
            <a:spLocks/>
          </p:cNvSpPr>
          <p:nvPr/>
        </p:nvSpPr>
        <p:spPr>
          <a:xfrm>
            <a:off x="1541464" y="2547939"/>
            <a:ext cx="1641475" cy="1570037"/>
          </a:xfrm>
          <a:prstGeom prst="rect">
            <a:avLst/>
          </a:prstGeom>
        </p:spPr>
        <p:txBody>
          <a:bodyPr wrap="none" lIns="0" tIns="0" rIns="0" bIns="0" anchor="ct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115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01</a:t>
            </a:r>
          </a:p>
        </p:txBody>
      </p:sp>
      <p:sp>
        <p:nvSpPr>
          <p:cNvPr id="4" name="文本框 58"/>
          <p:cNvSpPr txBox="1"/>
          <p:nvPr/>
        </p:nvSpPr>
        <p:spPr>
          <a:xfrm>
            <a:off x="3350704" y="3300413"/>
            <a:ext cx="4152498" cy="830997"/>
          </a:xfrm>
          <a:prstGeom prst="rect">
            <a:avLst/>
          </a:prstGeom>
          <a:noFill/>
        </p:spPr>
        <p:txBody>
          <a:bodyPr wrap="square">
            <a:spAutoFit/>
          </a:bodyPr>
          <a:lstStyle/>
          <a:p>
            <a:pPr>
              <a:defRPr/>
            </a:pPr>
            <a:r>
              <a:rPr kumimoji="1" lang="en" altLang="zh-CN" sz="4800" i="1" dirty="0">
                <a:latin typeface="Arial" panose="020B0604020202020204" pitchFamily="34" charset="0"/>
                <a:cs typeface="Arial" panose="020B0604020202020204" pitchFamily="34" charset="0"/>
              </a:rPr>
              <a:t>Background</a:t>
            </a:r>
            <a:endParaRPr lang="zh-CN" altLang="en-US" sz="2800" b="1" i="1" dirty="0">
              <a:latin typeface="微软雅黑" panose="020B0503020204020204" pitchFamily="34" charset="-122"/>
              <a:ea typeface="微软雅黑" panose="020B0503020204020204" pitchFamily="34" charset="-122"/>
            </a:endParaRPr>
          </a:p>
        </p:txBody>
      </p:sp>
      <p:sp>
        <p:nvSpPr>
          <p:cNvPr id="5" name="文本框 59"/>
          <p:cNvSpPr txBox="1"/>
          <p:nvPr/>
        </p:nvSpPr>
        <p:spPr>
          <a:xfrm>
            <a:off x="3363005" y="2773364"/>
            <a:ext cx="2000484" cy="584775"/>
          </a:xfrm>
          <a:prstGeom prst="rect">
            <a:avLst/>
          </a:prstGeom>
          <a:noFill/>
        </p:spPr>
        <p:txBody>
          <a:bodyPr wrap="none">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a:defRPr/>
            </a:pPr>
            <a:r>
              <a:rPr lang="en-US" altLang="zh-CN" sz="32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Part One</a:t>
            </a:r>
            <a:endParaRPr lang="zh-CN" altLang="en-US" sz="32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 name="等腰三角形 5"/>
          <p:cNvSpPr/>
          <p:nvPr/>
        </p:nvSpPr>
        <p:spPr>
          <a:xfrm rot="9233090">
            <a:off x="8731250" y="2454275"/>
            <a:ext cx="266700" cy="230188"/>
          </a:xfrm>
          <a:prstGeom prst="triangle">
            <a:avLst/>
          </a:prstGeom>
          <a:solidFill>
            <a:schemeClr val="accent1">
              <a:lumMod val="20000"/>
              <a:lumOff val="80000"/>
            </a:schemeClr>
          </a:solidFill>
          <a:ln w="12700" cap="flat" cmpd="sng" algn="ctr">
            <a:noFill/>
            <a:prstDash val="solid"/>
            <a:miter lim="800000"/>
          </a:ln>
          <a:effectLst/>
        </p:spPr>
        <p:txBody>
          <a:bodyPr anchor="ctr"/>
          <a:lstStyle/>
          <a:p>
            <a:pPr algn="ctr">
              <a:defRPr/>
            </a:pPr>
            <a:endParaRPr lang="zh-CN" altLang="en-US" kern="0">
              <a:solidFill>
                <a:srgbClr val="FFC20F"/>
              </a:solidFill>
              <a:latin typeface="Calibri"/>
              <a:ea typeface="幼圆"/>
            </a:endParaRPr>
          </a:p>
        </p:txBody>
      </p:sp>
      <p:sp>
        <p:nvSpPr>
          <p:cNvPr id="7" name="等腰三角形 6"/>
          <p:cNvSpPr/>
          <p:nvPr/>
        </p:nvSpPr>
        <p:spPr>
          <a:xfrm rot="15569576">
            <a:off x="8378826" y="3128963"/>
            <a:ext cx="396875" cy="342900"/>
          </a:xfrm>
          <a:prstGeom prst="triangle">
            <a:avLst/>
          </a:prstGeom>
          <a:solidFill>
            <a:schemeClr val="accent1">
              <a:lumMod val="60000"/>
              <a:lumOff val="40000"/>
            </a:schemeClr>
          </a:solidFill>
          <a:ln w="12700" cap="flat" cmpd="sng" algn="ctr">
            <a:noFill/>
            <a:prstDash val="solid"/>
            <a:miter lim="800000"/>
          </a:ln>
          <a:effectLst/>
        </p:spPr>
        <p:txBody>
          <a:bodyPr anchor="ctr"/>
          <a:lstStyle/>
          <a:p>
            <a:pPr algn="ctr">
              <a:defRPr/>
            </a:pPr>
            <a:endParaRPr lang="zh-CN" altLang="en-US" kern="0">
              <a:solidFill>
                <a:srgbClr val="FFC20F"/>
              </a:solidFill>
              <a:latin typeface="Calibri"/>
              <a:ea typeface="幼圆"/>
            </a:endParaRPr>
          </a:p>
        </p:txBody>
      </p:sp>
      <p:sp>
        <p:nvSpPr>
          <p:cNvPr id="8" name="等腰三角形 7"/>
          <p:cNvSpPr/>
          <p:nvPr/>
        </p:nvSpPr>
        <p:spPr>
          <a:xfrm rot="21371394">
            <a:off x="8247063" y="1804989"/>
            <a:ext cx="266700" cy="230187"/>
          </a:xfrm>
          <a:prstGeom prst="triangle">
            <a:avLst/>
          </a:prstGeom>
          <a:solidFill>
            <a:schemeClr val="accent1">
              <a:lumMod val="60000"/>
              <a:lumOff val="40000"/>
            </a:schemeClr>
          </a:solidFill>
          <a:ln w="12700" cap="flat" cmpd="sng" algn="ctr">
            <a:noFill/>
            <a:prstDash val="solid"/>
            <a:miter lim="800000"/>
          </a:ln>
          <a:effectLst/>
        </p:spPr>
        <p:txBody>
          <a:bodyPr anchor="ctr"/>
          <a:lstStyle/>
          <a:p>
            <a:pPr algn="ctr">
              <a:defRPr/>
            </a:pPr>
            <a:endParaRPr lang="zh-CN" altLang="en-US" kern="0">
              <a:solidFill>
                <a:srgbClr val="FFC20F"/>
              </a:solidFill>
              <a:latin typeface="Calibri"/>
              <a:ea typeface="幼圆"/>
            </a:endParaRPr>
          </a:p>
        </p:txBody>
      </p:sp>
      <p:sp>
        <p:nvSpPr>
          <p:cNvPr id="9" name="等腰三角形 8"/>
          <p:cNvSpPr/>
          <p:nvPr/>
        </p:nvSpPr>
        <p:spPr>
          <a:xfrm rot="12912161">
            <a:off x="9288463" y="3487739"/>
            <a:ext cx="944562" cy="815975"/>
          </a:xfrm>
          <a:prstGeom prst="triangl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C20F"/>
              </a:solidFill>
              <a:latin typeface="Calibri"/>
              <a:ea typeface="幼圆"/>
            </a:endParaRPr>
          </a:p>
        </p:txBody>
      </p:sp>
      <p:sp>
        <p:nvSpPr>
          <p:cNvPr id="10" name="等腰三角形 9"/>
          <p:cNvSpPr/>
          <p:nvPr/>
        </p:nvSpPr>
        <p:spPr>
          <a:xfrm rot="12912161">
            <a:off x="9156700" y="3427413"/>
            <a:ext cx="1176338" cy="1014412"/>
          </a:xfrm>
          <a:prstGeom prst="triangle">
            <a:avLst/>
          </a:prstGeom>
          <a:noFill/>
          <a:ln w="12700" cap="flat" cmpd="sng" algn="ctr">
            <a:solidFill>
              <a:schemeClr val="accent1"/>
            </a:solidFill>
            <a:prstDash val="solid"/>
            <a:miter lim="800000"/>
          </a:ln>
          <a:effectLst/>
        </p:spPr>
        <p:txBody>
          <a:bodyPr anchor="ctr"/>
          <a:lstStyle/>
          <a:p>
            <a:pPr algn="ctr">
              <a:defRPr/>
            </a:pPr>
            <a:endParaRPr lang="zh-CN" altLang="en-US" kern="0">
              <a:solidFill>
                <a:srgbClr val="FFC20F"/>
              </a:solidFill>
              <a:latin typeface="Calibri"/>
              <a:ea typeface="幼圆"/>
            </a:endParaRPr>
          </a:p>
        </p:txBody>
      </p:sp>
      <p:sp>
        <p:nvSpPr>
          <p:cNvPr id="11" name="椭圆 10"/>
          <p:cNvSpPr/>
          <p:nvPr/>
        </p:nvSpPr>
        <p:spPr>
          <a:xfrm rot="9110320">
            <a:off x="10477500" y="3792539"/>
            <a:ext cx="114300" cy="115887"/>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latin typeface="Calibri"/>
              <a:ea typeface="幼圆"/>
            </a:endParaRPr>
          </a:p>
        </p:txBody>
      </p:sp>
      <p:sp>
        <p:nvSpPr>
          <p:cNvPr id="12" name="椭圆 11"/>
          <p:cNvSpPr/>
          <p:nvPr/>
        </p:nvSpPr>
        <p:spPr>
          <a:xfrm rot="9110320">
            <a:off x="9388475" y="4295775"/>
            <a:ext cx="115888" cy="115888"/>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latin typeface="Calibri"/>
              <a:ea typeface="幼圆"/>
            </a:endParaRPr>
          </a:p>
        </p:txBody>
      </p:sp>
      <p:sp>
        <p:nvSpPr>
          <p:cNvPr id="13" name="椭圆 12"/>
          <p:cNvSpPr/>
          <p:nvPr/>
        </p:nvSpPr>
        <p:spPr>
          <a:xfrm rot="9110320">
            <a:off x="9505950" y="3132139"/>
            <a:ext cx="114300" cy="115887"/>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latin typeface="Calibri"/>
              <a:ea typeface="幼圆"/>
            </a:endParaRPr>
          </a:p>
        </p:txBody>
      </p:sp>
      <p:sp>
        <p:nvSpPr>
          <p:cNvPr id="14" name="等腰三角形 13"/>
          <p:cNvSpPr/>
          <p:nvPr/>
        </p:nvSpPr>
        <p:spPr>
          <a:xfrm rot="18210217">
            <a:off x="7838282" y="2162970"/>
            <a:ext cx="127000" cy="109537"/>
          </a:xfrm>
          <a:prstGeom prst="triangle">
            <a:avLst/>
          </a:prstGeom>
          <a:solidFill>
            <a:schemeClr val="accent1">
              <a:lumMod val="20000"/>
              <a:lumOff val="80000"/>
            </a:schemeClr>
          </a:solidFill>
          <a:ln w="12700" cap="flat" cmpd="sng" algn="ctr">
            <a:noFill/>
            <a:prstDash val="solid"/>
            <a:miter lim="800000"/>
          </a:ln>
          <a:effectLst/>
        </p:spPr>
        <p:txBody>
          <a:bodyPr anchor="ctr"/>
          <a:lstStyle/>
          <a:p>
            <a:pPr algn="ctr">
              <a:defRPr/>
            </a:pPr>
            <a:endParaRPr lang="zh-CN" altLang="en-US" kern="0">
              <a:solidFill>
                <a:srgbClr val="FFC20F"/>
              </a:solidFill>
              <a:latin typeface="Calibri"/>
              <a:ea typeface="幼圆"/>
            </a:endParaRPr>
          </a:p>
        </p:txBody>
      </p:sp>
      <p:sp>
        <p:nvSpPr>
          <p:cNvPr id="15" name="等腰三角形 14"/>
          <p:cNvSpPr/>
          <p:nvPr/>
        </p:nvSpPr>
        <p:spPr>
          <a:xfrm rot="8748521">
            <a:off x="8196264" y="2314575"/>
            <a:ext cx="128587" cy="109538"/>
          </a:xfrm>
          <a:prstGeom prst="triangle">
            <a:avLst/>
          </a:prstGeom>
          <a:solidFill>
            <a:schemeClr val="accent1">
              <a:lumMod val="40000"/>
              <a:lumOff val="60000"/>
            </a:schemeClr>
          </a:solidFill>
          <a:ln w="12700" cap="flat" cmpd="sng" algn="ctr">
            <a:noFill/>
            <a:prstDash val="solid"/>
            <a:miter lim="800000"/>
          </a:ln>
          <a:effectLst/>
        </p:spPr>
        <p:txBody>
          <a:bodyPr anchor="ctr"/>
          <a:lstStyle/>
          <a:p>
            <a:pPr algn="ctr">
              <a:defRPr/>
            </a:pPr>
            <a:endParaRPr lang="zh-CN" altLang="en-US" kern="0">
              <a:solidFill>
                <a:srgbClr val="FFC20F"/>
              </a:solidFill>
              <a:latin typeface="Calibri"/>
              <a:ea typeface="幼圆"/>
            </a:endParaRPr>
          </a:p>
        </p:txBody>
      </p:sp>
      <p:cxnSp>
        <p:nvCxnSpPr>
          <p:cNvPr id="16" name="Straight Connector 13"/>
          <p:cNvCxnSpPr>
            <a:cxnSpLocks noChangeShapeType="1"/>
          </p:cNvCxnSpPr>
          <p:nvPr/>
        </p:nvCxnSpPr>
        <p:spPr bwMode="auto">
          <a:xfrm flipH="1">
            <a:off x="1524000" y="4110038"/>
            <a:ext cx="6732588"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590918998"/>
      </p:ext>
    </p:extLst>
  </p:cSld>
  <p:clrMapOvr>
    <a:masterClrMapping/>
  </p:clrMapOvr>
  <mc:AlternateContent xmlns:mc="http://schemas.openxmlformats.org/markup-compatibility/2006" xmlns:p14="http://schemas.microsoft.com/office/powerpoint/2010/main">
    <mc:Choice Requires="p14">
      <p:transition spd="med" p14:dur="700" advTm="3728">
        <p:fade/>
      </p:transition>
    </mc:Choice>
    <mc:Fallback xmlns="">
      <p:transition spd="med" advTm="3728">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9D83C9BA-9E77-4B46-BAC9-7FE994CBCEEB}"/>
                  </a:ext>
                </a:extLst>
              </p:cNvPr>
              <p:cNvSpPr txBox="1"/>
              <p:nvPr/>
            </p:nvSpPr>
            <p:spPr>
              <a:xfrm>
                <a:off x="477270" y="1164467"/>
                <a:ext cx="11183788" cy="5121851"/>
              </a:xfrm>
              <a:prstGeom prst="rect">
                <a:avLst/>
              </a:prstGeom>
              <a:noFill/>
            </p:spPr>
            <p:txBody>
              <a:bodyPr wrap="square" rtlCol="0">
                <a:spAutoFit/>
              </a:bodyPr>
              <a:lstStyle/>
              <a:p>
                <a:pPr marL="800100" lvl="1" indent="-342900" algn="just">
                  <a:spcAft>
                    <a:spcPts val="1200"/>
                  </a:spcAft>
                  <a:buFont typeface="Arial" panose="020B0604020202020204" pitchFamily="34" charset="0"/>
                  <a:buChar char="•"/>
                </a:pPr>
                <a:r>
                  <a:rPr lang="en-US" altLang="zh-CN" sz="2000" dirty="0">
                    <a:solidFill>
                      <a:schemeClr val="tx1"/>
                    </a:solidFill>
                    <a:latin typeface="Calibri" panose="020F0502020204030204" pitchFamily="34" charset="0"/>
                    <a:cs typeface="Calibri" panose="020F0502020204030204" pitchFamily="34" charset="0"/>
                  </a:rPr>
                  <a:t>look back to the sampling probability</a:t>
                </a:r>
                <a:r>
                  <a:rPr lang="en-US" altLang="zh-CN" sz="2000" dirty="0">
                    <a:latin typeface="Calibri" panose="020F0502020204030204" pitchFamily="34" charset="0"/>
                    <a:cs typeface="Calibri" panose="020F0502020204030204" pitchFamily="34" charset="0"/>
                  </a:rPr>
                  <a:t>:</a:t>
                </a:r>
                <a:endParaRPr lang="en-US" altLang="zh-CN" sz="2000" dirty="0">
                  <a:solidFill>
                    <a:schemeClr val="tx1"/>
                  </a:solidFill>
                  <a:latin typeface="Calibri" panose="020F0502020204030204" pitchFamily="34" charset="0"/>
                  <a:cs typeface="Calibri" panose="020F0502020204030204" pitchFamily="34" charset="0"/>
                </a:endParaRPr>
              </a:p>
              <a:p>
                <a:pPr lvl="1" algn="just">
                  <a:spcAft>
                    <a:spcPts val="1200"/>
                  </a:spcAft>
                </a:pPr>
                <a14:m>
                  <m:oMathPara xmlns:m="http://schemas.openxmlformats.org/officeDocument/2006/math">
                    <m:oMathParaPr>
                      <m:jc m:val="centerGroup"/>
                    </m:oMathParaPr>
                    <m:oMath xmlns:m="http://schemas.openxmlformats.org/officeDocument/2006/math">
                      <m:sSub>
                        <m:sSubPr>
                          <m:ctrlPr>
                            <a:rPr lang="en-US" altLang="zh-CN" sz="2000" b="0" i="1" smtClean="0">
                              <a:solidFill>
                                <a:schemeClr val="tx1"/>
                              </a:solidFill>
                              <a:latin typeface="Cambria Math" panose="02040503050406030204" pitchFamily="18" charset="0"/>
                              <a:cs typeface="Calibri" panose="020F0502020204030204" pitchFamily="34" charset="0"/>
                            </a:rPr>
                          </m:ctrlPr>
                        </m:sSubPr>
                        <m:e>
                          <m:r>
                            <a:rPr lang="en-US" altLang="zh-CN" sz="2000" b="0" i="1" smtClean="0">
                              <a:solidFill>
                                <a:schemeClr val="tx1"/>
                              </a:solidFill>
                              <a:latin typeface="Cambria Math" panose="02040503050406030204" pitchFamily="18" charset="0"/>
                              <a:cs typeface="Calibri" panose="020F0502020204030204" pitchFamily="34" charset="0"/>
                            </a:rPr>
                            <m:t>𝑟</m:t>
                          </m:r>
                        </m:e>
                        <m:sub>
                          <m:r>
                            <a:rPr lang="en-US" altLang="zh-CN" sz="2000" b="0" i="1" smtClean="0">
                              <a:solidFill>
                                <a:schemeClr val="tx1"/>
                              </a:solidFill>
                              <a:latin typeface="Cambria Math" panose="02040503050406030204" pitchFamily="18" charset="0"/>
                              <a:cs typeface="Calibri" panose="020F0502020204030204" pitchFamily="34" charset="0"/>
                            </a:rPr>
                            <m:t>𝑖</m:t>
                          </m:r>
                          <m:r>
                            <a:rPr lang="en-US" altLang="zh-CN" sz="2000" b="0" i="1" smtClean="0">
                              <a:solidFill>
                                <a:schemeClr val="tx1"/>
                              </a:solidFill>
                              <a:latin typeface="Cambria Math" panose="02040503050406030204" pitchFamily="18" charset="0"/>
                              <a:cs typeface="Calibri" panose="020F0502020204030204" pitchFamily="34" charset="0"/>
                            </a:rPr>
                            <m:t>,</m:t>
                          </m:r>
                          <m:r>
                            <a:rPr lang="en-US" altLang="zh-CN" sz="2000" b="0" i="1" smtClean="0">
                              <a:solidFill>
                                <a:schemeClr val="tx1"/>
                              </a:solidFill>
                              <a:latin typeface="Cambria Math" panose="02040503050406030204" pitchFamily="18" charset="0"/>
                              <a:cs typeface="Calibri" panose="020F0502020204030204" pitchFamily="34" charset="0"/>
                            </a:rPr>
                            <m:t>𝑗</m:t>
                          </m:r>
                        </m:sub>
                      </m:sSub>
                      <m:r>
                        <a:rPr lang="en-US" altLang="zh-CN" sz="2000" b="0" i="1" smtClean="0">
                          <a:solidFill>
                            <a:schemeClr val="tx1"/>
                          </a:solidFill>
                          <a:latin typeface="Cambria Math" panose="02040503050406030204" pitchFamily="18" charset="0"/>
                          <a:cs typeface="Calibri" panose="020F0502020204030204" pitchFamily="34" charset="0"/>
                        </a:rPr>
                        <m:t>∈</m:t>
                      </m:r>
                      <m:d>
                        <m:dPr>
                          <m:ctrlPr>
                            <a:rPr lang="en-US" altLang="zh-CN" sz="2000" b="0" i="1" smtClean="0">
                              <a:solidFill>
                                <a:schemeClr val="tx1"/>
                              </a:solidFill>
                              <a:latin typeface="Cambria Math" panose="02040503050406030204" pitchFamily="18" charset="0"/>
                              <a:cs typeface="Calibri" panose="020F0502020204030204" pitchFamily="34" charset="0"/>
                            </a:rPr>
                          </m:ctrlPr>
                        </m:dPr>
                        <m:e>
                          <m:r>
                            <a:rPr lang="en-US" altLang="zh-CN" sz="2000" b="0" i="1" smtClean="0">
                              <a:solidFill>
                                <a:schemeClr val="tx1"/>
                              </a:solidFill>
                              <a:latin typeface="Cambria Math" panose="02040503050406030204" pitchFamily="18" charset="0"/>
                              <a:cs typeface="Calibri" panose="020F0502020204030204" pitchFamily="34" charset="0"/>
                            </a:rPr>
                            <m:t>0, 1</m:t>
                          </m:r>
                        </m:e>
                      </m:d>
                      <m:r>
                        <a:rPr lang="en-US" altLang="zh-CN" sz="2000" b="0" i="1" smtClean="0">
                          <a:solidFill>
                            <a:schemeClr val="tx1"/>
                          </a:solidFill>
                          <a:latin typeface="Cambria Math" panose="02040503050406030204" pitchFamily="18" charset="0"/>
                          <a:cs typeface="Calibri" panose="020F0502020204030204" pitchFamily="34" charset="0"/>
                        </a:rPr>
                        <m:t>&lt;</m:t>
                      </m:r>
                      <m:sSub>
                        <m:sSubPr>
                          <m:ctrlPr>
                            <a:rPr lang="en-US" altLang="zh-CN" sz="2000" b="0" i="1" smtClean="0">
                              <a:solidFill>
                                <a:schemeClr val="tx1"/>
                              </a:solidFill>
                              <a:latin typeface="Cambria Math" panose="02040503050406030204" pitchFamily="18" charset="0"/>
                              <a:cs typeface="Calibri" panose="020F0502020204030204" pitchFamily="34" charset="0"/>
                            </a:rPr>
                          </m:ctrlPr>
                        </m:sSubPr>
                        <m:e>
                          <m:r>
                            <a:rPr lang="en-US" altLang="zh-CN" sz="2000" b="0" i="1" smtClean="0">
                              <a:solidFill>
                                <a:schemeClr val="tx1"/>
                              </a:solidFill>
                              <a:latin typeface="Cambria Math" panose="02040503050406030204" pitchFamily="18" charset="0"/>
                              <a:cs typeface="Calibri" panose="020F0502020204030204" pitchFamily="34" charset="0"/>
                            </a:rPr>
                            <m:t>𝑝</m:t>
                          </m:r>
                        </m:e>
                        <m:sub>
                          <m:r>
                            <a:rPr lang="en-US" altLang="zh-CN" sz="2000" b="0" i="1" smtClean="0">
                              <a:solidFill>
                                <a:schemeClr val="tx1"/>
                              </a:solidFill>
                              <a:latin typeface="Cambria Math" panose="02040503050406030204" pitchFamily="18" charset="0"/>
                              <a:cs typeface="Calibri" panose="020F0502020204030204" pitchFamily="34" charset="0"/>
                            </a:rPr>
                            <m:t>𝑖</m:t>
                          </m:r>
                          <m:r>
                            <a:rPr lang="en-US" altLang="zh-CN" sz="2000" b="0" i="1" smtClean="0">
                              <a:solidFill>
                                <a:schemeClr val="tx1"/>
                              </a:solidFill>
                              <a:latin typeface="Cambria Math" panose="02040503050406030204" pitchFamily="18" charset="0"/>
                              <a:cs typeface="Calibri" panose="020F0502020204030204" pitchFamily="34" charset="0"/>
                            </a:rPr>
                            <m:t>,</m:t>
                          </m:r>
                          <m:r>
                            <a:rPr lang="en-US" altLang="zh-CN" sz="2000" b="0" i="1" smtClean="0">
                              <a:solidFill>
                                <a:schemeClr val="tx1"/>
                              </a:solidFill>
                              <a:latin typeface="Cambria Math" panose="02040503050406030204" pitchFamily="18" charset="0"/>
                              <a:cs typeface="Calibri" panose="020F0502020204030204" pitchFamily="34" charset="0"/>
                            </a:rPr>
                            <m:t>𝑗</m:t>
                          </m:r>
                        </m:sub>
                      </m:sSub>
                      <m:r>
                        <a:rPr lang="en-US" altLang="zh-CN" sz="2000" b="0" i="1" smtClean="0">
                          <a:solidFill>
                            <a:schemeClr val="tx1"/>
                          </a:solidFill>
                          <a:latin typeface="Cambria Math" panose="02040503050406030204" pitchFamily="18" charset="0"/>
                          <a:cs typeface="Calibri" panose="020F0502020204030204" pitchFamily="34" charset="0"/>
                        </a:rPr>
                        <m:t>=</m:t>
                      </m:r>
                      <m:f>
                        <m:fPr>
                          <m:ctrlPr>
                            <a:rPr lang="en-US" altLang="zh-CN" sz="2000" b="0" i="1" smtClean="0">
                              <a:solidFill>
                                <a:schemeClr val="tx1"/>
                              </a:solidFill>
                              <a:latin typeface="Cambria Math" panose="02040503050406030204" pitchFamily="18" charset="0"/>
                              <a:cs typeface="Calibri" panose="020F0502020204030204" pitchFamily="34" charset="0"/>
                            </a:rPr>
                          </m:ctrlPr>
                        </m:fPr>
                        <m:num>
                          <m:sSubSup>
                            <m:sSubSupPr>
                              <m:ctrlPr>
                                <a:rPr lang="en-US" altLang="zh-CN" sz="2000" b="0" i="1" smtClean="0">
                                  <a:solidFill>
                                    <a:schemeClr val="tx1"/>
                                  </a:solidFill>
                                  <a:latin typeface="Cambria Math" panose="02040503050406030204" pitchFamily="18" charset="0"/>
                                  <a:cs typeface="Calibri" panose="020F0502020204030204" pitchFamily="34" charset="0"/>
                                </a:rPr>
                              </m:ctrlPr>
                            </m:sSubSupPr>
                            <m:e>
                              <m:r>
                                <a:rPr lang="en-US" altLang="zh-CN" sz="2000" b="0" i="1" smtClean="0">
                                  <a:solidFill>
                                    <a:schemeClr val="tx1"/>
                                  </a:solidFill>
                                  <a:latin typeface="Cambria Math" panose="02040503050406030204" pitchFamily="18" charset="0"/>
                                  <a:cs typeface="Calibri" panose="020F0502020204030204" pitchFamily="34" charset="0"/>
                                </a:rPr>
                                <m:t>𝑣</m:t>
                              </m:r>
                            </m:e>
                            <m:sub>
                              <m:r>
                                <a:rPr lang="en-US" altLang="zh-CN" sz="2000" b="0" i="1" smtClean="0">
                                  <a:solidFill>
                                    <a:schemeClr val="tx1"/>
                                  </a:solidFill>
                                  <a:latin typeface="Cambria Math" panose="02040503050406030204" pitchFamily="18" charset="0"/>
                                  <a:cs typeface="Calibri" panose="020F0502020204030204" pitchFamily="34" charset="0"/>
                                </a:rPr>
                                <m:t>𝑖</m:t>
                              </m:r>
                              <m:r>
                                <a:rPr lang="en-US" altLang="zh-CN" sz="2000" b="0" i="1" smtClean="0">
                                  <a:solidFill>
                                    <a:schemeClr val="tx1"/>
                                  </a:solidFill>
                                  <a:latin typeface="Cambria Math" panose="02040503050406030204" pitchFamily="18" charset="0"/>
                                  <a:cs typeface="Calibri" panose="020F0502020204030204" pitchFamily="34" charset="0"/>
                                </a:rPr>
                                <m:t>,</m:t>
                              </m:r>
                              <m:r>
                                <a:rPr lang="en-US" altLang="zh-CN" sz="2000" b="0" i="1" smtClean="0">
                                  <a:solidFill>
                                    <a:schemeClr val="tx1"/>
                                  </a:solidFill>
                                  <a:latin typeface="Cambria Math" panose="02040503050406030204" pitchFamily="18" charset="0"/>
                                  <a:cs typeface="Calibri" panose="020F0502020204030204" pitchFamily="34" charset="0"/>
                                </a:rPr>
                                <m:t>𝑗</m:t>
                              </m:r>
                            </m:sub>
                            <m:sup>
                              <m:r>
                                <a:rPr lang="en-US" altLang="zh-CN" sz="2000" b="0" i="1" smtClean="0">
                                  <a:solidFill>
                                    <a:schemeClr val="tx1"/>
                                  </a:solidFill>
                                  <a:latin typeface="Cambria Math" panose="02040503050406030204" pitchFamily="18" charset="0"/>
                                  <a:cs typeface="Calibri" panose="020F0502020204030204" pitchFamily="34" charset="0"/>
                                </a:rPr>
                                <m:t>2</m:t>
                              </m:r>
                            </m:sup>
                          </m:sSubSup>
                        </m:num>
                        <m:den>
                          <m:sSubSup>
                            <m:sSubSupPr>
                              <m:ctrlPr>
                                <a:rPr lang="en-US" altLang="zh-CN" sz="2000" b="0" i="1" smtClean="0">
                                  <a:solidFill>
                                    <a:schemeClr val="tx1"/>
                                  </a:solidFill>
                                  <a:latin typeface="Cambria Math" panose="02040503050406030204" pitchFamily="18" charset="0"/>
                                  <a:cs typeface="Calibri" panose="020F0502020204030204" pitchFamily="34" charset="0"/>
                                </a:rPr>
                              </m:ctrlPr>
                            </m:sSubSupPr>
                            <m:e>
                              <m:r>
                                <a:rPr lang="en-US" altLang="zh-CN" sz="2000" b="0" i="1" smtClean="0">
                                  <a:solidFill>
                                    <a:schemeClr val="tx1"/>
                                  </a:solidFill>
                                  <a:latin typeface="Cambria Math" panose="02040503050406030204" pitchFamily="18" charset="0"/>
                                  <a:cs typeface="Calibri" panose="020F0502020204030204" pitchFamily="34" charset="0"/>
                                </a:rPr>
                                <m:t>𝑣</m:t>
                              </m:r>
                            </m:e>
                            <m:sub>
                              <m:r>
                                <a:rPr lang="en-US" altLang="zh-CN" sz="2000" b="0" i="1" smtClean="0">
                                  <a:solidFill>
                                    <a:schemeClr val="tx1"/>
                                  </a:solidFill>
                                  <a:latin typeface="Cambria Math" panose="02040503050406030204" pitchFamily="18" charset="0"/>
                                  <a:cs typeface="Calibri" panose="020F0502020204030204" pitchFamily="34" charset="0"/>
                                </a:rPr>
                                <m:t>𝑖</m:t>
                              </m:r>
                              <m:r>
                                <a:rPr lang="en-US" altLang="zh-CN" sz="2000" b="0" i="1" smtClean="0">
                                  <a:solidFill>
                                    <a:schemeClr val="tx1"/>
                                  </a:solidFill>
                                  <a:latin typeface="Cambria Math" panose="02040503050406030204" pitchFamily="18" charset="0"/>
                                  <a:cs typeface="Calibri" panose="020F0502020204030204" pitchFamily="34" charset="0"/>
                                </a:rPr>
                                <m:t>,</m:t>
                              </m:r>
                              <m:r>
                                <a:rPr lang="en-US" altLang="zh-CN" sz="2000" b="0" i="1" smtClean="0">
                                  <a:solidFill>
                                    <a:schemeClr val="tx1"/>
                                  </a:solidFill>
                                  <a:latin typeface="Cambria Math" panose="02040503050406030204" pitchFamily="18" charset="0"/>
                                  <a:cs typeface="Calibri" panose="020F0502020204030204" pitchFamily="34" charset="0"/>
                                </a:rPr>
                                <m:t>𝑗</m:t>
                              </m:r>
                            </m:sub>
                            <m:sup>
                              <m:r>
                                <a:rPr lang="en-US" altLang="zh-CN" sz="2000" b="0" i="1" smtClean="0">
                                  <a:solidFill>
                                    <a:schemeClr val="tx1"/>
                                  </a:solidFill>
                                  <a:latin typeface="Cambria Math" panose="02040503050406030204" pitchFamily="18" charset="0"/>
                                  <a:cs typeface="Calibri" panose="020F0502020204030204" pitchFamily="34" charset="0"/>
                                </a:rPr>
                                <m:t>2</m:t>
                              </m:r>
                            </m:sup>
                          </m:sSubSup>
                          <m:r>
                            <a:rPr lang="en-US" altLang="zh-CN" sz="2000" b="0" i="1" smtClean="0">
                              <a:solidFill>
                                <a:schemeClr val="tx1"/>
                              </a:solidFill>
                              <a:latin typeface="Cambria Math" panose="02040503050406030204" pitchFamily="18" charset="0"/>
                              <a:cs typeface="Calibri" panose="020F0502020204030204" pitchFamily="34" charset="0"/>
                            </a:rPr>
                            <m:t>+</m:t>
                          </m:r>
                          <m:sSub>
                            <m:sSubPr>
                              <m:ctrlPr>
                                <a:rPr lang="en-US" altLang="zh-CN" sz="2000" b="0" i="1" smtClean="0">
                                  <a:solidFill>
                                    <a:schemeClr val="tx1"/>
                                  </a:solidFill>
                                  <a:latin typeface="Cambria Math" panose="02040503050406030204" pitchFamily="18" charset="0"/>
                                  <a:cs typeface="Calibri" panose="020F0502020204030204" pitchFamily="34" charset="0"/>
                                </a:rPr>
                              </m:ctrlPr>
                            </m:sSubPr>
                            <m:e>
                              <m:r>
                                <a:rPr lang="en-US" altLang="zh-CN" sz="2000" b="0" i="1" smtClean="0">
                                  <a:solidFill>
                                    <a:schemeClr val="tx1"/>
                                  </a:solidFill>
                                  <a:latin typeface="Cambria Math" panose="02040503050406030204" pitchFamily="18" charset="0"/>
                                  <a:cs typeface="Calibri" panose="020F0502020204030204" pitchFamily="34" charset="0"/>
                                </a:rPr>
                                <m:t>𝐶</m:t>
                              </m:r>
                            </m:e>
                            <m:sub>
                              <m:r>
                                <a:rPr lang="en-US" altLang="zh-CN" sz="2000" b="0" i="1" smtClean="0">
                                  <a:solidFill>
                                    <a:schemeClr val="tx1"/>
                                  </a:solidFill>
                                  <a:latin typeface="Cambria Math" panose="02040503050406030204" pitchFamily="18" charset="0"/>
                                  <a:cs typeface="Calibri" panose="020F0502020204030204" pitchFamily="34" charset="0"/>
                                </a:rPr>
                                <m:t>𝑖</m:t>
                              </m:r>
                            </m:sub>
                          </m:sSub>
                        </m:den>
                      </m:f>
                    </m:oMath>
                  </m:oMathPara>
                </a14:m>
                <a:endParaRPr lang="en-US" altLang="zh-CN" sz="2000" dirty="0">
                  <a:solidFill>
                    <a:schemeClr val="tx1"/>
                  </a:solidFill>
                  <a:latin typeface="Calibri" panose="020F0502020204030204" pitchFamily="34" charset="0"/>
                  <a:cs typeface="Calibri" panose="020F0502020204030204" pitchFamily="34" charset="0"/>
                </a:endParaRPr>
              </a:p>
              <a:p>
                <a:pPr marL="1257300" lvl="2" indent="-342900" algn="just">
                  <a:spcAft>
                    <a:spcPts val="1200"/>
                  </a:spcAft>
                  <a:buFont typeface="Arial" panose="020B0604020202020204" pitchFamily="34" charset="0"/>
                  <a:buChar char="•"/>
                </a:pPr>
                <a14:m>
                  <m:oMath xmlns:m="http://schemas.openxmlformats.org/officeDocument/2006/math">
                    <m:sSub>
                      <m:sSubPr>
                        <m:ctrlPr>
                          <a:rPr lang="en-US" altLang="zh-CN" sz="2000" i="1">
                            <a:solidFill>
                              <a:schemeClr val="tx1"/>
                            </a:solidFill>
                            <a:latin typeface="Cambria Math" panose="02040503050406030204" pitchFamily="18" charset="0"/>
                            <a:cs typeface="Calibri" panose="020F0502020204030204" pitchFamily="34" charset="0"/>
                          </a:rPr>
                        </m:ctrlPr>
                      </m:sSubPr>
                      <m:e>
                        <m:r>
                          <a:rPr lang="en-US" altLang="zh-CN" sz="2000" i="1">
                            <a:solidFill>
                              <a:schemeClr val="tx1"/>
                            </a:solidFill>
                            <a:latin typeface="Cambria Math" panose="02040503050406030204" pitchFamily="18" charset="0"/>
                            <a:cs typeface="Calibri" panose="020F0502020204030204" pitchFamily="34" charset="0"/>
                          </a:rPr>
                          <m:t>𝐶</m:t>
                        </m:r>
                      </m:e>
                      <m:sub>
                        <m:r>
                          <a:rPr lang="en-US" altLang="zh-CN" sz="2000" i="1">
                            <a:solidFill>
                              <a:schemeClr val="tx1"/>
                            </a:solidFill>
                            <a:latin typeface="Cambria Math" panose="02040503050406030204" pitchFamily="18" charset="0"/>
                            <a:cs typeface="Calibri" panose="020F0502020204030204" pitchFamily="34" charset="0"/>
                          </a:rPr>
                          <m:t>𝑖</m:t>
                        </m:r>
                      </m:sub>
                    </m:sSub>
                  </m:oMath>
                </a14:m>
                <a:r>
                  <a:rPr lang="en-US" altLang="zh-CN" sz="2000" dirty="0">
                    <a:solidFill>
                      <a:schemeClr val="tx1"/>
                    </a:solidFill>
                    <a:latin typeface="Calibri" panose="020F0502020204030204" pitchFamily="34" charset="0"/>
                    <a:cs typeface="Calibri" panose="020F0502020204030204" pitchFamily="34" charset="0"/>
                  </a:rPr>
                  <a:t> varies monotonically with </a:t>
                </a:r>
                <a14:m>
                  <m:oMath xmlns:m="http://schemas.openxmlformats.org/officeDocument/2006/math">
                    <m:sSub>
                      <m:sSubPr>
                        <m:ctrlPr>
                          <a:rPr lang="en-US" altLang="zh-CN" sz="2000" i="1">
                            <a:solidFill>
                              <a:schemeClr val="tx1"/>
                            </a:solidFill>
                            <a:latin typeface="Cambria Math" panose="02040503050406030204" pitchFamily="18" charset="0"/>
                            <a:cs typeface="Calibri" panose="020F0502020204030204" pitchFamily="34" charset="0"/>
                          </a:rPr>
                        </m:ctrlPr>
                      </m:sSubPr>
                      <m:e>
                        <m:r>
                          <a:rPr lang="en-US" altLang="zh-CN" sz="2000" i="1">
                            <a:solidFill>
                              <a:schemeClr val="tx1"/>
                            </a:solidFill>
                            <a:latin typeface="Cambria Math" panose="02040503050406030204" pitchFamily="18" charset="0"/>
                            <a:cs typeface="Calibri" panose="020F0502020204030204" pitchFamily="34" charset="0"/>
                          </a:rPr>
                          <m:t>𝐾</m:t>
                        </m:r>
                      </m:e>
                      <m:sub>
                        <m:r>
                          <a:rPr lang="en-US" altLang="zh-CN" sz="2000" i="1">
                            <a:solidFill>
                              <a:schemeClr val="tx1"/>
                            </a:solidFill>
                            <a:latin typeface="Cambria Math" panose="02040503050406030204" pitchFamily="18" charset="0"/>
                            <a:cs typeface="Calibri" panose="020F0502020204030204" pitchFamily="34" charset="0"/>
                          </a:rPr>
                          <m:t>𝑖</m:t>
                        </m:r>
                      </m:sub>
                    </m:sSub>
                  </m:oMath>
                </a14:m>
                <a:endParaRPr lang="en-US" altLang="zh-CN" sz="2000" dirty="0">
                  <a:solidFill>
                    <a:schemeClr val="tx1"/>
                  </a:solidFill>
                  <a:latin typeface="Calibri" panose="020F0502020204030204" pitchFamily="34" charset="0"/>
                  <a:cs typeface="Calibri" panose="020F0502020204030204" pitchFamily="34" charset="0"/>
                </a:endParaRPr>
              </a:p>
              <a:p>
                <a:pPr marL="1257300" lvl="2" indent="-342900" algn="just">
                  <a:spcAft>
                    <a:spcPts val="1200"/>
                  </a:spcAft>
                  <a:buFont typeface="Arial" panose="020B0604020202020204" pitchFamily="34" charset="0"/>
                  <a:buChar char="•"/>
                </a:pPr>
                <a:r>
                  <a:rPr lang="en-US" altLang="zh-CN" sz="2000" dirty="0">
                    <a:solidFill>
                      <a:srgbClr val="C00000"/>
                    </a:solidFill>
                    <a:latin typeface="Calibri" panose="020F0502020204030204" pitchFamily="34" charset="0"/>
                    <a:cs typeface="Calibri" panose="020F0502020204030204" pitchFamily="34" charset="0"/>
                  </a:rPr>
                  <a:t>need a method to quickly find </a:t>
                </a:r>
                <a14:m>
                  <m:oMath xmlns:m="http://schemas.openxmlformats.org/officeDocument/2006/math">
                    <m:sSub>
                      <m:sSubPr>
                        <m:ctrlPr>
                          <a:rPr lang="en-US" altLang="zh-CN" sz="2000" i="1">
                            <a:solidFill>
                              <a:srgbClr val="C00000"/>
                            </a:solidFill>
                            <a:latin typeface="Cambria Math" panose="02040503050406030204" pitchFamily="18" charset="0"/>
                            <a:cs typeface="Calibri" panose="020F0502020204030204" pitchFamily="34" charset="0"/>
                          </a:rPr>
                        </m:ctrlPr>
                      </m:sSubPr>
                      <m:e>
                        <m:r>
                          <a:rPr lang="en-US" altLang="zh-CN" sz="2000" i="1">
                            <a:solidFill>
                              <a:srgbClr val="C00000"/>
                            </a:solidFill>
                            <a:latin typeface="Cambria Math" panose="02040503050406030204" pitchFamily="18" charset="0"/>
                            <a:cs typeface="Calibri" panose="020F0502020204030204" pitchFamily="34" charset="0"/>
                          </a:rPr>
                          <m:t>𝐶</m:t>
                        </m:r>
                      </m:e>
                      <m:sub>
                        <m:r>
                          <a:rPr lang="en-US" altLang="zh-CN" sz="2000" i="1">
                            <a:solidFill>
                              <a:srgbClr val="C00000"/>
                            </a:solidFill>
                            <a:latin typeface="Cambria Math" panose="02040503050406030204" pitchFamily="18" charset="0"/>
                            <a:cs typeface="Calibri" panose="020F0502020204030204" pitchFamily="34" charset="0"/>
                          </a:rPr>
                          <m:t>𝑖</m:t>
                        </m:r>
                      </m:sub>
                    </m:sSub>
                  </m:oMath>
                </a14:m>
                <a:r>
                  <a:rPr lang="en-US" altLang="zh-CN" sz="2000" dirty="0">
                    <a:solidFill>
                      <a:srgbClr val="C00000"/>
                    </a:solidFill>
                    <a:latin typeface="Calibri" panose="020F0502020204030204" pitchFamily="34" charset="0"/>
                    <a:cs typeface="Calibri" panose="020F0502020204030204" pitchFamily="34" charset="0"/>
                  </a:rPr>
                  <a:t> that samples exactly </a:t>
                </a:r>
                <a14:m>
                  <m:oMath xmlns:m="http://schemas.openxmlformats.org/officeDocument/2006/math">
                    <m:sSub>
                      <m:sSubPr>
                        <m:ctrlPr>
                          <a:rPr lang="en-US" altLang="zh-CN" sz="2000" i="1">
                            <a:solidFill>
                              <a:srgbClr val="C00000"/>
                            </a:solidFill>
                            <a:latin typeface="Cambria Math" panose="02040503050406030204" pitchFamily="18" charset="0"/>
                            <a:cs typeface="Calibri" panose="020F0502020204030204" pitchFamily="34" charset="0"/>
                          </a:rPr>
                        </m:ctrlPr>
                      </m:sSubPr>
                      <m:e>
                        <m:r>
                          <a:rPr lang="en-US" altLang="zh-CN" sz="2000" i="1">
                            <a:solidFill>
                              <a:srgbClr val="C00000"/>
                            </a:solidFill>
                            <a:latin typeface="Cambria Math" panose="02040503050406030204" pitchFamily="18" charset="0"/>
                            <a:cs typeface="Calibri" panose="020F0502020204030204" pitchFamily="34" charset="0"/>
                          </a:rPr>
                          <m:t>𝐾</m:t>
                        </m:r>
                      </m:e>
                      <m:sub>
                        <m:r>
                          <a:rPr lang="en-US" altLang="zh-CN" sz="2000" i="1">
                            <a:solidFill>
                              <a:srgbClr val="C00000"/>
                            </a:solidFill>
                            <a:latin typeface="Cambria Math" panose="02040503050406030204" pitchFamily="18" charset="0"/>
                            <a:cs typeface="Calibri" panose="020F0502020204030204" pitchFamily="34" charset="0"/>
                          </a:rPr>
                          <m:t>𝑖</m:t>
                        </m:r>
                      </m:sub>
                    </m:sSub>
                  </m:oMath>
                </a14:m>
                <a:r>
                  <a:rPr lang="en-US" altLang="zh-CN" sz="2000" dirty="0">
                    <a:solidFill>
                      <a:srgbClr val="C00000"/>
                    </a:solidFill>
                    <a:latin typeface="Calibri" panose="020F0502020204030204" pitchFamily="34" charset="0"/>
                    <a:cs typeface="Calibri" panose="020F0502020204030204" pitchFamily="34" charset="0"/>
                  </a:rPr>
                  <a:t> samples</a:t>
                </a:r>
              </a:p>
              <a:p>
                <a:pPr marL="800100" lvl="1" indent="-342900" algn="just">
                  <a:spcAft>
                    <a:spcPts val="1200"/>
                  </a:spcAft>
                  <a:buFont typeface="Arial" panose="020B0604020202020204" pitchFamily="34" charset="0"/>
                  <a:buChar char="•"/>
                </a:pPr>
                <a:r>
                  <a:rPr lang="en-US" altLang="zh-CN" sz="2000" dirty="0">
                    <a:latin typeface="Calibri" panose="020F0502020204030204" pitchFamily="34" charset="0"/>
                    <a:cs typeface="Calibri" panose="020F0502020204030204" pitchFamily="34" charset="0"/>
                  </a:rPr>
                  <a:t>review condition:</a:t>
                </a:r>
                <a:endParaRPr lang="en-US" altLang="zh-CN" sz="2000" i="1" dirty="0">
                  <a:solidFill>
                    <a:srgbClr val="C00000"/>
                  </a:solidFill>
                  <a:latin typeface="Cambria Math" panose="02040503050406030204" pitchFamily="18" charset="0"/>
                  <a:cs typeface="Calibri" panose="020F0502020204030204" pitchFamily="34" charset="0"/>
                </a:endParaRPr>
              </a:p>
              <a:p>
                <a:pPr lvl="1" algn="just">
                  <a:spcAft>
                    <a:spcPts val="1200"/>
                  </a:spcAft>
                </a:pPr>
                <a14:m>
                  <m:oMathPara xmlns:m="http://schemas.openxmlformats.org/officeDocument/2006/math">
                    <m:oMathParaPr>
                      <m:jc m:val="centerGroup"/>
                    </m:oMathParaPr>
                    <m:oMath xmlns:m="http://schemas.openxmlformats.org/officeDocument/2006/math">
                      <m:d>
                        <m:dPr>
                          <m:begChr m:val="["/>
                          <m:endChr m:val="]"/>
                          <m:ctrlPr>
                            <a:rPr lang="en-US" altLang="zh-CN" sz="2000" i="1" smtClean="0">
                              <a:solidFill>
                                <a:srgbClr val="C00000"/>
                              </a:solidFill>
                              <a:latin typeface="Cambria Math" panose="02040503050406030204" pitchFamily="18" charset="0"/>
                              <a:cs typeface="Calibri" panose="020F0502020204030204" pitchFamily="34" charset="0"/>
                            </a:rPr>
                          </m:ctrlPr>
                        </m:dPr>
                        <m:e>
                          <m:sSub>
                            <m:sSubPr>
                              <m:ctrlPr>
                                <a:rPr lang="en-US" altLang="zh-CN" sz="2000" i="1">
                                  <a:solidFill>
                                    <a:srgbClr val="C00000"/>
                                  </a:solidFill>
                                  <a:latin typeface="Cambria Math" panose="02040503050406030204" pitchFamily="18" charset="0"/>
                                  <a:cs typeface="Calibri" panose="020F0502020204030204" pitchFamily="34" charset="0"/>
                                </a:rPr>
                              </m:ctrlPr>
                            </m:sSubPr>
                            <m:e>
                              <m:r>
                                <a:rPr lang="en-US" altLang="zh-CN" sz="2000" i="1">
                                  <a:solidFill>
                                    <a:srgbClr val="C00000"/>
                                  </a:solidFill>
                                  <a:latin typeface="Cambria Math" panose="02040503050406030204" pitchFamily="18" charset="0"/>
                                  <a:cs typeface="Calibri" panose="020F0502020204030204" pitchFamily="34" charset="0"/>
                                </a:rPr>
                                <m:t>𝑟</m:t>
                              </m:r>
                            </m:e>
                            <m:sub>
                              <m:r>
                                <a:rPr lang="en-US" altLang="zh-CN" sz="2000" i="1">
                                  <a:solidFill>
                                    <a:srgbClr val="C00000"/>
                                  </a:solidFill>
                                  <a:latin typeface="Cambria Math" panose="02040503050406030204" pitchFamily="18" charset="0"/>
                                  <a:cs typeface="Calibri" panose="020F0502020204030204" pitchFamily="34" charset="0"/>
                                </a:rPr>
                                <m:t>𝑖</m:t>
                              </m:r>
                              <m:r>
                                <a:rPr lang="en-US" altLang="zh-CN" sz="2000" i="1">
                                  <a:solidFill>
                                    <a:srgbClr val="C00000"/>
                                  </a:solidFill>
                                  <a:latin typeface="Cambria Math" panose="02040503050406030204" pitchFamily="18" charset="0"/>
                                  <a:cs typeface="Calibri" panose="020F0502020204030204" pitchFamily="34" charset="0"/>
                                </a:rPr>
                                <m:t>,</m:t>
                              </m:r>
                              <m:r>
                                <a:rPr lang="en-US" altLang="zh-CN" sz="2000" i="1">
                                  <a:solidFill>
                                    <a:srgbClr val="C00000"/>
                                  </a:solidFill>
                                  <a:latin typeface="Cambria Math" panose="02040503050406030204" pitchFamily="18" charset="0"/>
                                  <a:cs typeface="Calibri" panose="020F0502020204030204" pitchFamily="34" charset="0"/>
                                </a:rPr>
                                <m:t>𝑗</m:t>
                              </m:r>
                            </m:sub>
                          </m:sSub>
                          <m:r>
                            <a:rPr lang="en-US" altLang="zh-CN" sz="2000" i="1">
                              <a:solidFill>
                                <a:srgbClr val="C00000"/>
                              </a:solidFill>
                              <a:latin typeface="Cambria Math" panose="02040503050406030204" pitchFamily="18" charset="0"/>
                              <a:cs typeface="Calibri" panose="020F0502020204030204" pitchFamily="34" charset="0"/>
                            </a:rPr>
                            <m:t>&lt;</m:t>
                          </m:r>
                          <m:sSub>
                            <m:sSubPr>
                              <m:ctrlPr>
                                <a:rPr lang="en-US" altLang="zh-CN" sz="2000" i="1">
                                  <a:solidFill>
                                    <a:srgbClr val="C00000"/>
                                  </a:solidFill>
                                  <a:latin typeface="Cambria Math" panose="02040503050406030204" pitchFamily="18" charset="0"/>
                                  <a:cs typeface="Calibri" panose="020F0502020204030204" pitchFamily="34" charset="0"/>
                                </a:rPr>
                              </m:ctrlPr>
                            </m:sSubPr>
                            <m:e>
                              <m:r>
                                <a:rPr lang="en-US" altLang="zh-CN" sz="2000" i="1">
                                  <a:solidFill>
                                    <a:srgbClr val="C00000"/>
                                  </a:solidFill>
                                  <a:latin typeface="Cambria Math" panose="02040503050406030204" pitchFamily="18" charset="0"/>
                                  <a:cs typeface="Calibri" panose="020F0502020204030204" pitchFamily="34" charset="0"/>
                                </a:rPr>
                                <m:t>𝑝</m:t>
                              </m:r>
                            </m:e>
                            <m:sub>
                              <m:r>
                                <a:rPr lang="en-US" altLang="zh-CN" sz="2000" i="1">
                                  <a:solidFill>
                                    <a:srgbClr val="C00000"/>
                                  </a:solidFill>
                                  <a:latin typeface="Cambria Math" panose="02040503050406030204" pitchFamily="18" charset="0"/>
                                  <a:cs typeface="Calibri" panose="020F0502020204030204" pitchFamily="34" charset="0"/>
                                </a:rPr>
                                <m:t>𝑖</m:t>
                              </m:r>
                              <m:r>
                                <a:rPr lang="en-US" altLang="zh-CN" sz="2000" i="1">
                                  <a:solidFill>
                                    <a:srgbClr val="C00000"/>
                                  </a:solidFill>
                                  <a:latin typeface="Cambria Math" panose="02040503050406030204" pitchFamily="18" charset="0"/>
                                  <a:cs typeface="Calibri" panose="020F0502020204030204" pitchFamily="34" charset="0"/>
                                </a:rPr>
                                <m:t>,</m:t>
                              </m:r>
                              <m:r>
                                <a:rPr lang="en-US" altLang="zh-CN" sz="2000" i="1">
                                  <a:solidFill>
                                    <a:srgbClr val="C00000"/>
                                  </a:solidFill>
                                  <a:latin typeface="Cambria Math" panose="02040503050406030204" pitchFamily="18" charset="0"/>
                                  <a:cs typeface="Calibri" panose="020F0502020204030204" pitchFamily="34" charset="0"/>
                                </a:rPr>
                                <m:t>𝑗</m:t>
                              </m:r>
                            </m:sub>
                          </m:sSub>
                          <m:r>
                            <a:rPr lang="en-US" altLang="zh-CN" sz="2000" i="1">
                              <a:solidFill>
                                <a:srgbClr val="C00000"/>
                              </a:solidFill>
                              <a:latin typeface="Cambria Math" panose="02040503050406030204" pitchFamily="18" charset="0"/>
                              <a:cs typeface="Calibri" panose="020F0502020204030204" pitchFamily="34" charset="0"/>
                            </a:rPr>
                            <m:t>=</m:t>
                          </m:r>
                          <m:f>
                            <m:fPr>
                              <m:ctrlPr>
                                <a:rPr lang="en-US" altLang="zh-CN" sz="2000" i="1">
                                  <a:solidFill>
                                    <a:srgbClr val="C00000"/>
                                  </a:solidFill>
                                  <a:latin typeface="Cambria Math" panose="02040503050406030204" pitchFamily="18" charset="0"/>
                                  <a:cs typeface="Calibri" panose="020F0502020204030204" pitchFamily="34" charset="0"/>
                                </a:rPr>
                              </m:ctrlPr>
                            </m:fPr>
                            <m:num>
                              <m:sSubSup>
                                <m:sSubSupPr>
                                  <m:ctrlPr>
                                    <a:rPr lang="en-US" altLang="zh-CN" sz="2000" i="1">
                                      <a:solidFill>
                                        <a:srgbClr val="C00000"/>
                                      </a:solidFill>
                                      <a:latin typeface="Cambria Math" panose="02040503050406030204" pitchFamily="18" charset="0"/>
                                      <a:cs typeface="Calibri" panose="020F0502020204030204" pitchFamily="34" charset="0"/>
                                    </a:rPr>
                                  </m:ctrlPr>
                                </m:sSubSupPr>
                                <m:e>
                                  <m:r>
                                    <a:rPr lang="en-US" altLang="zh-CN" sz="2000" i="1">
                                      <a:solidFill>
                                        <a:srgbClr val="C00000"/>
                                      </a:solidFill>
                                      <a:latin typeface="Cambria Math" panose="02040503050406030204" pitchFamily="18" charset="0"/>
                                      <a:cs typeface="Calibri" panose="020F0502020204030204" pitchFamily="34" charset="0"/>
                                    </a:rPr>
                                    <m:t>𝑣</m:t>
                                  </m:r>
                                </m:e>
                                <m:sub>
                                  <m:r>
                                    <a:rPr lang="en-US" altLang="zh-CN" sz="2000" i="1">
                                      <a:solidFill>
                                        <a:srgbClr val="C00000"/>
                                      </a:solidFill>
                                      <a:latin typeface="Cambria Math" panose="02040503050406030204" pitchFamily="18" charset="0"/>
                                      <a:cs typeface="Calibri" panose="020F0502020204030204" pitchFamily="34" charset="0"/>
                                    </a:rPr>
                                    <m:t>𝑖</m:t>
                                  </m:r>
                                  <m:r>
                                    <a:rPr lang="en-US" altLang="zh-CN" sz="2000" i="1">
                                      <a:solidFill>
                                        <a:srgbClr val="C00000"/>
                                      </a:solidFill>
                                      <a:latin typeface="Cambria Math" panose="02040503050406030204" pitchFamily="18" charset="0"/>
                                      <a:cs typeface="Calibri" panose="020F0502020204030204" pitchFamily="34" charset="0"/>
                                    </a:rPr>
                                    <m:t>,</m:t>
                                  </m:r>
                                  <m:r>
                                    <a:rPr lang="en-US" altLang="zh-CN" sz="2000" i="1">
                                      <a:solidFill>
                                        <a:srgbClr val="C00000"/>
                                      </a:solidFill>
                                      <a:latin typeface="Cambria Math" panose="02040503050406030204" pitchFamily="18" charset="0"/>
                                      <a:cs typeface="Calibri" panose="020F0502020204030204" pitchFamily="34" charset="0"/>
                                    </a:rPr>
                                    <m:t>𝑗</m:t>
                                  </m:r>
                                </m:sub>
                                <m:sup>
                                  <m:r>
                                    <a:rPr lang="en-US" altLang="zh-CN" sz="2000" i="1">
                                      <a:solidFill>
                                        <a:srgbClr val="C00000"/>
                                      </a:solidFill>
                                      <a:latin typeface="Cambria Math" panose="02040503050406030204" pitchFamily="18" charset="0"/>
                                      <a:cs typeface="Calibri" panose="020F0502020204030204" pitchFamily="34" charset="0"/>
                                    </a:rPr>
                                    <m:t>2</m:t>
                                  </m:r>
                                </m:sup>
                              </m:sSubSup>
                            </m:num>
                            <m:den>
                              <m:sSubSup>
                                <m:sSubSupPr>
                                  <m:ctrlPr>
                                    <a:rPr lang="en-US" altLang="zh-CN" sz="2000" i="1">
                                      <a:solidFill>
                                        <a:srgbClr val="C00000"/>
                                      </a:solidFill>
                                      <a:latin typeface="Cambria Math" panose="02040503050406030204" pitchFamily="18" charset="0"/>
                                      <a:cs typeface="Calibri" panose="020F0502020204030204" pitchFamily="34" charset="0"/>
                                    </a:rPr>
                                  </m:ctrlPr>
                                </m:sSubSupPr>
                                <m:e>
                                  <m:r>
                                    <a:rPr lang="en-US" altLang="zh-CN" sz="2000" i="1">
                                      <a:solidFill>
                                        <a:srgbClr val="C00000"/>
                                      </a:solidFill>
                                      <a:latin typeface="Cambria Math" panose="02040503050406030204" pitchFamily="18" charset="0"/>
                                      <a:cs typeface="Calibri" panose="020F0502020204030204" pitchFamily="34" charset="0"/>
                                    </a:rPr>
                                    <m:t>𝑣</m:t>
                                  </m:r>
                                </m:e>
                                <m:sub>
                                  <m:r>
                                    <a:rPr lang="en-US" altLang="zh-CN" sz="2000" i="1">
                                      <a:solidFill>
                                        <a:srgbClr val="C00000"/>
                                      </a:solidFill>
                                      <a:latin typeface="Cambria Math" panose="02040503050406030204" pitchFamily="18" charset="0"/>
                                      <a:cs typeface="Calibri" panose="020F0502020204030204" pitchFamily="34" charset="0"/>
                                    </a:rPr>
                                    <m:t>𝑖</m:t>
                                  </m:r>
                                  <m:r>
                                    <a:rPr lang="en-US" altLang="zh-CN" sz="2000" i="1">
                                      <a:solidFill>
                                        <a:srgbClr val="C00000"/>
                                      </a:solidFill>
                                      <a:latin typeface="Cambria Math" panose="02040503050406030204" pitchFamily="18" charset="0"/>
                                      <a:cs typeface="Calibri" panose="020F0502020204030204" pitchFamily="34" charset="0"/>
                                    </a:rPr>
                                    <m:t>,</m:t>
                                  </m:r>
                                  <m:r>
                                    <a:rPr lang="en-US" altLang="zh-CN" sz="2000" i="1">
                                      <a:solidFill>
                                        <a:srgbClr val="C00000"/>
                                      </a:solidFill>
                                      <a:latin typeface="Cambria Math" panose="02040503050406030204" pitchFamily="18" charset="0"/>
                                      <a:cs typeface="Calibri" panose="020F0502020204030204" pitchFamily="34" charset="0"/>
                                    </a:rPr>
                                    <m:t>𝑗</m:t>
                                  </m:r>
                                </m:sub>
                                <m:sup>
                                  <m:r>
                                    <a:rPr lang="en-US" altLang="zh-CN" sz="2000" i="1">
                                      <a:solidFill>
                                        <a:srgbClr val="C00000"/>
                                      </a:solidFill>
                                      <a:latin typeface="Cambria Math" panose="02040503050406030204" pitchFamily="18" charset="0"/>
                                      <a:cs typeface="Calibri" panose="020F0502020204030204" pitchFamily="34" charset="0"/>
                                    </a:rPr>
                                    <m:t>2</m:t>
                                  </m:r>
                                </m:sup>
                              </m:sSubSup>
                              <m:r>
                                <a:rPr lang="en-US" altLang="zh-CN" sz="2000" i="1">
                                  <a:solidFill>
                                    <a:srgbClr val="C00000"/>
                                  </a:solidFill>
                                  <a:latin typeface="Cambria Math" panose="02040503050406030204" pitchFamily="18" charset="0"/>
                                  <a:cs typeface="Calibri" panose="020F0502020204030204" pitchFamily="34" charset="0"/>
                                </a:rPr>
                                <m:t>+</m:t>
                              </m:r>
                              <m:sSub>
                                <m:sSubPr>
                                  <m:ctrlPr>
                                    <a:rPr lang="en-US" altLang="zh-CN" sz="2000" i="1">
                                      <a:solidFill>
                                        <a:srgbClr val="C00000"/>
                                      </a:solidFill>
                                      <a:latin typeface="Cambria Math" panose="02040503050406030204" pitchFamily="18" charset="0"/>
                                      <a:cs typeface="Calibri" panose="020F0502020204030204" pitchFamily="34" charset="0"/>
                                    </a:rPr>
                                  </m:ctrlPr>
                                </m:sSubPr>
                                <m:e>
                                  <m:r>
                                    <a:rPr lang="en-US" altLang="zh-CN" sz="2000" i="1">
                                      <a:solidFill>
                                        <a:srgbClr val="C00000"/>
                                      </a:solidFill>
                                      <a:latin typeface="Cambria Math" panose="02040503050406030204" pitchFamily="18" charset="0"/>
                                      <a:cs typeface="Calibri" panose="020F0502020204030204" pitchFamily="34" charset="0"/>
                                    </a:rPr>
                                    <m:t>𝐶</m:t>
                                  </m:r>
                                </m:e>
                                <m:sub>
                                  <m:r>
                                    <a:rPr lang="en-US" altLang="zh-CN" sz="2000" i="1">
                                      <a:solidFill>
                                        <a:srgbClr val="C00000"/>
                                      </a:solidFill>
                                      <a:latin typeface="Cambria Math" panose="02040503050406030204" pitchFamily="18" charset="0"/>
                                      <a:cs typeface="Calibri" panose="020F0502020204030204" pitchFamily="34" charset="0"/>
                                    </a:rPr>
                                    <m:t>𝑖</m:t>
                                  </m:r>
                                </m:sub>
                              </m:sSub>
                            </m:den>
                          </m:f>
                        </m:e>
                      </m:d>
                      <m:d>
                        <m:dPr>
                          <m:ctrlPr>
                            <a:rPr lang="en-US" altLang="zh-CN" sz="2000" b="0" i="1" smtClean="0">
                              <a:solidFill>
                                <a:srgbClr val="C00000"/>
                              </a:solidFill>
                              <a:latin typeface="Cambria Math" panose="02040503050406030204" pitchFamily="18" charset="0"/>
                              <a:cs typeface="Calibri" panose="020F0502020204030204" pitchFamily="34" charset="0"/>
                            </a:rPr>
                          </m:ctrlPr>
                        </m:dPr>
                        <m:e>
                          <m:r>
                            <a:rPr lang="en-US" altLang="zh-CN" sz="2000" b="0" i="1" smtClean="0">
                              <a:solidFill>
                                <a:srgbClr val="C00000"/>
                              </a:solidFill>
                              <a:latin typeface="Cambria Math" panose="02040503050406030204" pitchFamily="18" charset="0"/>
                              <a:cs typeface="Calibri" panose="020F0502020204030204" pitchFamily="34" charset="0"/>
                            </a:rPr>
                            <m:t>𝑐𝑜𝑛𝑑𝑡𝑖𝑜𝑛</m:t>
                          </m:r>
                          <m:r>
                            <a:rPr lang="en-US" altLang="zh-CN" sz="2000" b="0" i="1" smtClean="0">
                              <a:solidFill>
                                <a:srgbClr val="C00000"/>
                              </a:solidFill>
                              <a:latin typeface="Cambria Math" panose="02040503050406030204" pitchFamily="18" charset="0"/>
                              <a:cs typeface="Calibri" panose="020F0502020204030204" pitchFamily="34" charset="0"/>
                            </a:rPr>
                            <m:t> 1</m:t>
                          </m:r>
                        </m:e>
                      </m:d>
                    </m:oMath>
                  </m:oMathPara>
                </a14:m>
                <a:endParaRPr lang="en-US" altLang="zh-CN" sz="2000" b="0" i="1" dirty="0">
                  <a:solidFill>
                    <a:srgbClr val="C00000"/>
                  </a:solidFill>
                  <a:latin typeface="Cambria Math" panose="02040503050406030204" pitchFamily="18" charset="0"/>
                  <a:cs typeface="Calibri" panose="020F0502020204030204" pitchFamily="34" charset="0"/>
                </a:endParaRPr>
              </a:p>
              <a:p>
                <a:pPr lvl="1" algn="just">
                  <a:spcAft>
                    <a:spcPts val="1200"/>
                  </a:spcAft>
                </a:pPr>
                <a14:m>
                  <m:oMathPara xmlns:m="http://schemas.openxmlformats.org/officeDocument/2006/math">
                    <m:oMathParaPr>
                      <m:jc m:val="centerGroup"/>
                    </m:oMathParaPr>
                    <m:oMath xmlns:m="http://schemas.openxmlformats.org/officeDocument/2006/math">
                      <m:r>
                        <a:rPr lang="en-US" altLang="zh-CN" sz="2000" i="1" smtClean="0">
                          <a:solidFill>
                            <a:srgbClr val="C00000"/>
                          </a:solidFill>
                          <a:latin typeface="Cambria Math" panose="02040503050406030204" pitchFamily="18" charset="0"/>
                          <a:ea typeface="Cambria Math" panose="02040503050406030204" pitchFamily="18" charset="0"/>
                          <a:cs typeface="Calibri" panose="020F0502020204030204" pitchFamily="34" charset="0"/>
                        </a:rPr>
                        <m:t>≡</m:t>
                      </m:r>
                    </m:oMath>
                  </m:oMathPara>
                </a14:m>
                <a:endParaRPr lang="en-US" altLang="zh-CN" sz="2000" i="1" dirty="0">
                  <a:solidFill>
                    <a:srgbClr val="C00000"/>
                  </a:solidFill>
                  <a:latin typeface="Cambria Math" panose="02040503050406030204" pitchFamily="18" charset="0"/>
                  <a:ea typeface="Cambria Math" panose="02040503050406030204" pitchFamily="18" charset="0"/>
                  <a:cs typeface="Calibri" panose="020F0502020204030204" pitchFamily="34" charset="0"/>
                </a:endParaRPr>
              </a:p>
              <a:p>
                <a:pPr lvl="1" algn="just">
                  <a:spcAft>
                    <a:spcPts val="1200"/>
                  </a:spcAft>
                </a:pPr>
                <a14:m>
                  <m:oMathPara xmlns:m="http://schemas.openxmlformats.org/officeDocument/2006/math">
                    <m:oMathParaPr>
                      <m:jc m:val="centerGroup"/>
                    </m:oMathParaPr>
                    <m:oMath xmlns:m="http://schemas.openxmlformats.org/officeDocument/2006/math">
                      <m:d>
                        <m:dPr>
                          <m:begChr m:val="["/>
                          <m:endChr m:val="]"/>
                          <m:ctrlPr>
                            <a:rPr lang="en-US" altLang="zh-CN" sz="2000" b="0" i="1" smtClean="0">
                              <a:solidFill>
                                <a:srgbClr val="C00000"/>
                              </a:solidFill>
                              <a:latin typeface="Cambria Math" panose="02040503050406030204" pitchFamily="18" charset="0"/>
                              <a:ea typeface="Cambria Math" panose="02040503050406030204" pitchFamily="18" charset="0"/>
                              <a:cs typeface="Calibri" panose="020F0502020204030204" pitchFamily="34" charset="0"/>
                            </a:rPr>
                          </m:ctrlPr>
                        </m:dPr>
                        <m:e>
                          <m:f>
                            <m:fPr>
                              <m:ctrlPr>
                                <a:rPr lang="en-US" altLang="zh-CN" sz="2000" i="1">
                                  <a:solidFill>
                                    <a:srgbClr val="C00000"/>
                                  </a:solidFill>
                                  <a:latin typeface="Cambria Math" panose="02040503050406030204" pitchFamily="18" charset="0"/>
                                  <a:cs typeface="Calibri" panose="020F0502020204030204" pitchFamily="34" charset="0"/>
                                </a:rPr>
                              </m:ctrlPr>
                            </m:fPr>
                            <m:num>
                              <m:sSubSup>
                                <m:sSubSupPr>
                                  <m:ctrlPr>
                                    <a:rPr lang="en-US" altLang="zh-CN" sz="2000" i="1">
                                      <a:solidFill>
                                        <a:srgbClr val="C00000"/>
                                      </a:solidFill>
                                      <a:latin typeface="Cambria Math" panose="02040503050406030204" pitchFamily="18" charset="0"/>
                                      <a:cs typeface="Calibri" panose="020F0502020204030204" pitchFamily="34" charset="0"/>
                                    </a:rPr>
                                  </m:ctrlPr>
                                </m:sSubSupPr>
                                <m:e>
                                  <m:r>
                                    <a:rPr lang="en-US" altLang="zh-CN" sz="2000" i="1">
                                      <a:solidFill>
                                        <a:srgbClr val="C00000"/>
                                      </a:solidFill>
                                      <a:latin typeface="Cambria Math" panose="02040503050406030204" pitchFamily="18" charset="0"/>
                                      <a:cs typeface="Calibri" panose="020F0502020204030204" pitchFamily="34" charset="0"/>
                                    </a:rPr>
                                    <m:t>𝑣</m:t>
                                  </m:r>
                                </m:e>
                                <m:sub>
                                  <m:r>
                                    <a:rPr lang="en-US" altLang="zh-CN" sz="2000" i="1">
                                      <a:solidFill>
                                        <a:srgbClr val="C00000"/>
                                      </a:solidFill>
                                      <a:latin typeface="Cambria Math" panose="02040503050406030204" pitchFamily="18" charset="0"/>
                                      <a:cs typeface="Calibri" panose="020F0502020204030204" pitchFamily="34" charset="0"/>
                                    </a:rPr>
                                    <m:t>𝑖</m:t>
                                  </m:r>
                                  <m:r>
                                    <a:rPr lang="en-US" altLang="zh-CN" sz="2000" i="1">
                                      <a:solidFill>
                                        <a:srgbClr val="C00000"/>
                                      </a:solidFill>
                                      <a:latin typeface="Cambria Math" panose="02040503050406030204" pitchFamily="18" charset="0"/>
                                      <a:cs typeface="Calibri" panose="020F0502020204030204" pitchFamily="34" charset="0"/>
                                    </a:rPr>
                                    <m:t>,</m:t>
                                  </m:r>
                                  <m:r>
                                    <a:rPr lang="en-US" altLang="zh-CN" sz="2000" i="1">
                                      <a:solidFill>
                                        <a:srgbClr val="C00000"/>
                                      </a:solidFill>
                                      <a:latin typeface="Cambria Math" panose="02040503050406030204" pitchFamily="18" charset="0"/>
                                      <a:cs typeface="Calibri" panose="020F0502020204030204" pitchFamily="34" charset="0"/>
                                    </a:rPr>
                                    <m:t>𝑗</m:t>
                                  </m:r>
                                </m:sub>
                                <m:sup>
                                  <m:r>
                                    <a:rPr lang="en-US" altLang="zh-CN" sz="2000" i="1">
                                      <a:solidFill>
                                        <a:srgbClr val="C00000"/>
                                      </a:solidFill>
                                      <a:latin typeface="Cambria Math" panose="02040503050406030204" pitchFamily="18" charset="0"/>
                                      <a:cs typeface="Calibri" panose="020F0502020204030204" pitchFamily="34" charset="0"/>
                                    </a:rPr>
                                    <m:t>2</m:t>
                                  </m:r>
                                </m:sup>
                              </m:sSubSup>
                            </m:num>
                            <m:den>
                              <m:sSub>
                                <m:sSubPr>
                                  <m:ctrlPr>
                                    <a:rPr lang="en-US" altLang="zh-CN" sz="2000" b="0" i="1" smtClean="0">
                                      <a:solidFill>
                                        <a:srgbClr val="C00000"/>
                                      </a:solidFill>
                                      <a:latin typeface="Cambria Math" panose="02040503050406030204" pitchFamily="18" charset="0"/>
                                      <a:cs typeface="Calibri" panose="020F0502020204030204" pitchFamily="34" charset="0"/>
                                    </a:rPr>
                                  </m:ctrlPr>
                                </m:sSubPr>
                                <m:e>
                                  <m:r>
                                    <a:rPr lang="en-US" altLang="zh-CN" sz="2000" b="0" i="1" smtClean="0">
                                      <a:solidFill>
                                        <a:srgbClr val="C00000"/>
                                      </a:solidFill>
                                      <a:latin typeface="Cambria Math" panose="02040503050406030204" pitchFamily="18" charset="0"/>
                                      <a:cs typeface="Calibri" panose="020F0502020204030204" pitchFamily="34" charset="0"/>
                                    </a:rPr>
                                    <m:t>𝑟</m:t>
                                  </m:r>
                                </m:e>
                                <m:sub>
                                  <m:r>
                                    <a:rPr lang="en-US" altLang="zh-CN" sz="2000" b="0" i="1" smtClean="0">
                                      <a:solidFill>
                                        <a:srgbClr val="C00000"/>
                                      </a:solidFill>
                                      <a:latin typeface="Cambria Math" panose="02040503050406030204" pitchFamily="18" charset="0"/>
                                      <a:cs typeface="Calibri" panose="020F0502020204030204" pitchFamily="34" charset="0"/>
                                    </a:rPr>
                                    <m:t>𝑖</m:t>
                                  </m:r>
                                  <m:r>
                                    <a:rPr lang="en-US" altLang="zh-CN" sz="2000" b="0" i="1" smtClean="0">
                                      <a:solidFill>
                                        <a:srgbClr val="C00000"/>
                                      </a:solidFill>
                                      <a:latin typeface="Cambria Math" panose="02040503050406030204" pitchFamily="18" charset="0"/>
                                      <a:cs typeface="Calibri" panose="020F0502020204030204" pitchFamily="34" charset="0"/>
                                    </a:rPr>
                                    <m:t>,</m:t>
                                  </m:r>
                                  <m:r>
                                    <a:rPr lang="en-US" altLang="zh-CN" sz="2000" b="0" i="1" smtClean="0">
                                      <a:solidFill>
                                        <a:srgbClr val="C00000"/>
                                      </a:solidFill>
                                      <a:latin typeface="Cambria Math" panose="02040503050406030204" pitchFamily="18" charset="0"/>
                                      <a:cs typeface="Calibri" panose="020F0502020204030204" pitchFamily="34" charset="0"/>
                                    </a:rPr>
                                    <m:t>𝑗</m:t>
                                  </m:r>
                                </m:sub>
                              </m:sSub>
                            </m:den>
                          </m:f>
                          <m:r>
                            <a:rPr lang="en-US" altLang="zh-CN" sz="2000" b="0" i="1" smtClean="0">
                              <a:solidFill>
                                <a:srgbClr val="C00000"/>
                              </a:solidFill>
                              <a:latin typeface="Cambria Math" panose="02040503050406030204" pitchFamily="18" charset="0"/>
                              <a:cs typeface="Calibri" panose="020F0502020204030204" pitchFamily="34" charset="0"/>
                            </a:rPr>
                            <m:t>−</m:t>
                          </m:r>
                          <m:sSubSup>
                            <m:sSubSupPr>
                              <m:ctrlPr>
                                <a:rPr lang="en-US" altLang="zh-CN" sz="2000" b="0" i="1" smtClean="0">
                                  <a:solidFill>
                                    <a:srgbClr val="C00000"/>
                                  </a:solidFill>
                                  <a:latin typeface="Cambria Math" panose="02040503050406030204" pitchFamily="18" charset="0"/>
                                  <a:cs typeface="Calibri" panose="020F0502020204030204" pitchFamily="34" charset="0"/>
                                </a:rPr>
                              </m:ctrlPr>
                            </m:sSubSupPr>
                            <m:e>
                              <m:r>
                                <a:rPr lang="en-US" altLang="zh-CN" sz="2000" b="0" i="1" smtClean="0">
                                  <a:solidFill>
                                    <a:srgbClr val="C00000"/>
                                  </a:solidFill>
                                  <a:latin typeface="Cambria Math" panose="02040503050406030204" pitchFamily="18" charset="0"/>
                                  <a:cs typeface="Calibri" panose="020F0502020204030204" pitchFamily="34" charset="0"/>
                                </a:rPr>
                                <m:t>𝑣</m:t>
                              </m:r>
                            </m:e>
                            <m:sub>
                              <m:r>
                                <a:rPr lang="en-US" altLang="zh-CN" sz="2000" b="0" i="1" smtClean="0">
                                  <a:solidFill>
                                    <a:srgbClr val="C00000"/>
                                  </a:solidFill>
                                  <a:latin typeface="Cambria Math" panose="02040503050406030204" pitchFamily="18" charset="0"/>
                                  <a:cs typeface="Calibri" panose="020F0502020204030204" pitchFamily="34" charset="0"/>
                                </a:rPr>
                                <m:t>𝑖</m:t>
                              </m:r>
                              <m:r>
                                <a:rPr lang="en-US" altLang="zh-CN" sz="2000" b="0" i="1" smtClean="0">
                                  <a:solidFill>
                                    <a:srgbClr val="C00000"/>
                                  </a:solidFill>
                                  <a:latin typeface="Cambria Math" panose="02040503050406030204" pitchFamily="18" charset="0"/>
                                  <a:cs typeface="Calibri" panose="020F0502020204030204" pitchFamily="34" charset="0"/>
                                </a:rPr>
                                <m:t>,</m:t>
                              </m:r>
                              <m:r>
                                <a:rPr lang="en-US" altLang="zh-CN" sz="2000" b="0" i="1" smtClean="0">
                                  <a:solidFill>
                                    <a:srgbClr val="C00000"/>
                                  </a:solidFill>
                                  <a:latin typeface="Cambria Math" panose="02040503050406030204" pitchFamily="18" charset="0"/>
                                  <a:cs typeface="Calibri" panose="020F0502020204030204" pitchFamily="34" charset="0"/>
                                </a:rPr>
                                <m:t>𝑗</m:t>
                              </m:r>
                            </m:sub>
                            <m:sup>
                              <m:r>
                                <a:rPr lang="en-US" altLang="zh-CN" sz="2000" b="0" i="1" smtClean="0">
                                  <a:solidFill>
                                    <a:srgbClr val="C00000"/>
                                  </a:solidFill>
                                  <a:latin typeface="Cambria Math" panose="02040503050406030204" pitchFamily="18" charset="0"/>
                                  <a:cs typeface="Calibri" panose="020F0502020204030204" pitchFamily="34" charset="0"/>
                                </a:rPr>
                                <m:t>2</m:t>
                              </m:r>
                            </m:sup>
                          </m:sSubSup>
                          <m:r>
                            <a:rPr lang="en-US" altLang="zh-CN" sz="2000" b="0" i="1" smtClean="0">
                              <a:solidFill>
                                <a:srgbClr val="C00000"/>
                              </a:solidFill>
                              <a:latin typeface="Cambria Math" panose="02040503050406030204" pitchFamily="18" charset="0"/>
                              <a:cs typeface="Calibri" panose="020F0502020204030204" pitchFamily="34" charset="0"/>
                            </a:rPr>
                            <m:t>&gt;</m:t>
                          </m:r>
                          <m:sSub>
                            <m:sSubPr>
                              <m:ctrlPr>
                                <a:rPr lang="en-US" altLang="zh-CN" sz="2000" b="0" i="1" smtClean="0">
                                  <a:solidFill>
                                    <a:srgbClr val="C00000"/>
                                  </a:solidFill>
                                  <a:latin typeface="Cambria Math" panose="02040503050406030204" pitchFamily="18" charset="0"/>
                                  <a:cs typeface="Calibri" panose="020F0502020204030204" pitchFamily="34" charset="0"/>
                                </a:rPr>
                              </m:ctrlPr>
                            </m:sSubPr>
                            <m:e>
                              <m:r>
                                <a:rPr lang="en-US" altLang="zh-CN" sz="2000" b="0" i="1" smtClean="0">
                                  <a:solidFill>
                                    <a:srgbClr val="C00000"/>
                                  </a:solidFill>
                                  <a:latin typeface="Cambria Math" panose="02040503050406030204" pitchFamily="18" charset="0"/>
                                  <a:cs typeface="Calibri" panose="020F0502020204030204" pitchFamily="34" charset="0"/>
                                </a:rPr>
                                <m:t>𝐶</m:t>
                              </m:r>
                            </m:e>
                            <m:sub>
                              <m:r>
                                <a:rPr lang="en-US" altLang="zh-CN" sz="2000" b="0" i="1" smtClean="0">
                                  <a:solidFill>
                                    <a:srgbClr val="C00000"/>
                                  </a:solidFill>
                                  <a:latin typeface="Cambria Math" panose="02040503050406030204" pitchFamily="18" charset="0"/>
                                  <a:cs typeface="Calibri" panose="020F0502020204030204" pitchFamily="34" charset="0"/>
                                </a:rPr>
                                <m:t>𝑖</m:t>
                              </m:r>
                            </m:sub>
                          </m:sSub>
                        </m:e>
                      </m:d>
                      <m:d>
                        <m:dPr>
                          <m:ctrlPr>
                            <a:rPr lang="en-US" altLang="zh-CN" sz="2000" i="1">
                              <a:solidFill>
                                <a:srgbClr val="C00000"/>
                              </a:solidFill>
                              <a:latin typeface="Cambria Math" panose="02040503050406030204" pitchFamily="18" charset="0"/>
                              <a:cs typeface="Calibri" panose="020F0502020204030204" pitchFamily="34" charset="0"/>
                            </a:rPr>
                          </m:ctrlPr>
                        </m:dPr>
                        <m:e>
                          <m:r>
                            <a:rPr lang="en-US" altLang="zh-CN" sz="2000" i="1">
                              <a:solidFill>
                                <a:srgbClr val="C00000"/>
                              </a:solidFill>
                              <a:latin typeface="Cambria Math" panose="02040503050406030204" pitchFamily="18" charset="0"/>
                              <a:cs typeface="Calibri" panose="020F0502020204030204" pitchFamily="34" charset="0"/>
                            </a:rPr>
                            <m:t>𝑐𝑜𝑛𝑑𝑖𝑡𝑖𝑜𝑛</m:t>
                          </m:r>
                          <m:r>
                            <a:rPr lang="en-US" altLang="zh-CN" sz="2000" i="1">
                              <a:solidFill>
                                <a:srgbClr val="C00000"/>
                              </a:solidFill>
                              <a:latin typeface="Cambria Math" panose="02040503050406030204" pitchFamily="18" charset="0"/>
                              <a:cs typeface="Calibri" panose="020F0502020204030204" pitchFamily="34" charset="0"/>
                            </a:rPr>
                            <m:t> 2</m:t>
                          </m:r>
                        </m:e>
                      </m:d>
                    </m:oMath>
                  </m:oMathPara>
                </a14:m>
                <a:endParaRPr lang="en-US" altLang="zh-CN" sz="2000" dirty="0">
                  <a:solidFill>
                    <a:schemeClr val="tx1"/>
                  </a:solidFill>
                  <a:latin typeface="Calibri" panose="020F0502020204030204" pitchFamily="34" charset="0"/>
                  <a:cs typeface="Calibri" panose="020F0502020204030204" pitchFamily="34" charset="0"/>
                </a:endParaRPr>
              </a:p>
            </p:txBody>
          </p:sp>
        </mc:Choice>
        <mc:Fallback xmlns="">
          <p:sp>
            <p:nvSpPr>
              <p:cNvPr id="53" name="文本框 52">
                <a:extLst>
                  <a:ext uri="{FF2B5EF4-FFF2-40B4-BE49-F238E27FC236}">
                    <a16:creationId xmlns:a16="http://schemas.microsoft.com/office/drawing/2014/main" id="{9D83C9BA-9E77-4B46-BAC9-7FE994CBCEEB}"/>
                  </a:ext>
                </a:extLst>
              </p:cNvPr>
              <p:cNvSpPr txBox="1">
                <a:spLocks noRot="1" noChangeAspect="1" noMove="1" noResize="1" noEditPoints="1" noAdjustHandles="1" noChangeArrowheads="1" noChangeShapeType="1" noTextEdit="1"/>
              </p:cNvSpPr>
              <p:nvPr/>
            </p:nvSpPr>
            <p:spPr>
              <a:xfrm>
                <a:off x="477270" y="1164467"/>
                <a:ext cx="11183788" cy="5121851"/>
              </a:xfrm>
              <a:prstGeom prst="rect">
                <a:avLst/>
              </a:prstGeom>
              <a:blipFill>
                <a:blip r:embed="rId4"/>
                <a:stretch>
                  <a:fillRect t="-49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p:cNvSpPr txBox="1"/>
              <p:nvPr/>
            </p:nvSpPr>
            <p:spPr>
              <a:xfrm>
                <a:off x="1341487" y="308511"/>
                <a:ext cx="9054538" cy="400110"/>
              </a:xfrm>
              <a:prstGeom prst="rect">
                <a:avLst/>
              </a:prstGeom>
              <a:noFill/>
            </p:spPr>
            <p:txBody>
              <a:bodyPr wrap="square" rtlCol="0">
                <a:spAutoFit/>
              </a:bodyPr>
              <a:lstStyle>
                <a:defPPr>
                  <a:defRPr lang="zh-CN"/>
                </a:defPPr>
                <a:lvl1pPr>
                  <a:defRPr sz="2400">
                    <a:solidFill>
                      <a:schemeClr val="bg2">
                        <a:lumMod val="25000"/>
                      </a:schemeClr>
                    </a:solidFill>
                    <a:ea typeface="方正兰亭粗黑_GBK" panose="02000000000000000000" pitchFamily="2" charset="-122"/>
                  </a:defRPr>
                </a:lvl1pPr>
              </a:lstStyle>
              <a:p>
                <a:r>
                  <a:rPr lang="en-US" altLang="zh-CN" sz="2000" dirty="0"/>
                  <a:t>MinMax Sampling: Quickly Find</a:t>
                </a:r>
                <a14:m>
                  <m:oMath xmlns:m="http://schemas.openxmlformats.org/officeDocument/2006/math">
                    <m:r>
                      <a:rPr lang="en-US" altLang="zh-CN" sz="2000" i="1" dirty="0" smtClean="0">
                        <a:latin typeface="Cambria Math" panose="02040503050406030204" pitchFamily="18" charset="0"/>
                      </a:rPr>
                      <m:t> </m:t>
                    </m:r>
                    <m:r>
                      <a:rPr lang="en-US" altLang="zh-CN" sz="2000" i="1" dirty="0" smtClean="0">
                        <a:latin typeface="Cambria Math" panose="02040503050406030204" pitchFamily="18" charset="0"/>
                      </a:rPr>
                      <m:t>𝐶</m:t>
                    </m:r>
                    <m:r>
                      <a:rPr lang="en-US" altLang="zh-CN" sz="2000" i="1" dirty="0" smtClean="0">
                        <a:latin typeface="Cambria Math" panose="02040503050406030204" pitchFamily="18" charset="0"/>
                      </a:rPr>
                      <m:t> </m:t>
                    </m:r>
                  </m:oMath>
                </a14:m>
                <a:r>
                  <a:rPr lang="en-US" altLang="zh-CN" sz="2000" dirty="0"/>
                  <a:t>that Samples Exactly </a:t>
                </a:r>
                <a14:m>
                  <m:oMath xmlns:m="http://schemas.openxmlformats.org/officeDocument/2006/math">
                    <m:r>
                      <a:rPr lang="en-US" altLang="zh-CN" sz="2000" i="1" dirty="0" smtClean="0">
                        <a:latin typeface="Cambria Math" panose="02040503050406030204" pitchFamily="18" charset="0"/>
                      </a:rPr>
                      <m:t>𝐾</m:t>
                    </m:r>
                    <m:r>
                      <a:rPr lang="en-US" altLang="zh-CN" sz="2000" i="1" dirty="0" smtClean="0">
                        <a:latin typeface="Cambria Math" panose="02040503050406030204" pitchFamily="18" charset="0"/>
                      </a:rPr>
                      <m:t> </m:t>
                    </m:r>
                  </m:oMath>
                </a14:m>
                <a:r>
                  <a:rPr lang="en-US" altLang="zh-CN" sz="2000" dirty="0"/>
                  <a:t>Samples</a:t>
                </a:r>
                <a:endParaRPr lang="zh-CN" altLang="en-US" sz="2000" dirty="0"/>
              </a:p>
            </p:txBody>
          </p:sp>
        </mc:Choice>
        <mc:Fallback xmlns="">
          <p:sp>
            <p:nvSpPr>
              <p:cNvPr id="21" name="文本框 20"/>
              <p:cNvSpPr txBox="1">
                <a:spLocks noRot="1" noChangeAspect="1" noMove="1" noResize="1" noEditPoints="1" noAdjustHandles="1" noChangeArrowheads="1" noChangeShapeType="1" noTextEdit="1"/>
              </p:cNvSpPr>
              <p:nvPr/>
            </p:nvSpPr>
            <p:spPr>
              <a:xfrm>
                <a:off x="1341487" y="308511"/>
                <a:ext cx="9054538" cy="400110"/>
              </a:xfrm>
              <a:prstGeom prst="rect">
                <a:avLst/>
              </a:prstGeom>
              <a:blipFill>
                <a:blip r:embed="rId5"/>
                <a:stretch>
                  <a:fillRect l="-700" t="-9375" b="-28125"/>
                </a:stretch>
              </a:blipFill>
            </p:spPr>
            <p:txBody>
              <a:bodyPr/>
              <a:lstStyle/>
              <a:p>
                <a:r>
                  <a:rPr lang="zh-CN" altLang="en-US">
                    <a:noFill/>
                  </a:rPr>
                  <a:t> </a:t>
                </a:r>
              </a:p>
            </p:txBody>
          </p:sp>
        </mc:Fallback>
      </mc:AlternateContent>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Tree>
    <p:custDataLst>
      <p:tags r:id="rId1"/>
    </p:custDataLst>
    <p:extLst>
      <p:ext uri="{BB962C8B-B14F-4D97-AF65-F5344CB8AC3E}">
        <p14:creationId xmlns:p14="http://schemas.microsoft.com/office/powerpoint/2010/main" val="1264006911"/>
      </p:ext>
    </p:extLst>
  </p:cSld>
  <p:clrMapOvr>
    <a:masterClrMapping/>
  </p:clrMapOvr>
  <mc:AlternateContent xmlns:mc="http://schemas.openxmlformats.org/markup-compatibility/2006" xmlns:p14="http://schemas.microsoft.com/office/powerpoint/2010/main">
    <mc:Choice Requires="p14">
      <p:transition spd="med" p14:dur="700" advTm="239576">
        <p:fade/>
      </p:transition>
    </mc:Choice>
    <mc:Fallback xmlns="">
      <p:transition spd="med" advTm="239576">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9D83C9BA-9E77-4B46-BAC9-7FE994CBCEEB}"/>
                  </a:ext>
                </a:extLst>
              </p:cNvPr>
              <p:cNvSpPr txBox="1"/>
              <p:nvPr/>
            </p:nvSpPr>
            <p:spPr>
              <a:xfrm>
                <a:off x="477270" y="1164467"/>
                <a:ext cx="11183788" cy="3972370"/>
              </a:xfrm>
              <a:prstGeom prst="rect">
                <a:avLst/>
              </a:prstGeom>
              <a:noFill/>
            </p:spPr>
            <p:txBody>
              <a:bodyPr wrap="square" rtlCol="0">
                <a:spAutoFit/>
              </a:bodyPr>
              <a:lstStyle/>
              <a:p>
                <a:pPr marL="800100" lvl="1" indent="-342900" algn="just">
                  <a:lnSpc>
                    <a:spcPct val="120000"/>
                  </a:lnSpc>
                  <a:spcAft>
                    <a:spcPts val="1200"/>
                  </a:spcAft>
                  <a:buFont typeface="Arial" panose="020B0604020202020204" pitchFamily="34" charset="0"/>
                  <a:buChar char="•"/>
                </a:pPr>
                <a:r>
                  <a:rPr lang="en-US" altLang="zh-CN" sz="2000" dirty="0">
                    <a:latin typeface="Calibri" panose="020F0502020204030204" pitchFamily="34" charset="0"/>
                    <a:cs typeface="Calibri" panose="020F0502020204030204" pitchFamily="34" charset="0"/>
                  </a:rPr>
                  <a:t>Sampling process of </a:t>
                </a:r>
                <a:r>
                  <a:rPr lang="en-US" altLang="zh-CN" sz="2000" i="1" dirty="0">
                    <a:latin typeface="Calibri" panose="020F0502020204030204" pitchFamily="34" charset="0"/>
                    <a:cs typeface="Calibri" panose="020F0502020204030204" pitchFamily="34" charset="0"/>
                  </a:rPr>
                  <a:t>adaptive version</a:t>
                </a:r>
                <a:r>
                  <a:rPr lang="en-US" altLang="zh-CN" sz="2000" dirty="0">
                    <a:latin typeface="Calibri" panose="020F0502020204030204" pitchFamily="34" charset="0"/>
                    <a:cs typeface="Calibri" panose="020F0502020204030204" pitchFamily="34" charset="0"/>
                  </a:rPr>
                  <a:t>: device </a:t>
                </a:r>
                <a14:m>
                  <m:oMath xmlns:m="http://schemas.openxmlformats.org/officeDocument/2006/math">
                    <m:r>
                      <a:rPr lang="en-US" altLang="zh-CN" sz="2000" i="1">
                        <a:latin typeface="Cambria Math" panose="02040503050406030204" pitchFamily="18" charset="0"/>
                        <a:cs typeface="Calibri" panose="020F0502020204030204" pitchFamily="34" charset="0"/>
                      </a:rPr>
                      <m:t>𝑖</m:t>
                    </m:r>
                  </m:oMath>
                </a14:m>
                <a:r>
                  <a:rPr lang="en-US" altLang="zh-CN" sz="2000" dirty="0">
                    <a:latin typeface="Calibri" panose="020F0502020204030204" pitchFamily="34" charset="0"/>
                    <a:cs typeface="Calibri" panose="020F0502020204030204" pitchFamily="34" charset="0"/>
                  </a:rPr>
                  <a:t>, local value vector </a:t>
                </a:r>
                <a14:m>
                  <m:oMath xmlns:m="http://schemas.openxmlformats.org/officeDocument/2006/math">
                    <m:sSub>
                      <m:sSubPr>
                        <m:ctrlPr>
                          <a:rPr lang="en-US" altLang="zh-CN" sz="2000" b="0" i="1" smtClean="0">
                            <a:latin typeface="Cambria Math" panose="02040503050406030204" pitchFamily="18" charset="0"/>
                            <a:cs typeface="Calibri" panose="020F0502020204030204" pitchFamily="34" charset="0"/>
                          </a:rPr>
                        </m:ctrlPr>
                      </m:sSubPr>
                      <m:e>
                        <m:r>
                          <m:rPr>
                            <m:sty m:val="p"/>
                          </m:rPr>
                          <a:rPr lang="en-US" altLang="zh-CN" sz="2000" b="0" i="0" smtClean="0">
                            <a:latin typeface="Cambria Math" panose="02040503050406030204" pitchFamily="18" charset="0"/>
                            <a:cs typeface="Calibri" panose="020F0502020204030204" pitchFamily="34" charset="0"/>
                          </a:rPr>
                          <m:t>V</m:t>
                        </m:r>
                      </m:e>
                      <m:sub>
                        <m:r>
                          <a:rPr lang="en-US" altLang="zh-CN" sz="2000" i="1">
                            <a:latin typeface="Cambria Math" panose="02040503050406030204" pitchFamily="18" charset="0"/>
                            <a:cs typeface="Calibri" panose="020F0502020204030204" pitchFamily="34" charset="0"/>
                          </a:rPr>
                          <m:t>𝑖</m:t>
                        </m:r>
                      </m:sub>
                    </m:sSub>
                  </m:oMath>
                </a14:m>
                <a:r>
                  <a:rPr lang="en-US" altLang="zh-CN" sz="2000" dirty="0">
                    <a:latin typeface="Calibri" panose="020F0502020204030204" pitchFamily="34" charset="0"/>
                    <a:cs typeface="Calibri" panose="020F0502020204030204" pitchFamily="34" charset="0"/>
                  </a:rPr>
                  <a:t>, required sample size </a:t>
                </a:r>
                <a14:m>
                  <m:oMath xmlns:m="http://schemas.openxmlformats.org/officeDocument/2006/math">
                    <m:sSub>
                      <m:sSubPr>
                        <m:ctrlPr>
                          <a:rPr lang="en-US" altLang="zh-CN" sz="2000" b="0" i="1" smtClean="0">
                            <a:latin typeface="Cambria Math" panose="02040503050406030204" pitchFamily="18" charset="0"/>
                            <a:cs typeface="Calibri" panose="020F0502020204030204" pitchFamily="34" charset="0"/>
                          </a:rPr>
                        </m:ctrlPr>
                      </m:sSubPr>
                      <m:e>
                        <m:r>
                          <a:rPr lang="en-US" altLang="zh-CN" sz="2000" b="0" i="1" smtClean="0">
                            <a:latin typeface="Cambria Math" panose="02040503050406030204" pitchFamily="18" charset="0"/>
                            <a:cs typeface="Calibri" panose="020F0502020204030204" pitchFamily="34" charset="0"/>
                          </a:rPr>
                          <m:t>𝐾</m:t>
                        </m:r>
                      </m:e>
                      <m:sub>
                        <m:r>
                          <a:rPr lang="en-US" altLang="zh-CN" sz="2000" b="0" i="1" smtClean="0">
                            <a:latin typeface="Cambria Math" panose="02040503050406030204" pitchFamily="18" charset="0"/>
                            <a:cs typeface="Calibri" panose="020F0502020204030204" pitchFamily="34" charset="0"/>
                          </a:rPr>
                          <m:t>𝑖</m:t>
                        </m:r>
                      </m:sub>
                    </m:sSub>
                  </m:oMath>
                </a14:m>
                <a:endParaRPr lang="en-US" altLang="zh-CN" sz="2000" b="0" dirty="0">
                  <a:latin typeface="Calibri" panose="020F0502020204030204" pitchFamily="34" charset="0"/>
                  <a:cs typeface="Calibri" panose="020F0502020204030204" pitchFamily="34" charset="0"/>
                </a:endParaRPr>
              </a:p>
              <a:p>
                <a:pPr marL="1257300" lvl="2" indent="-342900" algn="just">
                  <a:lnSpc>
                    <a:spcPct val="120000"/>
                  </a:lnSpc>
                  <a:spcAft>
                    <a:spcPts val="1200"/>
                  </a:spcAft>
                  <a:buFont typeface="Arial" panose="020B0604020202020204" pitchFamily="34" charset="0"/>
                  <a:buChar char="•"/>
                </a:pPr>
                <a14:m>
                  <m:oMath xmlns:m="http://schemas.openxmlformats.org/officeDocument/2006/math">
                    <m:sSub>
                      <m:sSubPr>
                        <m:ctrlPr>
                          <a:rPr lang="en-US" altLang="zh-CN" sz="2000" b="0" i="1" smtClean="0">
                            <a:latin typeface="Cambria Math" panose="02040503050406030204" pitchFamily="18" charset="0"/>
                            <a:cs typeface="Calibri" panose="020F0502020204030204" pitchFamily="34" charset="0"/>
                          </a:rPr>
                        </m:ctrlPr>
                      </m:sSubPr>
                      <m:e>
                        <m:r>
                          <a:rPr lang="en-US" altLang="zh-CN" sz="2000" b="0" i="1" smtClean="0">
                            <a:latin typeface="Cambria Math" panose="02040503050406030204" pitchFamily="18" charset="0"/>
                            <a:cs typeface="Calibri" panose="020F0502020204030204" pitchFamily="34" charset="0"/>
                          </a:rPr>
                          <m:t>𝑟</m:t>
                        </m:r>
                      </m:e>
                      <m:sub>
                        <m:r>
                          <a:rPr lang="en-US" altLang="zh-CN" sz="2000" b="0" i="1" smtClean="0">
                            <a:latin typeface="Cambria Math" panose="02040503050406030204" pitchFamily="18" charset="0"/>
                            <a:cs typeface="Calibri" panose="020F0502020204030204" pitchFamily="34" charset="0"/>
                          </a:rPr>
                          <m:t>𝑖</m:t>
                        </m:r>
                        <m:r>
                          <a:rPr lang="en-US" altLang="zh-CN" sz="2000" b="0" i="1" smtClean="0">
                            <a:latin typeface="Cambria Math" panose="02040503050406030204" pitchFamily="18" charset="0"/>
                            <a:cs typeface="Calibri" panose="020F0502020204030204" pitchFamily="34" charset="0"/>
                          </a:rPr>
                          <m:t>,1</m:t>
                        </m:r>
                      </m:sub>
                    </m:sSub>
                    <m:r>
                      <a:rPr lang="en-US" altLang="zh-CN" sz="2000" b="0" i="1" smtClean="0">
                        <a:latin typeface="Cambria Math" panose="02040503050406030204" pitchFamily="18" charset="0"/>
                        <a:cs typeface="Calibri" panose="020F0502020204030204" pitchFamily="34" charset="0"/>
                      </a:rPr>
                      <m:t>, ⋯,</m:t>
                    </m:r>
                    <m:sSub>
                      <m:sSubPr>
                        <m:ctrlPr>
                          <a:rPr lang="en-US" altLang="zh-CN" sz="2000" b="0" i="1" smtClean="0">
                            <a:latin typeface="Cambria Math" panose="02040503050406030204" pitchFamily="18" charset="0"/>
                            <a:cs typeface="Calibri" panose="020F0502020204030204" pitchFamily="34" charset="0"/>
                          </a:rPr>
                        </m:ctrlPr>
                      </m:sSubPr>
                      <m:e>
                        <m:r>
                          <a:rPr lang="en-US" altLang="zh-CN" sz="2000" b="0" i="1" smtClean="0">
                            <a:latin typeface="Cambria Math" panose="02040503050406030204" pitchFamily="18" charset="0"/>
                            <a:cs typeface="Calibri" panose="020F0502020204030204" pitchFamily="34" charset="0"/>
                          </a:rPr>
                          <m:t>𝑟</m:t>
                        </m:r>
                      </m:e>
                      <m:sub>
                        <m:r>
                          <a:rPr lang="en-US" altLang="zh-CN" sz="2000" b="0" i="1" smtClean="0">
                            <a:latin typeface="Cambria Math" panose="02040503050406030204" pitchFamily="18" charset="0"/>
                            <a:cs typeface="Calibri" panose="020F0502020204030204" pitchFamily="34" charset="0"/>
                          </a:rPr>
                          <m:t>𝑖</m:t>
                        </m:r>
                        <m:r>
                          <a:rPr lang="en-US" altLang="zh-CN" sz="2000" b="0" i="1" smtClean="0">
                            <a:latin typeface="Cambria Math" panose="02040503050406030204" pitchFamily="18" charset="0"/>
                            <a:cs typeface="Calibri" panose="020F0502020204030204" pitchFamily="34" charset="0"/>
                          </a:rPr>
                          <m:t>, </m:t>
                        </m:r>
                        <m:r>
                          <a:rPr lang="en-US" altLang="zh-CN" sz="2000" b="0" i="1" smtClean="0">
                            <a:latin typeface="Cambria Math" panose="02040503050406030204" pitchFamily="18" charset="0"/>
                            <a:cs typeface="Calibri" panose="020F0502020204030204" pitchFamily="34" charset="0"/>
                          </a:rPr>
                          <m:t>𝑚</m:t>
                        </m:r>
                      </m:sub>
                    </m:sSub>
                    <m:r>
                      <a:rPr lang="en-US" altLang="zh-CN" sz="2000" b="0" i="1" smtClean="0">
                        <a:latin typeface="Cambria Math" panose="02040503050406030204" pitchFamily="18" charset="0"/>
                        <a:ea typeface="Cambria Math" panose="02040503050406030204" pitchFamily="18" charset="0"/>
                        <a:cs typeface="Calibri" panose="020F0502020204030204" pitchFamily="34" charset="0"/>
                      </a:rPr>
                      <m:t>∈</m:t>
                    </m:r>
                    <m:r>
                      <a:rPr lang="en-US" altLang="zh-CN" sz="2000" b="0" i="1" smtClean="0">
                        <a:latin typeface="Cambria Math" panose="02040503050406030204" pitchFamily="18" charset="0"/>
                        <a:cs typeface="Calibri" panose="020F0502020204030204" pitchFamily="34" charset="0"/>
                      </a:rPr>
                      <m:t>(0, 1)</m:t>
                    </m:r>
                  </m:oMath>
                </a14:m>
                <a:r>
                  <a:rPr lang="en-US" altLang="zh-CN" sz="2000" dirty="0">
                    <a:latin typeface="Calibri" panose="020F0502020204030204" pitchFamily="34" charset="0"/>
                    <a:cs typeface="Calibri" panose="020F0502020204030204" pitchFamily="34" charset="0"/>
                  </a:rPr>
                  <a:t> uniformly distributed:</a:t>
                </a:r>
              </a:p>
              <a:p>
                <a:pPr lvl="2" algn="just">
                  <a:lnSpc>
                    <a:spcPct val="120000"/>
                  </a:lnSpc>
                  <a:spcAft>
                    <a:spcPts val="1200"/>
                  </a:spcAft>
                </a:pPr>
                <a14:m>
                  <m:oMathPara xmlns:m="http://schemas.openxmlformats.org/officeDocument/2006/math">
                    <m:oMathParaPr>
                      <m:jc m:val="centerGroup"/>
                    </m:oMathParaPr>
                    <m:oMath xmlns:m="http://schemas.openxmlformats.org/officeDocument/2006/math">
                      <m:sSub>
                        <m:sSubPr>
                          <m:ctrlPr>
                            <a:rPr lang="en-US" altLang="zh-CN" sz="2000" b="0" i="1" smtClean="0">
                              <a:solidFill>
                                <a:srgbClr val="C00000"/>
                              </a:solidFill>
                              <a:latin typeface="Cambria Math" panose="02040503050406030204" pitchFamily="18" charset="0"/>
                              <a:cs typeface="Calibri" panose="020F0502020204030204" pitchFamily="34" charset="0"/>
                            </a:rPr>
                          </m:ctrlPr>
                        </m:sSubPr>
                        <m:e>
                          <m:r>
                            <a:rPr lang="en-US" altLang="zh-CN" sz="2000" b="0" i="1" smtClean="0">
                              <a:solidFill>
                                <a:srgbClr val="C00000"/>
                              </a:solidFill>
                              <a:latin typeface="Cambria Math" panose="02040503050406030204" pitchFamily="18" charset="0"/>
                              <a:cs typeface="Calibri" panose="020F0502020204030204" pitchFamily="34" charset="0"/>
                            </a:rPr>
                            <m:t>𝑞</m:t>
                          </m:r>
                        </m:e>
                        <m:sub>
                          <m:r>
                            <a:rPr lang="en-US" altLang="zh-CN" sz="2000" b="0" i="1" smtClean="0">
                              <a:solidFill>
                                <a:srgbClr val="C00000"/>
                              </a:solidFill>
                              <a:latin typeface="Cambria Math" panose="02040503050406030204" pitchFamily="18" charset="0"/>
                              <a:cs typeface="Calibri" panose="020F0502020204030204" pitchFamily="34" charset="0"/>
                            </a:rPr>
                            <m:t>𝑖</m:t>
                          </m:r>
                          <m:r>
                            <a:rPr lang="en-US" altLang="zh-CN" sz="2000" b="0" i="1" smtClean="0">
                              <a:solidFill>
                                <a:srgbClr val="C00000"/>
                              </a:solidFill>
                              <a:latin typeface="Cambria Math" panose="02040503050406030204" pitchFamily="18" charset="0"/>
                              <a:cs typeface="Calibri" panose="020F0502020204030204" pitchFamily="34" charset="0"/>
                            </a:rPr>
                            <m:t>,</m:t>
                          </m:r>
                          <m:r>
                            <a:rPr lang="en-US" altLang="zh-CN" sz="2000" b="0" i="1" smtClean="0">
                              <a:solidFill>
                                <a:srgbClr val="C00000"/>
                              </a:solidFill>
                              <a:latin typeface="Cambria Math" panose="02040503050406030204" pitchFamily="18" charset="0"/>
                              <a:cs typeface="Calibri" panose="020F0502020204030204" pitchFamily="34" charset="0"/>
                            </a:rPr>
                            <m:t>𝑗</m:t>
                          </m:r>
                        </m:sub>
                      </m:sSub>
                      <m:r>
                        <a:rPr lang="en-US" altLang="zh-CN" sz="2000" b="0" i="1" smtClean="0">
                          <a:solidFill>
                            <a:srgbClr val="C00000"/>
                          </a:solidFill>
                          <a:latin typeface="Cambria Math" panose="02040503050406030204" pitchFamily="18" charset="0"/>
                          <a:cs typeface="Calibri" panose="020F0502020204030204" pitchFamily="34" charset="0"/>
                        </a:rPr>
                        <m:t>=</m:t>
                      </m:r>
                      <m:d>
                        <m:dPr>
                          <m:ctrlPr>
                            <a:rPr lang="en-US" altLang="zh-CN" sz="2000" b="0" i="1" smtClean="0">
                              <a:solidFill>
                                <a:srgbClr val="C00000"/>
                              </a:solidFill>
                              <a:latin typeface="Cambria Math" panose="02040503050406030204" pitchFamily="18" charset="0"/>
                              <a:cs typeface="Calibri" panose="020F0502020204030204" pitchFamily="34" charset="0"/>
                            </a:rPr>
                          </m:ctrlPr>
                        </m:dPr>
                        <m:e>
                          <m:f>
                            <m:fPr>
                              <m:ctrlPr>
                                <a:rPr lang="en-US" altLang="zh-CN" sz="2000" i="1">
                                  <a:solidFill>
                                    <a:srgbClr val="C00000"/>
                                  </a:solidFill>
                                  <a:latin typeface="Cambria Math" panose="02040503050406030204" pitchFamily="18" charset="0"/>
                                  <a:cs typeface="Calibri" panose="020F0502020204030204" pitchFamily="34" charset="0"/>
                                </a:rPr>
                              </m:ctrlPr>
                            </m:fPr>
                            <m:num>
                              <m:r>
                                <a:rPr lang="en-US" altLang="zh-CN" sz="2000" b="0" i="1" smtClean="0">
                                  <a:solidFill>
                                    <a:srgbClr val="C00000"/>
                                  </a:solidFill>
                                  <a:latin typeface="Cambria Math" panose="02040503050406030204" pitchFamily="18" charset="0"/>
                                  <a:cs typeface="Calibri" panose="020F0502020204030204" pitchFamily="34" charset="0"/>
                                </a:rPr>
                                <m:t>1</m:t>
                              </m:r>
                            </m:num>
                            <m:den>
                              <m:sSub>
                                <m:sSubPr>
                                  <m:ctrlPr>
                                    <a:rPr lang="en-US" altLang="zh-CN" sz="2000" i="1">
                                      <a:solidFill>
                                        <a:srgbClr val="C00000"/>
                                      </a:solidFill>
                                      <a:latin typeface="Cambria Math" panose="02040503050406030204" pitchFamily="18" charset="0"/>
                                      <a:cs typeface="Calibri" panose="020F0502020204030204" pitchFamily="34" charset="0"/>
                                    </a:rPr>
                                  </m:ctrlPr>
                                </m:sSubPr>
                                <m:e>
                                  <m:r>
                                    <a:rPr lang="en-US" altLang="zh-CN" sz="2000" i="1">
                                      <a:solidFill>
                                        <a:srgbClr val="C00000"/>
                                      </a:solidFill>
                                      <a:latin typeface="Cambria Math" panose="02040503050406030204" pitchFamily="18" charset="0"/>
                                      <a:cs typeface="Calibri" panose="020F0502020204030204" pitchFamily="34" charset="0"/>
                                    </a:rPr>
                                    <m:t>𝑟</m:t>
                                  </m:r>
                                </m:e>
                                <m:sub>
                                  <m:r>
                                    <a:rPr lang="en-US" altLang="zh-CN" sz="2000" i="1">
                                      <a:solidFill>
                                        <a:srgbClr val="C00000"/>
                                      </a:solidFill>
                                      <a:latin typeface="Cambria Math" panose="02040503050406030204" pitchFamily="18" charset="0"/>
                                      <a:cs typeface="Calibri" panose="020F0502020204030204" pitchFamily="34" charset="0"/>
                                    </a:rPr>
                                    <m:t>𝑖</m:t>
                                  </m:r>
                                  <m:r>
                                    <a:rPr lang="en-US" altLang="zh-CN" sz="2000" i="1">
                                      <a:solidFill>
                                        <a:srgbClr val="C00000"/>
                                      </a:solidFill>
                                      <a:latin typeface="Cambria Math" panose="02040503050406030204" pitchFamily="18" charset="0"/>
                                      <a:cs typeface="Calibri" panose="020F0502020204030204" pitchFamily="34" charset="0"/>
                                    </a:rPr>
                                    <m:t>,</m:t>
                                  </m:r>
                                  <m:r>
                                    <a:rPr lang="en-US" altLang="zh-CN" sz="2000" i="1">
                                      <a:solidFill>
                                        <a:srgbClr val="C00000"/>
                                      </a:solidFill>
                                      <a:latin typeface="Cambria Math" panose="02040503050406030204" pitchFamily="18" charset="0"/>
                                      <a:cs typeface="Calibri" panose="020F0502020204030204" pitchFamily="34" charset="0"/>
                                    </a:rPr>
                                    <m:t>𝑗</m:t>
                                  </m:r>
                                </m:sub>
                              </m:sSub>
                            </m:den>
                          </m:f>
                          <m:r>
                            <a:rPr lang="en-US" altLang="zh-CN" sz="2000" i="1">
                              <a:solidFill>
                                <a:srgbClr val="C00000"/>
                              </a:solidFill>
                              <a:latin typeface="Cambria Math" panose="02040503050406030204" pitchFamily="18" charset="0"/>
                              <a:cs typeface="Calibri" panose="020F0502020204030204" pitchFamily="34" charset="0"/>
                            </a:rPr>
                            <m:t>−</m:t>
                          </m:r>
                          <m:r>
                            <a:rPr lang="en-US" altLang="zh-CN" sz="2000" b="0" i="1" smtClean="0">
                              <a:solidFill>
                                <a:srgbClr val="C00000"/>
                              </a:solidFill>
                              <a:latin typeface="Cambria Math" panose="02040503050406030204" pitchFamily="18" charset="0"/>
                              <a:cs typeface="Calibri" panose="020F0502020204030204" pitchFamily="34" charset="0"/>
                            </a:rPr>
                            <m:t>1</m:t>
                          </m:r>
                        </m:e>
                      </m:d>
                      <m:sSubSup>
                        <m:sSubSupPr>
                          <m:ctrlPr>
                            <a:rPr lang="en-US" altLang="zh-CN" sz="2000" i="1">
                              <a:solidFill>
                                <a:srgbClr val="C00000"/>
                              </a:solidFill>
                              <a:latin typeface="Cambria Math" panose="02040503050406030204" pitchFamily="18" charset="0"/>
                              <a:cs typeface="Calibri" panose="020F0502020204030204" pitchFamily="34" charset="0"/>
                            </a:rPr>
                          </m:ctrlPr>
                        </m:sSubSupPr>
                        <m:e>
                          <m:r>
                            <a:rPr lang="en-US" altLang="zh-CN" sz="2000" i="1">
                              <a:solidFill>
                                <a:srgbClr val="C00000"/>
                              </a:solidFill>
                              <a:latin typeface="Cambria Math" panose="02040503050406030204" pitchFamily="18" charset="0"/>
                              <a:cs typeface="Calibri" panose="020F0502020204030204" pitchFamily="34" charset="0"/>
                            </a:rPr>
                            <m:t>𝑣</m:t>
                          </m:r>
                        </m:e>
                        <m:sub>
                          <m:r>
                            <a:rPr lang="en-US" altLang="zh-CN" sz="2000" i="1">
                              <a:solidFill>
                                <a:srgbClr val="C00000"/>
                              </a:solidFill>
                              <a:latin typeface="Cambria Math" panose="02040503050406030204" pitchFamily="18" charset="0"/>
                              <a:cs typeface="Calibri" panose="020F0502020204030204" pitchFamily="34" charset="0"/>
                            </a:rPr>
                            <m:t>𝑖</m:t>
                          </m:r>
                          <m:r>
                            <a:rPr lang="en-US" altLang="zh-CN" sz="2000" i="1">
                              <a:solidFill>
                                <a:srgbClr val="C00000"/>
                              </a:solidFill>
                              <a:latin typeface="Cambria Math" panose="02040503050406030204" pitchFamily="18" charset="0"/>
                              <a:cs typeface="Calibri" panose="020F0502020204030204" pitchFamily="34" charset="0"/>
                            </a:rPr>
                            <m:t>,</m:t>
                          </m:r>
                          <m:r>
                            <a:rPr lang="en-US" altLang="zh-CN" sz="2000" i="1">
                              <a:solidFill>
                                <a:srgbClr val="C00000"/>
                              </a:solidFill>
                              <a:latin typeface="Cambria Math" panose="02040503050406030204" pitchFamily="18" charset="0"/>
                              <a:cs typeface="Calibri" panose="020F0502020204030204" pitchFamily="34" charset="0"/>
                            </a:rPr>
                            <m:t>𝑗</m:t>
                          </m:r>
                        </m:sub>
                        <m:sup>
                          <m:r>
                            <a:rPr lang="en-US" altLang="zh-CN" sz="2000" i="1">
                              <a:solidFill>
                                <a:srgbClr val="C00000"/>
                              </a:solidFill>
                              <a:latin typeface="Cambria Math" panose="02040503050406030204" pitchFamily="18" charset="0"/>
                              <a:cs typeface="Calibri" panose="020F0502020204030204" pitchFamily="34" charset="0"/>
                            </a:rPr>
                            <m:t>2</m:t>
                          </m:r>
                        </m:sup>
                      </m:sSubSup>
                    </m:oMath>
                  </m:oMathPara>
                </a14:m>
                <a:endParaRPr lang="en-US" altLang="zh-CN" sz="2000" dirty="0">
                  <a:latin typeface="Calibri" panose="020F0502020204030204" pitchFamily="34" charset="0"/>
                  <a:cs typeface="Calibri" panose="020F0502020204030204" pitchFamily="34" charset="0"/>
                </a:endParaRPr>
              </a:p>
              <a:p>
                <a:pPr marL="1257300" lvl="2" indent="-342900" algn="just">
                  <a:lnSpc>
                    <a:spcPct val="120000"/>
                  </a:lnSpc>
                  <a:spcAft>
                    <a:spcPts val="1200"/>
                  </a:spcAft>
                  <a:buFont typeface="Arial" panose="020B0604020202020204" pitchFamily="34" charset="0"/>
                  <a:buChar char="•"/>
                </a:pPr>
                <a:r>
                  <a:rPr lang="en-US" altLang="zh-CN" sz="2000" dirty="0">
                    <a:latin typeface="Calibri" panose="020F0502020204030204" pitchFamily="34" charset="0"/>
                    <a:cs typeface="Calibri" panose="020F0502020204030204" pitchFamily="34" charset="0"/>
                  </a:rPr>
                  <a:t>Sample </a:t>
                </a:r>
                <a14:m>
                  <m:oMath xmlns:m="http://schemas.openxmlformats.org/officeDocument/2006/math">
                    <m:sSub>
                      <m:sSubPr>
                        <m:ctrlPr>
                          <a:rPr lang="en-US" altLang="zh-CN" sz="2000" i="1">
                            <a:latin typeface="Cambria Math" panose="02040503050406030204" pitchFamily="18" charset="0"/>
                            <a:cs typeface="Calibri" panose="020F0502020204030204" pitchFamily="34" charset="0"/>
                          </a:rPr>
                        </m:ctrlPr>
                      </m:sSubPr>
                      <m:e>
                        <m:r>
                          <a:rPr lang="en-US" altLang="zh-CN" sz="2000" i="1">
                            <a:latin typeface="Cambria Math" panose="02040503050406030204" pitchFamily="18" charset="0"/>
                            <a:cs typeface="Calibri" panose="020F0502020204030204" pitchFamily="34" charset="0"/>
                          </a:rPr>
                          <m:t>𝐾</m:t>
                        </m:r>
                      </m:e>
                      <m:sub>
                        <m:r>
                          <a:rPr lang="en-US" altLang="zh-CN" sz="2000" i="1">
                            <a:latin typeface="Cambria Math" panose="02040503050406030204" pitchFamily="18" charset="0"/>
                            <a:cs typeface="Calibri" panose="020F0502020204030204" pitchFamily="34" charset="0"/>
                          </a:rPr>
                          <m:t>𝑖</m:t>
                        </m:r>
                      </m:sub>
                    </m:sSub>
                  </m:oMath>
                </a14:m>
                <a:r>
                  <a:rPr lang="en-US" altLang="zh-CN" sz="2000" dirty="0">
                    <a:latin typeface="Calibri" panose="020F0502020204030204" pitchFamily="34" charset="0"/>
                    <a:cs typeface="Calibri" panose="020F0502020204030204" pitchFamily="34" charset="0"/>
                  </a:rPr>
                  <a:t> values with the largest </a:t>
                </a:r>
                <a14:m>
                  <m:oMath xmlns:m="http://schemas.openxmlformats.org/officeDocument/2006/math">
                    <m:sSub>
                      <m:sSubPr>
                        <m:ctrlPr>
                          <a:rPr lang="en-US" altLang="zh-CN" sz="2000" i="1">
                            <a:latin typeface="Cambria Math" panose="02040503050406030204" pitchFamily="18" charset="0"/>
                            <a:cs typeface="Calibri" panose="020F0502020204030204" pitchFamily="34" charset="0"/>
                          </a:rPr>
                        </m:ctrlPr>
                      </m:sSubPr>
                      <m:e>
                        <m:r>
                          <a:rPr lang="en-US" altLang="zh-CN" sz="2000" b="0" i="1" smtClean="0">
                            <a:latin typeface="Cambria Math" panose="02040503050406030204" pitchFamily="18" charset="0"/>
                            <a:cs typeface="Calibri" panose="020F0502020204030204" pitchFamily="34" charset="0"/>
                          </a:rPr>
                          <m:t>𝑞</m:t>
                        </m:r>
                      </m:e>
                      <m:sub>
                        <m:r>
                          <a:rPr lang="en-US" altLang="zh-CN" sz="2000" i="1">
                            <a:latin typeface="Cambria Math" panose="02040503050406030204" pitchFamily="18" charset="0"/>
                            <a:cs typeface="Calibri" panose="020F0502020204030204" pitchFamily="34" charset="0"/>
                          </a:rPr>
                          <m:t>𝑖</m:t>
                        </m:r>
                        <m:r>
                          <a:rPr lang="en-US" altLang="zh-CN" sz="2000" b="0" i="1" smtClean="0">
                            <a:latin typeface="Cambria Math" panose="02040503050406030204" pitchFamily="18" charset="0"/>
                            <a:cs typeface="Calibri" panose="020F0502020204030204" pitchFamily="34" charset="0"/>
                          </a:rPr>
                          <m:t>,</m:t>
                        </m:r>
                        <m:r>
                          <a:rPr lang="en-US" altLang="zh-CN" sz="2000" b="0" i="1" smtClean="0">
                            <a:latin typeface="Cambria Math" panose="02040503050406030204" pitchFamily="18" charset="0"/>
                            <a:cs typeface="Calibri" panose="020F0502020204030204" pitchFamily="34" charset="0"/>
                          </a:rPr>
                          <m:t>𝑗</m:t>
                        </m:r>
                      </m:sub>
                    </m:sSub>
                  </m:oMath>
                </a14:m>
                <a:endParaRPr lang="en-US" altLang="zh-CN" sz="2000" dirty="0">
                  <a:latin typeface="Calibri" panose="020F0502020204030204" pitchFamily="34" charset="0"/>
                  <a:cs typeface="Calibri" panose="020F0502020204030204" pitchFamily="34" charset="0"/>
                </a:endParaRPr>
              </a:p>
              <a:p>
                <a:pPr marL="1257300" lvl="2" indent="-342900" algn="just">
                  <a:lnSpc>
                    <a:spcPct val="120000"/>
                  </a:lnSpc>
                  <a:spcAft>
                    <a:spcPts val="1200"/>
                  </a:spcAft>
                  <a:buFont typeface="Arial" panose="020B0604020202020204" pitchFamily="34" charset="0"/>
                  <a:buChar char="•"/>
                </a:pPr>
                <a14:m>
                  <m:oMath xmlns:m="http://schemas.openxmlformats.org/officeDocument/2006/math">
                    <m:sSub>
                      <m:sSubPr>
                        <m:ctrlPr>
                          <a:rPr lang="en-US" altLang="zh-CN" sz="2000" i="1" smtClean="0">
                            <a:solidFill>
                              <a:srgbClr val="C00000"/>
                            </a:solidFill>
                            <a:latin typeface="Cambria Math" panose="02040503050406030204" pitchFamily="18" charset="0"/>
                            <a:cs typeface="Calibri" panose="020F0502020204030204" pitchFamily="34" charset="0"/>
                          </a:rPr>
                        </m:ctrlPr>
                      </m:sSubPr>
                      <m:e>
                        <m:r>
                          <a:rPr lang="en-US" altLang="zh-CN" sz="2000" b="0" i="1" smtClean="0">
                            <a:solidFill>
                              <a:srgbClr val="C00000"/>
                            </a:solidFill>
                            <a:latin typeface="Cambria Math" panose="02040503050406030204" pitchFamily="18" charset="0"/>
                            <a:cs typeface="Calibri" panose="020F0502020204030204" pitchFamily="34" charset="0"/>
                          </a:rPr>
                          <m:t>𝐶</m:t>
                        </m:r>
                      </m:e>
                      <m:sub>
                        <m:r>
                          <a:rPr lang="en-US" altLang="zh-CN" sz="2000" i="1">
                            <a:solidFill>
                              <a:srgbClr val="C00000"/>
                            </a:solidFill>
                            <a:latin typeface="Cambria Math" panose="02040503050406030204" pitchFamily="18" charset="0"/>
                            <a:cs typeface="Calibri" panose="020F0502020204030204" pitchFamily="34" charset="0"/>
                          </a:rPr>
                          <m:t>𝑖</m:t>
                        </m:r>
                      </m:sub>
                    </m:sSub>
                    <m:r>
                      <a:rPr lang="en-US" altLang="zh-CN" sz="2000" b="0" i="0" smtClean="0">
                        <a:solidFill>
                          <a:srgbClr val="C00000"/>
                        </a:solidFill>
                        <a:latin typeface="Cambria Math" panose="02040503050406030204" pitchFamily="18" charset="0"/>
                        <a:cs typeface="Calibri" panose="020F0502020204030204" pitchFamily="34" charset="0"/>
                      </a:rPr>
                      <m:t>=</m:t>
                    </m:r>
                  </m:oMath>
                </a14:m>
                <a:r>
                  <a:rPr lang="en-US" altLang="zh-CN" sz="2000" dirty="0">
                    <a:solidFill>
                      <a:srgbClr val="C00000"/>
                    </a:solidFill>
                    <a:latin typeface="Calibri" panose="020F0502020204030204" pitchFamily="34" charset="0"/>
                    <a:cs typeface="Calibri" panose="020F0502020204030204" pitchFamily="34" charset="0"/>
                  </a:rPr>
                  <a:t> the </a:t>
                </a:r>
                <a14:m>
                  <m:oMath xmlns:m="http://schemas.openxmlformats.org/officeDocument/2006/math">
                    <m:d>
                      <m:dPr>
                        <m:ctrlPr>
                          <a:rPr lang="en-US" altLang="zh-CN" sz="2000" b="0" i="1" smtClean="0">
                            <a:solidFill>
                              <a:srgbClr val="C00000"/>
                            </a:solidFill>
                            <a:latin typeface="Cambria Math" panose="02040503050406030204" pitchFamily="18" charset="0"/>
                            <a:cs typeface="Calibri" panose="020F0502020204030204" pitchFamily="34" charset="0"/>
                          </a:rPr>
                        </m:ctrlPr>
                      </m:dPr>
                      <m:e>
                        <m:sSub>
                          <m:sSubPr>
                            <m:ctrlPr>
                              <a:rPr lang="en-US" altLang="zh-CN" sz="2000" i="1">
                                <a:solidFill>
                                  <a:srgbClr val="C00000"/>
                                </a:solidFill>
                                <a:latin typeface="Cambria Math" panose="02040503050406030204" pitchFamily="18" charset="0"/>
                                <a:cs typeface="Calibri" panose="020F0502020204030204" pitchFamily="34" charset="0"/>
                              </a:rPr>
                            </m:ctrlPr>
                          </m:sSubPr>
                          <m:e>
                            <m:r>
                              <a:rPr lang="en-US" altLang="zh-CN" sz="2000" i="1">
                                <a:solidFill>
                                  <a:srgbClr val="C00000"/>
                                </a:solidFill>
                                <a:latin typeface="Cambria Math" panose="02040503050406030204" pitchFamily="18" charset="0"/>
                                <a:cs typeface="Calibri" panose="020F0502020204030204" pitchFamily="34" charset="0"/>
                              </a:rPr>
                              <m:t>𝐾</m:t>
                            </m:r>
                          </m:e>
                          <m:sub>
                            <m:r>
                              <a:rPr lang="en-US" altLang="zh-CN" sz="2000" i="1">
                                <a:solidFill>
                                  <a:srgbClr val="C00000"/>
                                </a:solidFill>
                                <a:latin typeface="Cambria Math" panose="02040503050406030204" pitchFamily="18" charset="0"/>
                                <a:cs typeface="Calibri" panose="020F0502020204030204" pitchFamily="34" charset="0"/>
                              </a:rPr>
                              <m:t>𝑖</m:t>
                            </m:r>
                          </m:sub>
                        </m:sSub>
                        <m:r>
                          <a:rPr lang="en-US" altLang="zh-CN" sz="2000" b="0" i="1" smtClean="0">
                            <a:solidFill>
                              <a:srgbClr val="C00000"/>
                            </a:solidFill>
                            <a:latin typeface="Cambria Math" panose="02040503050406030204" pitchFamily="18" charset="0"/>
                            <a:cs typeface="Calibri" panose="020F0502020204030204" pitchFamily="34" charset="0"/>
                          </a:rPr>
                          <m:t>+1</m:t>
                        </m:r>
                      </m:e>
                    </m:d>
                  </m:oMath>
                </a14:m>
                <a:r>
                  <a:rPr lang="en-US" altLang="zh-CN" sz="2000" dirty="0">
                    <a:solidFill>
                      <a:srgbClr val="C00000"/>
                    </a:solidFill>
                    <a:latin typeface="Calibri" panose="020F0502020204030204" pitchFamily="34" charset="0"/>
                    <a:cs typeface="Calibri" panose="020F0502020204030204" pitchFamily="34" charset="0"/>
                  </a:rPr>
                  <a:t>-</a:t>
                </a:r>
                <a:r>
                  <a:rPr lang="en-US" altLang="zh-CN" sz="2000" dirty="0" err="1">
                    <a:solidFill>
                      <a:srgbClr val="C00000"/>
                    </a:solidFill>
                    <a:latin typeface="Calibri" panose="020F0502020204030204" pitchFamily="34" charset="0"/>
                    <a:cs typeface="Calibri" panose="020F0502020204030204" pitchFamily="34" charset="0"/>
                  </a:rPr>
                  <a:t>th</a:t>
                </a:r>
                <a:r>
                  <a:rPr lang="en-US" altLang="zh-CN" sz="2000" dirty="0">
                    <a:solidFill>
                      <a:srgbClr val="C00000"/>
                    </a:solidFill>
                    <a:latin typeface="Calibri" panose="020F0502020204030204" pitchFamily="34" charset="0"/>
                    <a:cs typeface="Calibri" panose="020F0502020204030204" pitchFamily="34" charset="0"/>
                  </a:rPr>
                  <a:t> largest </a:t>
                </a:r>
                <a14:m>
                  <m:oMath xmlns:m="http://schemas.openxmlformats.org/officeDocument/2006/math">
                    <m:sSub>
                      <m:sSubPr>
                        <m:ctrlPr>
                          <a:rPr lang="en-US" altLang="zh-CN" sz="2000" i="1">
                            <a:solidFill>
                              <a:srgbClr val="C00000"/>
                            </a:solidFill>
                            <a:latin typeface="Cambria Math" panose="02040503050406030204" pitchFamily="18" charset="0"/>
                            <a:cs typeface="Calibri" panose="020F0502020204030204" pitchFamily="34" charset="0"/>
                          </a:rPr>
                        </m:ctrlPr>
                      </m:sSubPr>
                      <m:e>
                        <m:r>
                          <a:rPr lang="en-US" altLang="zh-CN" sz="2000" b="0" i="1" smtClean="0">
                            <a:solidFill>
                              <a:srgbClr val="C00000"/>
                            </a:solidFill>
                            <a:latin typeface="Cambria Math" panose="02040503050406030204" pitchFamily="18" charset="0"/>
                            <a:cs typeface="Calibri" panose="020F0502020204030204" pitchFamily="34" charset="0"/>
                          </a:rPr>
                          <m:t>𝑞</m:t>
                        </m:r>
                      </m:e>
                      <m:sub>
                        <m:r>
                          <a:rPr lang="en-US" altLang="zh-CN" sz="2000" i="1">
                            <a:solidFill>
                              <a:srgbClr val="C00000"/>
                            </a:solidFill>
                            <a:latin typeface="Cambria Math" panose="02040503050406030204" pitchFamily="18" charset="0"/>
                            <a:cs typeface="Calibri" panose="020F0502020204030204" pitchFamily="34" charset="0"/>
                          </a:rPr>
                          <m:t>𝑖</m:t>
                        </m:r>
                        <m:r>
                          <a:rPr lang="en-US" altLang="zh-CN" sz="2000" b="0" i="1" smtClean="0">
                            <a:solidFill>
                              <a:srgbClr val="C00000"/>
                            </a:solidFill>
                            <a:latin typeface="Cambria Math" panose="02040503050406030204" pitchFamily="18" charset="0"/>
                            <a:cs typeface="Calibri" panose="020F0502020204030204" pitchFamily="34" charset="0"/>
                          </a:rPr>
                          <m:t>,</m:t>
                        </m:r>
                        <m:r>
                          <a:rPr lang="en-US" altLang="zh-CN" sz="2000" b="0" i="1" smtClean="0">
                            <a:solidFill>
                              <a:srgbClr val="C00000"/>
                            </a:solidFill>
                            <a:latin typeface="Cambria Math" panose="02040503050406030204" pitchFamily="18" charset="0"/>
                            <a:cs typeface="Calibri" panose="020F0502020204030204" pitchFamily="34" charset="0"/>
                          </a:rPr>
                          <m:t>𝑗</m:t>
                        </m:r>
                      </m:sub>
                    </m:sSub>
                  </m:oMath>
                </a14:m>
                <a:r>
                  <a:rPr lang="en-US" altLang="zh-CN" sz="2000" dirty="0">
                    <a:solidFill>
                      <a:srgbClr val="C00000"/>
                    </a:solidFill>
                    <a:latin typeface="Calibri" panose="020F0502020204030204" pitchFamily="34" charset="0"/>
                    <a:cs typeface="Calibri" panose="020F0502020204030204" pitchFamily="34" charset="0"/>
                  </a:rPr>
                  <a:t> </a:t>
                </a:r>
              </a:p>
              <a:p>
                <a:pPr marL="1257300" lvl="2" indent="-342900" algn="just">
                  <a:lnSpc>
                    <a:spcPct val="120000"/>
                  </a:lnSpc>
                  <a:spcAft>
                    <a:spcPts val="1200"/>
                  </a:spcAft>
                  <a:buFont typeface="Arial" panose="020B0604020202020204" pitchFamily="34" charset="0"/>
                  <a:buChar char="•"/>
                </a:pPr>
                <a:r>
                  <a:rPr lang="en-US" altLang="zh-CN" sz="2000" dirty="0">
                    <a:latin typeface="Calibri" panose="020F0502020204030204" pitchFamily="34" charset="0"/>
                    <a:cs typeface="Calibri" panose="020F0502020204030204" pitchFamily="34" charset="0"/>
                  </a:rPr>
                  <a:t>For the </a:t>
                </a:r>
                <a14:m>
                  <m:oMath xmlns:m="http://schemas.openxmlformats.org/officeDocument/2006/math">
                    <m:sSub>
                      <m:sSubPr>
                        <m:ctrlPr>
                          <a:rPr lang="en-US" altLang="zh-CN" sz="2000" i="1">
                            <a:latin typeface="Cambria Math" panose="02040503050406030204" pitchFamily="18" charset="0"/>
                            <a:cs typeface="Calibri" panose="020F0502020204030204" pitchFamily="34" charset="0"/>
                          </a:rPr>
                        </m:ctrlPr>
                      </m:sSubPr>
                      <m:e>
                        <m:r>
                          <a:rPr lang="en-US" altLang="zh-CN" sz="2000" b="0" i="1" smtClean="0">
                            <a:latin typeface="Cambria Math" panose="02040503050406030204" pitchFamily="18" charset="0"/>
                            <a:cs typeface="Calibri" panose="020F0502020204030204" pitchFamily="34" charset="0"/>
                          </a:rPr>
                          <m:t>𝑣</m:t>
                        </m:r>
                      </m:e>
                      <m:sub>
                        <m:r>
                          <a:rPr lang="en-US" altLang="zh-CN" sz="2000" i="1">
                            <a:latin typeface="Cambria Math" panose="02040503050406030204" pitchFamily="18" charset="0"/>
                            <a:cs typeface="Calibri" panose="020F0502020204030204" pitchFamily="34" charset="0"/>
                          </a:rPr>
                          <m:t>𝑖</m:t>
                        </m:r>
                        <m:r>
                          <a:rPr lang="en-US" altLang="zh-CN" sz="2000" i="1">
                            <a:latin typeface="Cambria Math" panose="02040503050406030204" pitchFamily="18" charset="0"/>
                            <a:cs typeface="Calibri" panose="020F0502020204030204" pitchFamily="34" charset="0"/>
                          </a:rPr>
                          <m:t>,</m:t>
                        </m:r>
                        <m:r>
                          <a:rPr lang="en-US" altLang="zh-CN" sz="2000" i="1">
                            <a:latin typeface="Cambria Math" panose="02040503050406030204" pitchFamily="18" charset="0"/>
                            <a:cs typeface="Calibri" panose="020F0502020204030204" pitchFamily="34" charset="0"/>
                          </a:rPr>
                          <m:t>𝑗</m:t>
                        </m:r>
                      </m:sub>
                    </m:sSub>
                    <m:r>
                      <a:rPr lang="en-US" altLang="zh-CN" sz="2000" i="1">
                        <a:latin typeface="Cambria Math" panose="02040503050406030204" pitchFamily="18" charset="0"/>
                        <a:cs typeface="Calibri" panose="020F0502020204030204" pitchFamily="34" charset="0"/>
                      </a:rPr>
                      <m:t> </m:t>
                    </m:r>
                  </m:oMath>
                </a14:m>
                <a:r>
                  <a:rPr lang="en-US" altLang="zh-CN" sz="2000" dirty="0">
                    <a:latin typeface="Calibri" panose="020F0502020204030204" pitchFamily="34" charset="0"/>
                    <a:cs typeface="Calibri" panose="020F0502020204030204" pitchFamily="34" charset="0"/>
                  </a:rPr>
                  <a:t>being sampled, </a:t>
                </a:r>
                <a14:m>
                  <m:oMath xmlns:m="http://schemas.openxmlformats.org/officeDocument/2006/math">
                    <m:sSub>
                      <m:sSubPr>
                        <m:ctrlPr>
                          <a:rPr lang="en-US" altLang="zh-CN" sz="2000" i="1" smtClean="0">
                            <a:solidFill>
                              <a:srgbClr val="C00000"/>
                            </a:solidFill>
                            <a:latin typeface="Cambria Math" panose="02040503050406030204" pitchFamily="18" charset="0"/>
                            <a:cs typeface="Calibri" panose="020F0502020204030204" pitchFamily="34" charset="0"/>
                          </a:rPr>
                        </m:ctrlPr>
                      </m:sSubPr>
                      <m:e>
                        <m:acc>
                          <m:accPr>
                            <m:chr m:val="̂"/>
                            <m:ctrlPr>
                              <a:rPr lang="en-US" altLang="zh-CN" sz="2000" b="0" i="1" dirty="0" smtClean="0">
                                <a:solidFill>
                                  <a:srgbClr val="C00000"/>
                                </a:solidFill>
                                <a:latin typeface="Cambria Math" panose="02040503050406030204" pitchFamily="18" charset="0"/>
                                <a:cs typeface="Calibri" panose="020F0502020204030204" pitchFamily="34" charset="0"/>
                              </a:rPr>
                            </m:ctrlPr>
                          </m:accPr>
                          <m:e>
                            <m:r>
                              <a:rPr lang="en-US" altLang="zh-CN" sz="2000" b="0" i="1" dirty="0" smtClean="0">
                                <a:solidFill>
                                  <a:srgbClr val="C00000"/>
                                </a:solidFill>
                                <a:latin typeface="Cambria Math" panose="02040503050406030204" pitchFamily="18" charset="0"/>
                                <a:cs typeface="Calibri" panose="020F0502020204030204" pitchFamily="34" charset="0"/>
                              </a:rPr>
                              <m:t>𝑣</m:t>
                            </m:r>
                          </m:e>
                        </m:acc>
                      </m:e>
                      <m:sub>
                        <m:r>
                          <a:rPr lang="en-US" altLang="zh-CN" sz="2000" i="1">
                            <a:solidFill>
                              <a:srgbClr val="C00000"/>
                            </a:solidFill>
                            <a:latin typeface="Cambria Math" panose="02040503050406030204" pitchFamily="18" charset="0"/>
                            <a:cs typeface="Calibri" panose="020F0502020204030204" pitchFamily="34" charset="0"/>
                          </a:rPr>
                          <m:t>𝑖</m:t>
                        </m:r>
                        <m:r>
                          <a:rPr lang="en-US" altLang="zh-CN" sz="2000" i="1">
                            <a:solidFill>
                              <a:srgbClr val="C00000"/>
                            </a:solidFill>
                            <a:latin typeface="Cambria Math" panose="02040503050406030204" pitchFamily="18" charset="0"/>
                            <a:cs typeface="Calibri" panose="020F0502020204030204" pitchFamily="34" charset="0"/>
                          </a:rPr>
                          <m:t>,</m:t>
                        </m:r>
                        <m:r>
                          <a:rPr lang="en-US" altLang="zh-CN" sz="2000" i="1">
                            <a:solidFill>
                              <a:srgbClr val="C00000"/>
                            </a:solidFill>
                            <a:latin typeface="Cambria Math" panose="02040503050406030204" pitchFamily="18" charset="0"/>
                            <a:cs typeface="Calibri" panose="020F0502020204030204" pitchFamily="34" charset="0"/>
                          </a:rPr>
                          <m:t>𝑗</m:t>
                        </m:r>
                      </m:sub>
                    </m:sSub>
                    <m:r>
                      <a:rPr lang="en-US" altLang="zh-CN" sz="2000" b="0" i="1" smtClean="0">
                        <a:solidFill>
                          <a:srgbClr val="C00000"/>
                        </a:solidFill>
                        <a:latin typeface="Cambria Math" panose="02040503050406030204" pitchFamily="18" charset="0"/>
                        <a:cs typeface="Calibri" panose="020F0502020204030204" pitchFamily="34" charset="0"/>
                      </a:rPr>
                      <m:t>=</m:t>
                    </m:r>
                    <m:f>
                      <m:fPr>
                        <m:ctrlPr>
                          <a:rPr lang="en-US" altLang="zh-CN" sz="2000" b="0" i="1" smtClean="0">
                            <a:solidFill>
                              <a:srgbClr val="C00000"/>
                            </a:solidFill>
                            <a:latin typeface="Cambria Math" panose="02040503050406030204" pitchFamily="18" charset="0"/>
                            <a:cs typeface="Calibri" panose="020F0502020204030204" pitchFamily="34" charset="0"/>
                          </a:rPr>
                        </m:ctrlPr>
                      </m:fPr>
                      <m:num>
                        <m:sSubSup>
                          <m:sSubSupPr>
                            <m:ctrlPr>
                              <a:rPr lang="en-US" altLang="zh-CN" sz="2000" b="0" i="1" smtClean="0">
                                <a:solidFill>
                                  <a:srgbClr val="C00000"/>
                                </a:solidFill>
                                <a:latin typeface="Cambria Math" panose="02040503050406030204" pitchFamily="18" charset="0"/>
                                <a:cs typeface="Calibri" panose="020F0502020204030204" pitchFamily="34" charset="0"/>
                              </a:rPr>
                            </m:ctrlPr>
                          </m:sSubSupPr>
                          <m:e>
                            <m:r>
                              <a:rPr lang="en-US" altLang="zh-CN" sz="2000" b="0" i="1" smtClean="0">
                                <a:solidFill>
                                  <a:srgbClr val="C00000"/>
                                </a:solidFill>
                                <a:latin typeface="Cambria Math" panose="02040503050406030204" pitchFamily="18" charset="0"/>
                                <a:cs typeface="Calibri" panose="020F0502020204030204" pitchFamily="34" charset="0"/>
                              </a:rPr>
                              <m:t>𝑣</m:t>
                            </m:r>
                          </m:e>
                          <m:sub>
                            <m:r>
                              <a:rPr lang="en-US" altLang="zh-CN" sz="2000" b="0" i="1" smtClean="0">
                                <a:solidFill>
                                  <a:srgbClr val="C00000"/>
                                </a:solidFill>
                                <a:latin typeface="Cambria Math" panose="02040503050406030204" pitchFamily="18" charset="0"/>
                                <a:cs typeface="Calibri" panose="020F0502020204030204" pitchFamily="34" charset="0"/>
                              </a:rPr>
                              <m:t>𝑖</m:t>
                            </m:r>
                            <m:r>
                              <a:rPr lang="en-US" altLang="zh-CN" sz="2000" b="0" i="1" smtClean="0">
                                <a:solidFill>
                                  <a:srgbClr val="C00000"/>
                                </a:solidFill>
                                <a:latin typeface="Cambria Math" panose="02040503050406030204" pitchFamily="18" charset="0"/>
                                <a:cs typeface="Calibri" panose="020F0502020204030204" pitchFamily="34" charset="0"/>
                              </a:rPr>
                              <m:t>,</m:t>
                            </m:r>
                            <m:r>
                              <a:rPr lang="en-US" altLang="zh-CN" sz="2000" b="0" i="1" smtClean="0">
                                <a:solidFill>
                                  <a:srgbClr val="C00000"/>
                                </a:solidFill>
                                <a:latin typeface="Cambria Math" panose="02040503050406030204" pitchFamily="18" charset="0"/>
                                <a:cs typeface="Calibri" panose="020F0502020204030204" pitchFamily="34" charset="0"/>
                              </a:rPr>
                              <m:t>𝑗</m:t>
                            </m:r>
                          </m:sub>
                          <m:sup>
                            <m:r>
                              <a:rPr lang="en-US" altLang="zh-CN" sz="2000" b="0" i="1" smtClean="0">
                                <a:solidFill>
                                  <a:srgbClr val="C00000"/>
                                </a:solidFill>
                                <a:latin typeface="Cambria Math" panose="02040503050406030204" pitchFamily="18" charset="0"/>
                                <a:cs typeface="Calibri" panose="020F0502020204030204" pitchFamily="34" charset="0"/>
                              </a:rPr>
                              <m:t>2</m:t>
                            </m:r>
                          </m:sup>
                        </m:sSubSup>
                        <m:r>
                          <a:rPr lang="en-US" altLang="zh-CN" sz="2000" b="0" i="1" smtClean="0">
                            <a:solidFill>
                              <a:srgbClr val="C00000"/>
                            </a:solidFill>
                            <a:latin typeface="Cambria Math" panose="02040503050406030204" pitchFamily="18" charset="0"/>
                            <a:cs typeface="Calibri" panose="020F0502020204030204" pitchFamily="34" charset="0"/>
                          </a:rPr>
                          <m:t>+</m:t>
                        </m:r>
                        <m:sSub>
                          <m:sSubPr>
                            <m:ctrlPr>
                              <a:rPr lang="en-US" altLang="zh-CN" sz="2000" b="0" i="1" smtClean="0">
                                <a:solidFill>
                                  <a:srgbClr val="C00000"/>
                                </a:solidFill>
                                <a:latin typeface="Cambria Math" panose="02040503050406030204" pitchFamily="18" charset="0"/>
                                <a:cs typeface="Calibri" panose="020F0502020204030204" pitchFamily="34" charset="0"/>
                              </a:rPr>
                            </m:ctrlPr>
                          </m:sSubPr>
                          <m:e>
                            <m:r>
                              <a:rPr lang="en-US" altLang="zh-CN" sz="2000" b="0" i="1" smtClean="0">
                                <a:solidFill>
                                  <a:srgbClr val="C00000"/>
                                </a:solidFill>
                                <a:latin typeface="Cambria Math" panose="02040503050406030204" pitchFamily="18" charset="0"/>
                                <a:cs typeface="Calibri" panose="020F0502020204030204" pitchFamily="34" charset="0"/>
                              </a:rPr>
                              <m:t>𝐶</m:t>
                            </m:r>
                          </m:e>
                          <m:sub>
                            <m:r>
                              <a:rPr lang="en-US" altLang="zh-CN" sz="2000" b="0" i="1" smtClean="0">
                                <a:solidFill>
                                  <a:srgbClr val="C00000"/>
                                </a:solidFill>
                                <a:latin typeface="Cambria Math" panose="02040503050406030204" pitchFamily="18" charset="0"/>
                                <a:cs typeface="Calibri" panose="020F0502020204030204" pitchFamily="34" charset="0"/>
                              </a:rPr>
                              <m:t>𝑖</m:t>
                            </m:r>
                          </m:sub>
                        </m:sSub>
                      </m:num>
                      <m:den>
                        <m:sSub>
                          <m:sSubPr>
                            <m:ctrlPr>
                              <a:rPr lang="en-US" altLang="zh-CN" sz="2000" b="0" i="1" smtClean="0">
                                <a:solidFill>
                                  <a:srgbClr val="C00000"/>
                                </a:solidFill>
                                <a:latin typeface="Cambria Math" panose="02040503050406030204" pitchFamily="18" charset="0"/>
                                <a:cs typeface="Calibri" panose="020F0502020204030204" pitchFamily="34" charset="0"/>
                              </a:rPr>
                            </m:ctrlPr>
                          </m:sSubPr>
                          <m:e>
                            <m:r>
                              <a:rPr lang="en-US" altLang="zh-CN" sz="2000" b="0" i="1" smtClean="0">
                                <a:solidFill>
                                  <a:srgbClr val="C00000"/>
                                </a:solidFill>
                                <a:latin typeface="Cambria Math" panose="02040503050406030204" pitchFamily="18" charset="0"/>
                                <a:cs typeface="Calibri" panose="020F0502020204030204" pitchFamily="34" charset="0"/>
                              </a:rPr>
                              <m:t>𝑣</m:t>
                            </m:r>
                          </m:e>
                          <m:sub>
                            <m:r>
                              <a:rPr lang="en-US" altLang="zh-CN" sz="2000" b="0" i="1" smtClean="0">
                                <a:solidFill>
                                  <a:srgbClr val="C00000"/>
                                </a:solidFill>
                                <a:latin typeface="Cambria Math" panose="02040503050406030204" pitchFamily="18" charset="0"/>
                                <a:cs typeface="Calibri" panose="020F0502020204030204" pitchFamily="34" charset="0"/>
                              </a:rPr>
                              <m:t>𝑖</m:t>
                            </m:r>
                            <m:r>
                              <a:rPr lang="en-US" altLang="zh-CN" sz="2000" b="0" i="1" smtClean="0">
                                <a:solidFill>
                                  <a:srgbClr val="C00000"/>
                                </a:solidFill>
                                <a:latin typeface="Cambria Math" panose="02040503050406030204" pitchFamily="18" charset="0"/>
                                <a:cs typeface="Calibri" panose="020F0502020204030204" pitchFamily="34" charset="0"/>
                              </a:rPr>
                              <m:t>,</m:t>
                            </m:r>
                            <m:r>
                              <a:rPr lang="en-US" altLang="zh-CN" sz="2000" b="0" i="1" smtClean="0">
                                <a:solidFill>
                                  <a:srgbClr val="C00000"/>
                                </a:solidFill>
                                <a:latin typeface="Cambria Math" panose="02040503050406030204" pitchFamily="18" charset="0"/>
                                <a:cs typeface="Calibri" panose="020F0502020204030204" pitchFamily="34" charset="0"/>
                              </a:rPr>
                              <m:t>𝑗</m:t>
                            </m:r>
                          </m:sub>
                        </m:sSub>
                      </m:den>
                    </m:f>
                  </m:oMath>
                </a14:m>
                <a:endParaRPr lang="en-US" altLang="zh-CN" sz="2000" dirty="0">
                  <a:latin typeface="Calibri" panose="020F0502020204030204" pitchFamily="34" charset="0"/>
                  <a:cs typeface="Calibri" panose="020F0502020204030204" pitchFamily="34" charset="0"/>
                </a:endParaRPr>
              </a:p>
            </p:txBody>
          </p:sp>
        </mc:Choice>
        <mc:Fallback xmlns="">
          <p:sp>
            <p:nvSpPr>
              <p:cNvPr id="53" name="文本框 52">
                <a:extLst>
                  <a:ext uri="{FF2B5EF4-FFF2-40B4-BE49-F238E27FC236}">
                    <a16:creationId xmlns:a16="http://schemas.microsoft.com/office/drawing/2014/main" id="{9D83C9BA-9E77-4B46-BAC9-7FE994CBCEEB}"/>
                  </a:ext>
                </a:extLst>
              </p:cNvPr>
              <p:cNvSpPr txBox="1">
                <a:spLocks noRot="1" noChangeAspect="1" noMove="1" noResize="1" noEditPoints="1" noAdjustHandles="1" noChangeArrowheads="1" noChangeShapeType="1" noTextEdit="1"/>
              </p:cNvSpPr>
              <p:nvPr/>
            </p:nvSpPr>
            <p:spPr>
              <a:xfrm>
                <a:off x="477270" y="1164467"/>
                <a:ext cx="11183788" cy="3972370"/>
              </a:xfrm>
              <a:prstGeom prst="rect">
                <a:avLst/>
              </a:prstGeom>
              <a:blipFill>
                <a:blip r:embed="rId4"/>
                <a:stretch>
                  <a:fillRect/>
                </a:stretch>
              </a:blipFill>
            </p:spPr>
            <p:txBody>
              <a:bodyPr/>
              <a:lstStyle/>
              <a:p>
                <a:r>
                  <a:rPr lang="zh-CN" altLang="en-US">
                    <a:noFill/>
                  </a:rPr>
                  <a:t> </a:t>
                </a:r>
              </a:p>
            </p:txBody>
          </p:sp>
        </mc:Fallback>
      </mc:AlternateContent>
      <p:sp>
        <p:nvSpPr>
          <p:cNvPr id="21" name="文本框 20"/>
          <p:cNvSpPr txBox="1"/>
          <p:nvPr/>
        </p:nvSpPr>
        <p:spPr>
          <a:xfrm>
            <a:off x="1341487" y="308511"/>
            <a:ext cx="4083953" cy="400110"/>
          </a:xfrm>
          <a:prstGeom prst="rect">
            <a:avLst/>
          </a:prstGeom>
          <a:noFill/>
        </p:spPr>
        <p:txBody>
          <a:bodyPr wrap="square" rtlCol="0">
            <a:spAutoFit/>
          </a:bodyPr>
          <a:lstStyle>
            <a:defPPr>
              <a:defRPr lang="zh-CN"/>
            </a:defPPr>
            <a:lvl1pPr>
              <a:defRPr sz="2400">
                <a:solidFill>
                  <a:schemeClr val="bg2">
                    <a:lumMod val="25000"/>
                  </a:schemeClr>
                </a:solidFill>
                <a:ea typeface="方正兰亭粗黑_GBK" panose="02000000000000000000" pitchFamily="2" charset="-122"/>
              </a:defRPr>
            </a:lvl1pPr>
          </a:lstStyle>
          <a:p>
            <a:r>
              <a:rPr lang="en-US" altLang="zh-CN" sz="2000" dirty="0"/>
              <a:t>MinMax Sampling: Adaptive Version</a:t>
            </a:r>
            <a:endParaRPr lang="zh-CN" altLang="en-US" sz="2000" dirty="0"/>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Tree>
    <p:custDataLst>
      <p:tags r:id="rId1"/>
    </p:custDataLst>
    <p:extLst>
      <p:ext uri="{BB962C8B-B14F-4D97-AF65-F5344CB8AC3E}">
        <p14:creationId xmlns:p14="http://schemas.microsoft.com/office/powerpoint/2010/main" val="4121953589"/>
      </p:ext>
    </p:extLst>
  </p:cSld>
  <p:clrMapOvr>
    <a:masterClrMapping/>
  </p:clrMapOvr>
  <mc:AlternateContent xmlns:mc="http://schemas.openxmlformats.org/markup-compatibility/2006" xmlns:p14="http://schemas.microsoft.com/office/powerpoint/2010/main">
    <mc:Choice Requires="p14">
      <p:transition spd="med" p14:dur="700" advTm="239576">
        <p:fade/>
      </p:transition>
    </mc:Choice>
    <mc:Fallback xmlns="">
      <p:transition spd="med" advTm="239576">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9D83C9BA-9E77-4B46-BAC9-7FE994CBCEEB}"/>
                  </a:ext>
                </a:extLst>
              </p:cNvPr>
              <p:cNvSpPr txBox="1"/>
              <p:nvPr/>
            </p:nvSpPr>
            <p:spPr>
              <a:xfrm>
                <a:off x="477270" y="1164467"/>
                <a:ext cx="11183788" cy="1713867"/>
              </a:xfrm>
              <a:prstGeom prst="rect">
                <a:avLst/>
              </a:prstGeom>
              <a:noFill/>
            </p:spPr>
            <p:txBody>
              <a:bodyPr wrap="square" rtlCol="0">
                <a:spAutoFit/>
              </a:bodyPr>
              <a:lstStyle/>
              <a:p>
                <a:pPr marL="800100" lvl="1" indent="-342900" algn="just">
                  <a:spcAft>
                    <a:spcPts val="1200"/>
                  </a:spcAft>
                  <a:buFont typeface="Arial" panose="020B0604020202020204" pitchFamily="34" charset="0"/>
                  <a:buChar char="•"/>
                </a:pPr>
                <a:r>
                  <a:rPr lang="en-US" altLang="zh-CN" sz="2000" dirty="0">
                    <a:latin typeface="Calibri" panose="020F0502020204030204" pitchFamily="34" charset="0"/>
                    <a:cs typeface="Calibri" panose="020F0502020204030204" pitchFamily="34" charset="0"/>
                  </a:rPr>
                  <a:t>Sampling process of </a:t>
                </a:r>
                <a:r>
                  <a:rPr lang="en-US" altLang="zh-CN" sz="2000" i="1" dirty="0">
                    <a:latin typeface="Calibri" panose="020F0502020204030204" pitchFamily="34" charset="0"/>
                    <a:cs typeface="Calibri" panose="020F0502020204030204" pitchFamily="34" charset="0"/>
                  </a:rPr>
                  <a:t>adaptive version</a:t>
                </a:r>
                <a:r>
                  <a:rPr lang="en-US" altLang="zh-CN" sz="2000" dirty="0">
                    <a:latin typeface="Calibri" panose="020F0502020204030204" pitchFamily="34" charset="0"/>
                    <a:cs typeface="Calibri" panose="020F0502020204030204" pitchFamily="34" charset="0"/>
                  </a:rPr>
                  <a:t>: </a:t>
                </a:r>
              </a:p>
              <a:p>
                <a:pPr lvl="2" algn="just">
                  <a:spcAft>
                    <a:spcPts val="1200"/>
                  </a:spcAft>
                </a:pPr>
                <a14:m>
                  <m:oMathPara xmlns:m="http://schemas.openxmlformats.org/officeDocument/2006/math">
                    <m:oMathParaPr>
                      <m:jc m:val="centerGroup"/>
                    </m:oMathParaPr>
                    <m:oMath xmlns:m="http://schemas.openxmlformats.org/officeDocument/2006/math">
                      <m:sSub>
                        <m:sSubPr>
                          <m:ctrlPr>
                            <a:rPr lang="en-US" altLang="zh-CN" sz="2000" b="0" i="1" smtClean="0">
                              <a:solidFill>
                                <a:srgbClr val="C00000"/>
                              </a:solidFill>
                              <a:latin typeface="Cambria Math" panose="02040503050406030204" pitchFamily="18" charset="0"/>
                              <a:cs typeface="Calibri" panose="020F0502020204030204" pitchFamily="34" charset="0"/>
                            </a:rPr>
                          </m:ctrlPr>
                        </m:sSubPr>
                        <m:e>
                          <m:r>
                            <a:rPr lang="en-US" altLang="zh-CN" sz="2000" b="0" i="1" smtClean="0">
                              <a:solidFill>
                                <a:srgbClr val="C00000"/>
                              </a:solidFill>
                              <a:latin typeface="Cambria Math" panose="02040503050406030204" pitchFamily="18" charset="0"/>
                              <a:cs typeface="Calibri" panose="020F0502020204030204" pitchFamily="34" charset="0"/>
                            </a:rPr>
                            <m:t>𝑞</m:t>
                          </m:r>
                        </m:e>
                        <m:sub>
                          <m:r>
                            <a:rPr lang="en-US" altLang="zh-CN" sz="2000" b="0" i="1" smtClean="0">
                              <a:solidFill>
                                <a:srgbClr val="C00000"/>
                              </a:solidFill>
                              <a:latin typeface="Cambria Math" panose="02040503050406030204" pitchFamily="18" charset="0"/>
                              <a:cs typeface="Calibri" panose="020F0502020204030204" pitchFamily="34" charset="0"/>
                            </a:rPr>
                            <m:t>𝑖</m:t>
                          </m:r>
                          <m:r>
                            <a:rPr lang="en-US" altLang="zh-CN" sz="2000" b="0" i="1" smtClean="0">
                              <a:solidFill>
                                <a:srgbClr val="C00000"/>
                              </a:solidFill>
                              <a:latin typeface="Cambria Math" panose="02040503050406030204" pitchFamily="18" charset="0"/>
                              <a:cs typeface="Calibri" panose="020F0502020204030204" pitchFamily="34" charset="0"/>
                            </a:rPr>
                            <m:t>,</m:t>
                          </m:r>
                          <m:r>
                            <a:rPr lang="en-US" altLang="zh-CN" sz="2000" b="0" i="1" smtClean="0">
                              <a:solidFill>
                                <a:srgbClr val="C00000"/>
                              </a:solidFill>
                              <a:latin typeface="Cambria Math" panose="02040503050406030204" pitchFamily="18" charset="0"/>
                              <a:cs typeface="Calibri" panose="020F0502020204030204" pitchFamily="34" charset="0"/>
                            </a:rPr>
                            <m:t>𝑗</m:t>
                          </m:r>
                        </m:sub>
                      </m:sSub>
                      <m:r>
                        <a:rPr lang="en-US" altLang="zh-CN" sz="2000" b="0" i="1" smtClean="0">
                          <a:solidFill>
                            <a:srgbClr val="C00000"/>
                          </a:solidFill>
                          <a:latin typeface="Cambria Math" panose="02040503050406030204" pitchFamily="18" charset="0"/>
                          <a:cs typeface="Calibri" panose="020F0502020204030204" pitchFamily="34" charset="0"/>
                        </a:rPr>
                        <m:t>=</m:t>
                      </m:r>
                      <m:d>
                        <m:dPr>
                          <m:ctrlPr>
                            <a:rPr lang="en-US" altLang="zh-CN" sz="2000" b="0" i="1" smtClean="0">
                              <a:solidFill>
                                <a:srgbClr val="C00000"/>
                              </a:solidFill>
                              <a:latin typeface="Cambria Math" panose="02040503050406030204" pitchFamily="18" charset="0"/>
                              <a:cs typeface="Calibri" panose="020F0502020204030204" pitchFamily="34" charset="0"/>
                            </a:rPr>
                          </m:ctrlPr>
                        </m:dPr>
                        <m:e>
                          <m:f>
                            <m:fPr>
                              <m:ctrlPr>
                                <a:rPr lang="en-US" altLang="zh-CN" sz="2000" i="1">
                                  <a:solidFill>
                                    <a:srgbClr val="C00000"/>
                                  </a:solidFill>
                                  <a:latin typeface="Cambria Math" panose="02040503050406030204" pitchFamily="18" charset="0"/>
                                  <a:cs typeface="Calibri" panose="020F0502020204030204" pitchFamily="34" charset="0"/>
                                </a:rPr>
                              </m:ctrlPr>
                            </m:fPr>
                            <m:num>
                              <m:r>
                                <a:rPr lang="en-US" altLang="zh-CN" sz="2000" b="0" i="1" smtClean="0">
                                  <a:solidFill>
                                    <a:srgbClr val="C00000"/>
                                  </a:solidFill>
                                  <a:latin typeface="Cambria Math" panose="02040503050406030204" pitchFamily="18" charset="0"/>
                                  <a:cs typeface="Calibri" panose="020F0502020204030204" pitchFamily="34" charset="0"/>
                                </a:rPr>
                                <m:t>1</m:t>
                              </m:r>
                            </m:num>
                            <m:den>
                              <m:sSub>
                                <m:sSubPr>
                                  <m:ctrlPr>
                                    <a:rPr lang="en-US" altLang="zh-CN" sz="2000" i="1">
                                      <a:solidFill>
                                        <a:srgbClr val="C00000"/>
                                      </a:solidFill>
                                      <a:latin typeface="Cambria Math" panose="02040503050406030204" pitchFamily="18" charset="0"/>
                                      <a:cs typeface="Calibri" panose="020F0502020204030204" pitchFamily="34" charset="0"/>
                                    </a:rPr>
                                  </m:ctrlPr>
                                </m:sSubPr>
                                <m:e>
                                  <m:r>
                                    <a:rPr lang="en-US" altLang="zh-CN" sz="2000" i="1">
                                      <a:solidFill>
                                        <a:srgbClr val="C00000"/>
                                      </a:solidFill>
                                      <a:latin typeface="Cambria Math" panose="02040503050406030204" pitchFamily="18" charset="0"/>
                                      <a:cs typeface="Calibri" panose="020F0502020204030204" pitchFamily="34" charset="0"/>
                                    </a:rPr>
                                    <m:t>𝑟</m:t>
                                  </m:r>
                                </m:e>
                                <m:sub>
                                  <m:r>
                                    <a:rPr lang="en-US" altLang="zh-CN" sz="2000" i="1">
                                      <a:solidFill>
                                        <a:srgbClr val="C00000"/>
                                      </a:solidFill>
                                      <a:latin typeface="Cambria Math" panose="02040503050406030204" pitchFamily="18" charset="0"/>
                                      <a:cs typeface="Calibri" panose="020F0502020204030204" pitchFamily="34" charset="0"/>
                                    </a:rPr>
                                    <m:t>𝑖</m:t>
                                  </m:r>
                                  <m:r>
                                    <a:rPr lang="en-US" altLang="zh-CN" sz="2000" i="1">
                                      <a:solidFill>
                                        <a:srgbClr val="C00000"/>
                                      </a:solidFill>
                                      <a:latin typeface="Cambria Math" panose="02040503050406030204" pitchFamily="18" charset="0"/>
                                      <a:cs typeface="Calibri" panose="020F0502020204030204" pitchFamily="34" charset="0"/>
                                    </a:rPr>
                                    <m:t>,</m:t>
                                  </m:r>
                                  <m:r>
                                    <a:rPr lang="en-US" altLang="zh-CN" sz="2000" i="1">
                                      <a:solidFill>
                                        <a:srgbClr val="C00000"/>
                                      </a:solidFill>
                                      <a:latin typeface="Cambria Math" panose="02040503050406030204" pitchFamily="18" charset="0"/>
                                      <a:cs typeface="Calibri" panose="020F0502020204030204" pitchFamily="34" charset="0"/>
                                    </a:rPr>
                                    <m:t>𝑗</m:t>
                                  </m:r>
                                </m:sub>
                              </m:sSub>
                            </m:den>
                          </m:f>
                          <m:r>
                            <a:rPr lang="en-US" altLang="zh-CN" sz="2000" i="1">
                              <a:solidFill>
                                <a:srgbClr val="C00000"/>
                              </a:solidFill>
                              <a:latin typeface="Cambria Math" panose="02040503050406030204" pitchFamily="18" charset="0"/>
                              <a:cs typeface="Calibri" panose="020F0502020204030204" pitchFamily="34" charset="0"/>
                            </a:rPr>
                            <m:t>−</m:t>
                          </m:r>
                          <m:r>
                            <a:rPr lang="en-US" altLang="zh-CN" sz="2000" b="0" i="1" smtClean="0">
                              <a:solidFill>
                                <a:srgbClr val="C00000"/>
                              </a:solidFill>
                              <a:latin typeface="Cambria Math" panose="02040503050406030204" pitchFamily="18" charset="0"/>
                              <a:cs typeface="Calibri" panose="020F0502020204030204" pitchFamily="34" charset="0"/>
                            </a:rPr>
                            <m:t>1</m:t>
                          </m:r>
                        </m:e>
                      </m:d>
                      <m:sSubSup>
                        <m:sSubSupPr>
                          <m:ctrlPr>
                            <a:rPr lang="en-US" altLang="zh-CN" sz="2000" i="1">
                              <a:solidFill>
                                <a:srgbClr val="C00000"/>
                              </a:solidFill>
                              <a:latin typeface="Cambria Math" panose="02040503050406030204" pitchFamily="18" charset="0"/>
                              <a:cs typeface="Calibri" panose="020F0502020204030204" pitchFamily="34" charset="0"/>
                            </a:rPr>
                          </m:ctrlPr>
                        </m:sSubSupPr>
                        <m:e>
                          <m:r>
                            <a:rPr lang="en-US" altLang="zh-CN" sz="2000" i="1">
                              <a:solidFill>
                                <a:srgbClr val="C00000"/>
                              </a:solidFill>
                              <a:latin typeface="Cambria Math" panose="02040503050406030204" pitchFamily="18" charset="0"/>
                              <a:cs typeface="Calibri" panose="020F0502020204030204" pitchFamily="34" charset="0"/>
                            </a:rPr>
                            <m:t>𝑣</m:t>
                          </m:r>
                        </m:e>
                        <m:sub>
                          <m:r>
                            <a:rPr lang="en-US" altLang="zh-CN" sz="2000" i="1">
                              <a:solidFill>
                                <a:srgbClr val="C00000"/>
                              </a:solidFill>
                              <a:latin typeface="Cambria Math" panose="02040503050406030204" pitchFamily="18" charset="0"/>
                              <a:cs typeface="Calibri" panose="020F0502020204030204" pitchFamily="34" charset="0"/>
                            </a:rPr>
                            <m:t>𝑖</m:t>
                          </m:r>
                          <m:r>
                            <a:rPr lang="en-US" altLang="zh-CN" sz="2000" i="1">
                              <a:solidFill>
                                <a:srgbClr val="C00000"/>
                              </a:solidFill>
                              <a:latin typeface="Cambria Math" panose="02040503050406030204" pitchFamily="18" charset="0"/>
                              <a:cs typeface="Calibri" panose="020F0502020204030204" pitchFamily="34" charset="0"/>
                            </a:rPr>
                            <m:t>,</m:t>
                          </m:r>
                          <m:r>
                            <a:rPr lang="en-US" altLang="zh-CN" sz="2000" i="1">
                              <a:solidFill>
                                <a:srgbClr val="C00000"/>
                              </a:solidFill>
                              <a:latin typeface="Cambria Math" panose="02040503050406030204" pitchFamily="18" charset="0"/>
                              <a:cs typeface="Calibri" panose="020F0502020204030204" pitchFamily="34" charset="0"/>
                            </a:rPr>
                            <m:t>𝑗</m:t>
                          </m:r>
                        </m:sub>
                        <m:sup>
                          <m:r>
                            <a:rPr lang="en-US" altLang="zh-CN" sz="2000" i="1">
                              <a:solidFill>
                                <a:srgbClr val="C00000"/>
                              </a:solidFill>
                              <a:latin typeface="Cambria Math" panose="02040503050406030204" pitchFamily="18" charset="0"/>
                              <a:cs typeface="Calibri" panose="020F0502020204030204" pitchFamily="34" charset="0"/>
                            </a:rPr>
                            <m:t>2</m:t>
                          </m:r>
                        </m:sup>
                      </m:sSubSup>
                    </m:oMath>
                  </m:oMathPara>
                </a14:m>
                <a:endParaRPr lang="en-US" altLang="zh-CN" sz="2000" dirty="0">
                  <a:solidFill>
                    <a:srgbClr val="C00000"/>
                  </a:solidFill>
                  <a:latin typeface="Calibri" panose="020F0502020204030204" pitchFamily="34" charset="0"/>
                  <a:cs typeface="Calibri" panose="020F0502020204030204" pitchFamily="34" charset="0"/>
                </a:endParaRPr>
              </a:p>
              <a:p>
                <a:pPr marL="800100" lvl="1" indent="-342900" algn="just">
                  <a:spcAft>
                    <a:spcPts val="1200"/>
                  </a:spcAft>
                  <a:buFont typeface="Arial" panose="020B0604020202020204" pitchFamily="34" charset="0"/>
                  <a:buChar char="•"/>
                </a:pPr>
                <a:r>
                  <a:rPr lang="en-US" altLang="zh-CN" sz="2000" dirty="0">
                    <a:latin typeface="Calibri" panose="020F0502020204030204" pitchFamily="34" charset="0"/>
                    <a:cs typeface="Calibri" panose="020F0502020204030204" pitchFamily="34" charset="0"/>
                  </a:rPr>
                  <a:t>Example of </a:t>
                </a:r>
                <a:r>
                  <a:rPr lang="en-US" altLang="zh-CN" sz="2000" i="1" dirty="0">
                    <a:latin typeface="Calibri" panose="020F0502020204030204" pitchFamily="34" charset="0"/>
                    <a:cs typeface="Calibri" panose="020F0502020204030204" pitchFamily="34" charset="0"/>
                  </a:rPr>
                  <a:t>adaptive version:</a:t>
                </a:r>
              </a:p>
            </p:txBody>
          </p:sp>
        </mc:Choice>
        <mc:Fallback xmlns="">
          <p:sp>
            <p:nvSpPr>
              <p:cNvPr id="53" name="文本框 52">
                <a:extLst>
                  <a:ext uri="{FF2B5EF4-FFF2-40B4-BE49-F238E27FC236}">
                    <a16:creationId xmlns:a16="http://schemas.microsoft.com/office/drawing/2014/main" id="{9D83C9BA-9E77-4B46-BAC9-7FE994CBCEEB}"/>
                  </a:ext>
                </a:extLst>
              </p:cNvPr>
              <p:cNvSpPr txBox="1">
                <a:spLocks noRot="1" noChangeAspect="1" noMove="1" noResize="1" noEditPoints="1" noAdjustHandles="1" noChangeArrowheads="1" noChangeShapeType="1" noTextEdit="1"/>
              </p:cNvSpPr>
              <p:nvPr/>
            </p:nvSpPr>
            <p:spPr>
              <a:xfrm>
                <a:off x="477270" y="1164467"/>
                <a:ext cx="11183788" cy="1713867"/>
              </a:xfrm>
              <a:prstGeom prst="rect">
                <a:avLst/>
              </a:prstGeom>
              <a:blipFill>
                <a:blip r:embed="rId4"/>
                <a:stretch>
                  <a:fillRect t="-1471" b="-5147"/>
                </a:stretch>
              </a:blipFill>
            </p:spPr>
            <p:txBody>
              <a:bodyPr/>
              <a:lstStyle/>
              <a:p>
                <a:r>
                  <a:rPr lang="zh-CN" altLang="en-US">
                    <a:noFill/>
                  </a:rPr>
                  <a:t> </a:t>
                </a:r>
              </a:p>
            </p:txBody>
          </p:sp>
        </mc:Fallback>
      </mc:AlternateContent>
      <p:sp>
        <p:nvSpPr>
          <p:cNvPr id="21" name="文本框 20"/>
          <p:cNvSpPr txBox="1"/>
          <p:nvPr/>
        </p:nvSpPr>
        <p:spPr>
          <a:xfrm>
            <a:off x="1341487" y="308511"/>
            <a:ext cx="5903375" cy="400110"/>
          </a:xfrm>
          <a:prstGeom prst="rect">
            <a:avLst/>
          </a:prstGeom>
          <a:noFill/>
        </p:spPr>
        <p:txBody>
          <a:bodyPr wrap="square" rtlCol="0">
            <a:spAutoFit/>
          </a:bodyPr>
          <a:lstStyle>
            <a:defPPr>
              <a:defRPr lang="zh-CN"/>
            </a:defPPr>
            <a:lvl1pPr>
              <a:defRPr sz="2400">
                <a:solidFill>
                  <a:schemeClr val="bg2">
                    <a:lumMod val="25000"/>
                  </a:schemeClr>
                </a:solidFill>
                <a:ea typeface="方正兰亭粗黑_GBK" panose="02000000000000000000" pitchFamily="2" charset="-122"/>
              </a:defRPr>
            </a:lvl1pPr>
          </a:lstStyle>
          <a:p>
            <a:r>
              <a:rPr lang="en-US" altLang="zh-CN" sz="2000" dirty="0"/>
              <a:t>MinMax Sampling: Example of Adaptive Version</a:t>
            </a:r>
            <a:endParaRPr lang="zh-CN" altLang="en-US" sz="2000" dirty="0"/>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pic>
        <p:nvPicPr>
          <p:cNvPr id="3" name="图片 2">
            <a:extLst>
              <a:ext uri="{FF2B5EF4-FFF2-40B4-BE49-F238E27FC236}">
                <a16:creationId xmlns:a16="http://schemas.microsoft.com/office/drawing/2014/main" id="{474DE8D6-8648-BD2F-94A0-8172126D83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4000" y="2998254"/>
            <a:ext cx="5364000" cy="3117431"/>
          </a:xfrm>
          <a:prstGeom prst="rect">
            <a:avLst/>
          </a:prstGeom>
        </p:spPr>
      </p:pic>
    </p:spTree>
    <p:custDataLst>
      <p:tags r:id="rId1"/>
    </p:custDataLst>
    <p:extLst>
      <p:ext uri="{BB962C8B-B14F-4D97-AF65-F5344CB8AC3E}">
        <p14:creationId xmlns:p14="http://schemas.microsoft.com/office/powerpoint/2010/main" val="482837722"/>
      </p:ext>
    </p:extLst>
  </p:cSld>
  <p:clrMapOvr>
    <a:masterClrMapping/>
  </p:clrMapOvr>
  <mc:AlternateContent xmlns:mc="http://schemas.openxmlformats.org/markup-compatibility/2006" xmlns:p14="http://schemas.microsoft.com/office/powerpoint/2010/main">
    <mc:Choice Requires="p14">
      <p:transition spd="med" p14:dur="700" advTm="239576">
        <p:fade/>
      </p:transition>
    </mc:Choice>
    <mc:Fallback xmlns="">
      <p:transition spd="med" advTm="239576">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3" name="文本框 52">
                <a:extLst>
                  <a:ext uri="{FF2B5EF4-FFF2-40B4-BE49-F238E27FC236}">
                    <a16:creationId xmlns:a16="http://schemas.microsoft.com/office/drawing/2014/main" id="{9D83C9BA-9E77-4B46-BAC9-7FE994CBCEEB}"/>
                  </a:ext>
                </a:extLst>
              </p:cNvPr>
              <p:cNvSpPr txBox="1"/>
              <p:nvPr/>
            </p:nvSpPr>
            <p:spPr>
              <a:xfrm>
                <a:off x="477270" y="1164467"/>
                <a:ext cx="11183788" cy="2892267"/>
              </a:xfrm>
              <a:prstGeom prst="rect">
                <a:avLst/>
              </a:prstGeom>
              <a:noFill/>
            </p:spPr>
            <p:txBody>
              <a:bodyPr wrap="square" rtlCol="0">
                <a:spAutoFit/>
              </a:bodyPr>
              <a:lstStyle/>
              <a:p>
                <a:pPr marL="800100" lvl="1" indent="-342900">
                  <a:lnSpc>
                    <a:spcPct val="120000"/>
                  </a:lnSpc>
                  <a:spcAft>
                    <a:spcPts val="1200"/>
                  </a:spcAft>
                  <a:buFont typeface="Arial" panose="020B0604020202020204" pitchFamily="34" charset="0"/>
                  <a:buChar char="•"/>
                </a:pPr>
                <a:r>
                  <a:rPr lang="en-US" altLang="zh-CN" sz="2000" i="1" dirty="0">
                    <a:latin typeface="Calibri" panose="020F0502020204030204" pitchFamily="34" charset="0"/>
                    <a:cs typeface="Calibri" panose="020F0502020204030204" pitchFamily="34" charset="0"/>
                  </a:rPr>
                  <a:t>MinMax Sampling (adaptive version)</a:t>
                </a:r>
              </a:p>
              <a:p>
                <a:pPr marL="800100" lvl="1" indent="-342900">
                  <a:lnSpc>
                    <a:spcPct val="120000"/>
                  </a:lnSpc>
                  <a:spcAft>
                    <a:spcPts val="1200"/>
                  </a:spcAft>
                  <a:buFont typeface="Arial" panose="020B0604020202020204" pitchFamily="34" charset="0"/>
                  <a:buChar char="•"/>
                </a:pPr>
                <a:r>
                  <a:rPr lang="en-US" altLang="zh-CN" sz="2000" dirty="0">
                    <a:latin typeface="Calibri" panose="020F0502020204030204" pitchFamily="34" charset="0"/>
                    <a:cs typeface="Calibri" panose="020F0502020204030204" pitchFamily="34" charset="0"/>
                  </a:rPr>
                  <a:t>Accurate</a:t>
                </a:r>
                <a:r>
                  <a:rPr lang="zh-CN" altLang="en-US" sz="2000" dirty="0">
                    <a:latin typeface="Calibri" panose="020F0502020204030204" pitchFamily="34" charset="0"/>
                    <a:cs typeface="Calibri" panose="020F0502020204030204" pitchFamily="34" charset="0"/>
                  </a:rPr>
                  <a:t> </a:t>
                </a:r>
                <a:r>
                  <a:rPr lang="zh-CN" altLang="en-US" sz="2000" dirty="0">
                    <a:solidFill>
                      <a:srgbClr val="00B050"/>
                    </a:solidFill>
                    <a:latin typeface="Calibri" panose="020F0502020204030204" pitchFamily="34" charset="0"/>
                    <a:cs typeface="Calibri" panose="020F0502020204030204" pitchFamily="34" charset="0"/>
                  </a:rPr>
                  <a:t>✓</a:t>
                </a:r>
                <a:r>
                  <a:rPr lang="en-US" altLang="zh-CN" sz="2000" dirty="0">
                    <a:solidFill>
                      <a:srgbClr val="00B050"/>
                    </a:solidFill>
                    <a:latin typeface="Calibri" panose="020F0502020204030204" pitchFamily="34" charset="0"/>
                    <a:cs typeface="Calibri" panose="020F0502020204030204" pitchFamily="34" charset="0"/>
                  </a:rPr>
                  <a:t>: near optimal !</a:t>
                </a:r>
              </a:p>
              <a:p>
                <a:pPr marL="800100" lvl="1" indent="-342900">
                  <a:lnSpc>
                    <a:spcPct val="120000"/>
                  </a:lnSpc>
                  <a:spcAft>
                    <a:spcPts val="1200"/>
                  </a:spcAft>
                  <a:buFont typeface="Arial" panose="020B0604020202020204" pitchFamily="34" charset="0"/>
                  <a:buChar char="•"/>
                </a:pPr>
                <a:r>
                  <a:rPr lang="en-US" altLang="zh-CN" sz="2000" dirty="0">
                    <a:latin typeface="Calibri" panose="020F0502020204030204" pitchFamily="34" charset="0"/>
                    <a:cs typeface="Calibri" panose="020F0502020204030204" pitchFamily="34" charset="0"/>
                  </a:rPr>
                  <a:t>Case study on uniform distribution</a:t>
                </a:r>
              </a:p>
              <a:p>
                <a:pPr marL="1257300" lvl="2" indent="-342900">
                  <a:lnSpc>
                    <a:spcPct val="120000"/>
                  </a:lnSpc>
                  <a:spcAft>
                    <a:spcPts val="1200"/>
                  </a:spcAft>
                  <a:buFont typeface="Arial" panose="020B0604020202020204" pitchFamily="34" charset="0"/>
                  <a:buChar char="•"/>
                </a:pPr>
                <a:r>
                  <a:rPr lang="en-US" altLang="zh-CN" sz="2000" dirty="0">
                    <a:latin typeface="Calibri" panose="020F0502020204030204" pitchFamily="34" charset="0"/>
                    <a:cs typeface="Calibri" panose="020F0502020204030204" pitchFamily="34" charset="0"/>
                  </a:rPr>
                  <a:t>specifically, for any </a:t>
                </a:r>
                <a14:m>
                  <m:oMath xmlns:m="http://schemas.openxmlformats.org/officeDocument/2006/math">
                    <m:r>
                      <a:rPr lang="en-US" altLang="zh-CN" sz="2000" b="0" i="1" smtClean="0">
                        <a:latin typeface="Cambria Math" panose="02040503050406030204" pitchFamily="18" charset="0"/>
                        <a:cs typeface="Calibri" panose="020F0502020204030204" pitchFamily="34" charset="0"/>
                      </a:rPr>
                      <m:t>𝑗</m:t>
                    </m:r>
                  </m:oMath>
                </a14:m>
                <a:r>
                  <a:rPr lang="en-US" altLang="zh-CN" sz="2000" dirty="0">
                    <a:latin typeface="Calibri" panose="020F0502020204030204" pitchFamily="34" charset="0"/>
                    <a:cs typeface="Calibri" panose="020F0502020204030204" pitchFamily="34" charset="0"/>
                  </a:rPr>
                  <a:t>, </a:t>
                </a:r>
                <a14:m>
                  <m:oMath xmlns:m="http://schemas.openxmlformats.org/officeDocument/2006/math">
                    <m:sSub>
                      <m:sSubPr>
                        <m:ctrlPr>
                          <a:rPr lang="en-US" altLang="zh-CN" sz="2000" b="0" i="1" smtClean="0">
                            <a:solidFill>
                              <a:srgbClr val="C00000"/>
                            </a:solidFill>
                            <a:latin typeface="Cambria Math" panose="02040503050406030204" pitchFamily="18" charset="0"/>
                            <a:cs typeface="Calibri" panose="020F0502020204030204" pitchFamily="34" charset="0"/>
                          </a:rPr>
                        </m:ctrlPr>
                      </m:sSubPr>
                      <m:e>
                        <m:r>
                          <a:rPr lang="en-US" altLang="zh-CN" sz="2000" b="0" i="1" smtClean="0">
                            <a:solidFill>
                              <a:srgbClr val="C00000"/>
                            </a:solidFill>
                            <a:latin typeface="Cambria Math" panose="02040503050406030204" pitchFamily="18" charset="0"/>
                            <a:cs typeface="Calibri" panose="020F0502020204030204" pitchFamily="34" charset="0"/>
                          </a:rPr>
                          <m:t>𝑣</m:t>
                        </m:r>
                      </m:e>
                      <m:sub>
                        <m:r>
                          <a:rPr lang="en-US" altLang="zh-CN" sz="2000" b="0" i="1" smtClean="0">
                            <a:solidFill>
                              <a:srgbClr val="C00000"/>
                            </a:solidFill>
                            <a:latin typeface="Cambria Math" panose="02040503050406030204" pitchFamily="18" charset="0"/>
                            <a:cs typeface="Calibri" panose="020F0502020204030204" pitchFamily="34" charset="0"/>
                          </a:rPr>
                          <m:t>𝑖</m:t>
                        </m:r>
                        <m:r>
                          <a:rPr lang="en-US" altLang="zh-CN" sz="2000" b="0" i="1" smtClean="0">
                            <a:solidFill>
                              <a:srgbClr val="C00000"/>
                            </a:solidFill>
                            <a:latin typeface="Cambria Math" panose="02040503050406030204" pitchFamily="18" charset="0"/>
                            <a:cs typeface="Calibri" panose="020F0502020204030204" pitchFamily="34" charset="0"/>
                          </a:rPr>
                          <m:t>,</m:t>
                        </m:r>
                        <m:r>
                          <a:rPr lang="en-US" altLang="zh-CN" sz="2000" b="0" i="1" smtClean="0">
                            <a:solidFill>
                              <a:srgbClr val="C00000"/>
                            </a:solidFill>
                            <a:latin typeface="Cambria Math" panose="02040503050406030204" pitchFamily="18" charset="0"/>
                            <a:cs typeface="Calibri" panose="020F0502020204030204" pitchFamily="34" charset="0"/>
                          </a:rPr>
                          <m:t>𝑗</m:t>
                        </m:r>
                      </m:sub>
                    </m:sSub>
                    <m:r>
                      <a:rPr lang="en-US" altLang="zh-CN" sz="2000" b="0" i="1" smtClean="0">
                        <a:solidFill>
                          <a:srgbClr val="C00000"/>
                        </a:solidFill>
                        <a:latin typeface="Cambria Math" panose="02040503050406030204" pitchFamily="18" charset="0"/>
                        <a:cs typeface="Calibri" panose="020F0502020204030204" pitchFamily="34" charset="0"/>
                      </a:rPr>
                      <m:t>=</m:t>
                    </m:r>
                    <m:sSub>
                      <m:sSubPr>
                        <m:ctrlPr>
                          <a:rPr lang="en-US" altLang="zh-CN" sz="2000" b="0" i="1" smtClean="0">
                            <a:solidFill>
                              <a:srgbClr val="C00000"/>
                            </a:solidFill>
                            <a:latin typeface="Cambria Math" panose="02040503050406030204" pitchFamily="18" charset="0"/>
                            <a:cs typeface="Calibri" panose="020F0502020204030204" pitchFamily="34" charset="0"/>
                          </a:rPr>
                        </m:ctrlPr>
                      </m:sSubPr>
                      <m:e>
                        <m:r>
                          <a:rPr lang="en-US" altLang="zh-CN" sz="2000" b="0" i="1" smtClean="0">
                            <a:solidFill>
                              <a:srgbClr val="C00000"/>
                            </a:solidFill>
                            <a:latin typeface="Cambria Math" panose="02040503050406030204" pitchFamily="18" charset="0"/>
                            <a:cs typeface="Calibri" panose="020F0502020204030204" pitchFamily="34" charset="0"/>
                          </a:rPr>
                          <m:t>𝑣</m:t>
                        </m:r>
                      </m:e>
                      <m:sub>
                        <m:r>
                          <a:rPr lang="en-US" altLang="zh-CN" sz="2000" b="0" i="1" smtClean="0">
                            <a:solidFill>
                              <a:srgbClr val="C00000"/>
                            </a:solidFill>
                            <a:latin typeface="Cambria Math" panose="02040503050406030204" pitchFamily="18" charset="0"/>
                            <a:cs typeface="Calibri" panose="020F0502020204030204" pitchFamily="34" charset="0"/>
                          </a:rPr>
                          <m:t>𝑖</m:t>
                        </m:r>
                        <m:r>
                          <a:rPr lang="en-US" altLang="zh-CN" sz="2000" b="0" i="1" smtClean="0">
                            <a:solidFill>
                              <a:srgbClr val="C00000"/>
                            </a:solidFill>
                            <a:latin typeface="Cambria Math" panose="02040503050406030204" pitchFamily="18" charset="0"/>
                            <a:cs typeface="Calibri" panose="020F0502020204030204" pitchFamily="34" charset="0"/>
                          </a:rPr>
                          <m:t>,1</m:t>
                        </m:r>
                      </m:sub>
                    </m:sSub>
                    <m:r>
                      <a:rPr lang="en-US" altLang="zh-CN" sz="2000" b="0" i="1" smtClean="0">
                        <a:solidFill>
                          <a:srgbClr val="C00000"/>
                        </a:solidFill>
                        <a:latin typeface="Cambria Math" panose="02040503050406030204" pitchFamily="18" charset="0"/>
                        <a:cs typeface="Calibri" panose="020F0502020204030204" pitchFamily="34" charset="0"/>
                      </a:rPr>
                      <m:t>≠0</m:t>
                    </m:r>
                  </m:oMath>
                </a14:m>
                <a:endParaRPr lang="en-US" altLang="zh-CN" sz="2000" dirty="0">
                  <a:latin typeface="Calibri" panose="020F0502020204030204" pitchFamily="34" charset="0"/>
                  <a:cs typeface="Calibri" panose="020F0502020204030204" pitchFamily="34" charset="0"/>
                </a:endParaRPr>
              </a:p>
              <a:p>
                <a:pPr lvl="2">
                  <a:lnSpc>
                    <a:spcPct val="120000"/>
                  </a:lnSpc>
                  <a:spcAft>
                    <a:spcPts val="1200"/>
                  </a:spcAft>
                </a:pPr>
                <a14:m>
                  <m:oMathPara xmlns:m="http://schemas.openxmlformats.org/officeDocument/2006/math">
                    <m:oMathParaPr>
                      <m:jc m:val="centerGroup"/>
                    </m:oMathParaPr>
                    <m:oMath xmlns:m="http://schemas.openxmlformats.org/officeDocument/2006/math">
                      <m:r>
                        <a:rPr lang="en-US" altLang="zh-CN" sz="2000" b="0" i="1" smtClean="0">
                          <a:solidFill>
                            <a:srgbClr val="C00000"/>
                          </a:solidFill>
                          <a:latin typeface="Cambria Math" panose="02040503050406030204" pitchFamily="18" charset="0"/>
                          <a:cs typeface="Calibri" panose="020F0502020204030204" pitchFamily="34" charset="0"/>
                        </a:rPr>
                        <m:t>𝐷</m:t>
                      </m:r>
                      <m:sSub>
                        <m:sSubPr>
                          <m:ctrlPr>
                            <a:rPr lang="en-US" altLang="zh-CN" sz="2000" b="0" i="1" smtClean="0">
                              <a:solidFill>
                                <a:srgbClr val="C00000"/>
                              </a:solidFill>
                              <a:latin typeface="Cambria Math" panose="02040503050406030204" pitchFamily="18" charset="0"/>
                              <a:cs typeface="Calibri" panose="020F0502020204030204" pitchFamily="34" charset="0"/>
                            </a:rPr>
                          </m:ctrlPr>
                        </m:sSubPr>
                        <m:e>
                          <m:d>
                            <m:dPr>
                              <m:begChr m:val="["/>
                              <m:endChr m:val="]"/>
                              <m:ctrlPr>
                                <a:rPr lang="en-US" altLang="zh-CN" sz="2000" b="0" i="1" smtClean="0">
                                  <a:solidFill>
                                    <a:srgbClr val="C00000"/>
                                  </a:solidFill>
                                  <a:latin typeface="Cambria Math" panose="02040503050406030204" pitchFamily="18" charset="0"/>
                                  <a:cs typeface="Calibri" panose="020F0502020204030204" pitchFamily="34" charset="0"/>
                                </a:rPr>
                              </m:ctrlPr>
                            </m:dPr>
                            <m:e>
                              <m:sSub>
                                <m:sSubPr>
                                  <m:ctrlPr>
                                    <a:rPr lang="en-US" altLang="zh-CN" sz="2000" b="0" i="1" smtClean="0">
                                      <a:solidFill>
                                        <a:srgbClr val="C00000"/>
                                      </a:solidFill>
                                      <a:latin typeface="Cambria Math" panose="02040503050406030204" pitchFamily="18" charset="0"/>
                                      <a:cs typeface="Calibri" panose="020F0502020204030204" pitchFamily="34" charset="0"/>
                                    </a:rPr>
                                  </m:ctrlPr>
                                </m:sSubPr>
                                <m:e>
                                  <m:r>
                                    <a:rPr lang="en-US" altLang="zh-CN" sz="2000" b="0" i="1" smtClean="0">
                                      <a:solidFill>
                                        <a:srgbClr val="C00000"/>
                                      </a:solidFill>
                                      <a:latin typeface="Cambria Math" panose="02040503050406030204" pitchFamily="18" charset="0"/>
                                      <a:cs typeface="Calibri" panose="020F0502020204030204" pitchFamily="34" charset="0"/>
                                    </a:rPr>
                                    <m:t>𝑣</m:t>
                                  </m:r>
                                </m:e>
                                <m:sub>
                                  <m:r>
                                    <a:rPr lang="en-US" altLang="zh-CN" sz="2000" b="0" i="1" smtClean="0">
                                      <a:solidFill>
                                        <a:srgbClr val="C00000"/>
                                      </a:solidFill>
                                      <a:latin typeface="Cambria Math" panose="02040503050406030204" pitchFamily="18" charset="0"/>
                                      <a:cs typeface="Calibri" panose="020F0502020204030204" pitchFamily="34" charset="0"/>
                                    </a:rPr>
                                    <m:t>𝑖</m:t>
                                  </m:r>
                                  <m:r>
                                    <a:rPr lang="en-US" altLang="zh-CN" sz="2000" b="0" i="1" smtClean="0">
                                      <a:solidFill>
                                        <a:srgbClr val="C00000"/>
                                      </a:solidFill>
                                      <a:latin typeface="Cambria Math" panose="02040503050406030204" pitchFamily="18" charset="0"/>
                                      <a:cs typeface="Calibri" panose="020F0502020204030204" pitchFamily="34" charset="0"/>
                                    </a:rPr>
                                    <m:t>,</m:t>
                                  </m:r>
                                  <m:r>
                                    <a:rPr lang="en-US" altLang="zh-CN" sz="2000" b="0" i="1" smtClean="0">
                                      <a:solidFill>
                                        <a:srgbClr val="C00000"/>
                                      </a:solidFill>
                                      <a:latin typeface="Cambria Math" panose="02040503050406030204" pitchFamily="18" charset="0"/>
                                      <a:cs typeface="Calibri" panose="020F0502020204030204" pitchFamily="34" charset="0"/>
                                    </a:rPr>
                                    <m:t>𝑗</m:t>
                                  </m:r>
                                </m:sub>
                              </m:sSub>
                            </m:e>
                          </m:d>
                        </m:e>
                        <m:sub>
                          <m:r>
                            <a:rPr lang="en-US" altLang="zh-CN" sz="2000" b="0" i="1" smtClean="0">
                              <a:solidFill>
                                <a:srgbClr val="C00000"/>
                              </a:solidFill>
                              <a:latin typeface="Cambria Math" panose="02040503050406030204" pitchFamily="18" charset="0"/>
                              <a:cs typeface="Calibri" panose="020F0502020204030204" pitchFamily="34" charset="0"/>
                            </a:rPr>
                            <m:t>𝑜𝑝𝑡</m:t>
                          </m:r>
                          <m:r>
                            <a:rPr lang="en-US" altLang="zh-CN" sz="2000" b="0" i="1" smtClean="0">
                              <a:solidFill>
                                <a:srgbClr val="C00000"/>
                              </a:solidFill>
                              <a:latin typeface="Cambria Math" panose="02040503050406030204" pitchFamily="18" charset="0"/>
                              <a:cs typeface="Calibri" panose="020F0502020204030204" pitchFamily="34" charset="0"/>
                            </a:rPr>
                            <m:t>𝑖𝑚𝑎𝑙</m:t>
                          </m:r>
                          <m:d>
                            <m:dPr>
                              <m:ctrlPr>
                                <a:rPr lang="en-US" altLang="zh-CN" sz="2000" b="0" i="1" smtClean="0">
                                  <a:solidFill>
                                    <a:srgbClr val="C00000"/>
                                  </a:solidFill>
                                  <a:latin typeface="Cambria Math" panose="02040503050406030204" pitchFamily="18" charset="0"/>
                                  <a:cs typeface="Calibri" panose="020F0502020204030204" pitchFamily="34" charset="0"/>
                                </a:rPr>
                              </m:ctrlPr>
                            </m:dPr>
                            <m:e>
                              <m:sSub>
                                <m:sSubPr>
                                  <m:ctrlPr>
                                    <a:rPr lang="en-US" altLang="zh-CN" sz="2000" b="0" i="1" smtClean="0">
                                      <a:solidFill>
                                        <a:srgbClr val="C00000"/>
                                      </a:solidFill>
                                      <a:latin typeface="Cambria Math" panose="02040503050406030204" pitchFamily="18" charset="0"/>
                                      <a:cs typeface="Calibri" panose="020F0502020204030204" pitchFamily="34" charset="0"/>
                                    </a:rPr>
                                  </m:ctrlPr>
                                </m:sSubPr>
                                <m:e>
                                  <m:r>
                                    <a:rPr lang="en-US" altLang="zh-CN" sz="2000" b="0" i="1" smtClean="0">
                                      <a:solidFill>
                                        <a:srgbClr val="C00000"/>
                                      </a:solidFill>
                                      <a:latin typeface="Cambria Math" panose="02040503050406030204" pitchFamily="18" charset="0"/>
                                      <a:cs typeface="Calibri" panose="020F0502020204030204" pitchFamily="34" charset="0"/>
                                    </a:rPr>
                                    <m:t>𝐾</m:t>
                                  </m:r>
                                </m:e>
                                <m:sub>
                                  <m:r>
                                    <a:rPr lang="en-US" altLang="zh-CN" sz="2000" b="0" i="1" smtClean="0">
                                      <a:solidFill>
                                        <a:srgbClr val="C00000"/>
                                      </a:solidFill>
                                      <a:latin typeface="Cambria Math" panose="02040503050406030204" pitchFamily="18" charset="0"/>
                                      <a:cs typeface="Calibri" panose="020F0502020204030204" pitchFamily="34" charset="0"/>
                                    </a:rPr>
                                    <m:t>𝑖</m:t>
                                  </m:r>
                                </m:sub>
                              </m:sSub>
                            </m:e>
                          </m:d>
                        </m:sub>
                      </m:sSub>
                      <m:r>
                        <a:rPr lang="en-US" altLang="zh-CN" sz="2000" b="0" i="1" smtClean="0">
                          <a:solidFill>
                            <a:srgbClr val="C00000"/>
                          </a:solidFill>
                          <a:latin typeface="Cambria Math" panose="02040503050406030204" pitchFamily="18" charset="0"/>
                          <a:cs typeface="Calibri" panose="020F0502020204030204" pitchFamily="34" charset="0"/>
                        </a:rPr>
                        <m:t>&lt;</m:t>
                      </m:r>
                      <m:r>
                        <a:rPr lang="en-US" altLang="zh-CN" sz="2000" b="0" i="1" smtClean="0">
                          <a:solidFill>
                            <a:srgbClr val="C00000"/>
                          </a:solidFill>
                          <a:latin typeface="Cambria Math" panose="02040503050406030204" pitchFamily="18" charset="0"/>
                          <a:cs typeface="Calibri" panose="020F0502020204030204" pitchFamily="34" charset="0"/>
                        </a:rPr>
                        <m:t>𝐷</m:t>
                      </m:r>
                      <m:sSub>
                        <m:sSubPr>
                          <m:ctrlPr>
                            <a:rPr lang="en-US" altLang="zh-CN" sz="2000" b="0" i="1" smtClean="0">
                              <a:solidFill>
                                <a:srgbClr val="C00000"/>
                              </a:solidFill>
                              <a:latin typeface="Cambria Math" panose="02040503050406030204" pitchFamily="18" charset="0"/>
                              <a:cs typeface="Calibri" panose="020F0502020204030204" pitchFamily="34" charset="0"/>
                            </a:rPr>
                          </m:ctrlPr>
                        </m:sSubPr>
                        <m:e>
                          <m:d>
                            <m:dPr>
                              <m:begChr m:val="["/>
                              <m:endChr m:val="]"/>
                              <m:ctrlPr>
                                <a:rPr lang="en-US" altLang="zh-CN" sz="2000" b="0" i="1" smtClean="0">
                                  <a:solidFill>
                                    <a:srgbClr val="C00000"/>
                                  </a:solidFill>
                                  <a:latin typeface="Cambria Math" panose="02040503050406030204" pitchFamily="18" charset="0"/>
                                  <a:cs typeface="Calibri" panose="020F0502020204030204" pitchFamily="34" charset="0"/>
                                </a:rPr>
                              </m:ctrlPr>
                            </m:dPr>
                            <m:e>
                              <m:sSub>
                                <m:sSubPr>
                                  <m:ctrlPr>
                                    <a:rPr lang="en-US" altLang="zh-CN" sz="2000" b="0" i="1" smtClean="0">
                                      <a:solidFill>
                                        <a:srgbClr val="C00000"/>
                                      </a:solidFill>
                                      <a:latin typeface="Cambria Math" panose="02040503050406030204" pitchFamily="18" charset="0"/>
                                      <a:cs typeface="Calibri" panose="020F0502020204030204" pitchFamily="34" charset="0"/>
                                    </a:rPr>
                                  </m:ctrlPr>
                                </m:sSubPr>
                                <m:e>
                                  <m:r>
                                    <a:rPr lang="en-US" altLang="zh-CN" sz="2000" b="0" i="1" smtClean="0">
                                      <a:solidFill>
                                        <a:srgbClr val="C00000"/>
                                      </a:solidFill>
                                      <a:latin typeface="Cambria Math" panose="02040503050406030204" pitchFamily="18" charset="0"/>
                                      <a:cs typeface="Calibri" panose="020F0502020204030204" pitchFamily="34" charset="0"/>
                                    </a:rPr>
                                    <m:t>𝑣</m:t>
                                  </m:r>
                                </m:e>
                                <m:sub>
                                  <m:r>
                                    <a:rPr lang="en-US" altLang="zh-CN" sz="2000" b="0" i="1" smtClean="0">
                                      <a:solidFill>
                                        <a:srgbClr val="C00000"/>
                                      </a:solidFill>
                                      <a:latin typeface="Cambria Math" panose="02040503050406030204" pitchFamily="18" charset="0"/>
                                      <a:cs typeface="Calibri" panose="020F0502020204030204" pitchFamily="34" charset="0"/>
                                    </a:rPr>
                                    <m:t>𝑖</m:t>
                                  </m:r>
                                  <m:r>
                                    <a:rPr lang="en-US" altLang="zh-CN" sz="2000" b="0" i="1" smtClean="0">
                                      <a:solidFill>
                                        <a:srgbClr val="C00000"/>
                                      </a:solidFill>
                                      <a:latin typeface="Cambria Math" panose="02040503050406030204" pitchFamily="18" charset="0"/>
                                      <a:cs typeface="Calibri" panose="020F0502020204030204" pitchFamily="34" charset="0"/>
                                    </a:rPr>
                                    <m:t>,</m:t>
                                  </m:r>
                                  <m:r>
                                    <a:rPr lang="en-US" altLang="zh-CN" sz="2000" b="0" i="1" smtClean="0">
                                      <a:solidFill>
                                        <a:srgbClr val="C00000"/>
                                      </a:solidFill>
                                      <a:latin typeface="Cambria Math" panose="02040503050406030204" pitchFamily="18" charset="0"/>
                                      <a:cs typeface="Calibri" panose="020F0502020204030204" pitchFamily="34" charset="0"/>
                                    </a:rPr>
                                    <m:t>𝑗</m:t>
                                  </m:r>
                                </m:sub>
                              </m:sSub>
                            </m:e>
                          </m:d>
                        </m:e>
                        <m:sub>
                          <m:r>
                            <a:rPr lang="en-US" altLang="zh-CN" sz="2000" b="0" i="1" smtClean="0">
                              <a:solidFill>
                                <a:srgbClr val="C00000"/>
                              </a:solidFill>
                              <a:latin typeface="Cambria Math" panose="02040503050406030204" pitchFamily="18" charset="0"/>
                              <a:cs typeface="Calibri" panose="020F0502020204030204" pitchFamily="34" charset="0"/>
                            </a:rPr>
                            <m:t>𝑎𝑑𝑝</m:t>
                          </m:r>
                          <m:r>
                            <a:rPr lang="en-US" altLang="zh-CN" sz="2000" b="0" i="1" smtClean="0">
                              <a:solidFill>
                                <a:srgbClr val="C00000"/>
                              </a:solidFill>
                              <a:latin typeface="Cambria Math" panose="02040503050406030204" pitchFamily="18" charset="0"/>
                              <a:cs typeface="Calibri" panose="020F0502020204030204" pitchFamily="34" charset="0"/>
                            </a:rPr>
                            <m:t>𝑡𝑖𝑣𝑒</m:t>
                          </m:r>
                          <m:d>
                            <m:dPr>
                              <m:ctrlPr>
                                <a:rPr lang="en-US" altLang="zh-CN" sz="2000" b="0" i="1" smtClean="0">
                                  <a:solidFill>
                                    <a:srgbClr val="C00000"/>
                                  </a:solidFill>
                                  <a:latin typeface="Cambria Math" panose="02040503050406030204" pitchFamily="18" charset="0"/>
                                  <a:cs typeface="Calibri" panose="020F0502020204030204" pitchFamily="34" charset="0"/>
                                </a:rPr>
                              </m:ctrlPr>
                            </m:dPr>
                            <m:e>
                              <m:sSub>
                                <m:sSubPr>
                                  <m:ctrlPr>
                                    <a:rPr lang="en-US" altLang="zh-CN" sz="2000" b="0" i="1" smtClean="0">
                                      <a:solidFill>
                                        <a:srgbClr val="C00000"/>
                                      </a:solidFill>
                                      <a:latin typeface="Cambria Math" panose="02040503050406030204" pitchFamily="18" charset="0"/>
                                      <a:cs typeface="Calibri" panose="020F0502020204030204" pitchFamily="34" charset="0"/>
                                    </a:rPr>
                                  </m:ctrlPr>
                                </m:sSubPr>
                                <m:e>
                                  <m:r>
                                    <a:rPr lang="en-US" altLang="zh-CN" sz="2000" b="0" i="1" smtClean="0">
                                      <a:solidFill>
                                        <a:srgbClr val="C00000"/>
                                      </a:solidFill>
                                      <a:latin typeface="Cambria Math" panose="02040503050406030204" pitchFamily="18" charset="0"/>
                                      <a:cs typeface="Calibri" panose="020F0502020204030204" pitchFamily="34" charset="0"/>
                                    </a:rPr>
                                    <m:t>𝐾</m:t>
                                  </m:r>
                                </m:e>
                                <m:sub>
                                  <m:r>
                                    <a:rPr lang="en-US" altLang="zh-CN" sz="2000" b="0" i="1" smtClean="0">
                                      <a:solidFill>
                                        <a:srgbClr val="C00000"/>
                                      </a:solidFill>
                                      <a:latin typeface="Cambria Math" panose="02040503050406030204" pitchFamily="18" charset="0"/>
                                      <a:cs typeface="Calibri" panose="020F0502020204030204" pitchFamily="34" charset="0"/>
                                    </a:rPr>
                                    <m:t>𝑖</m:t>
                                  </m:r>
                                </m:sub>
                              </m:sSub>
                            </m:e>
                          </m:d>
                        </m:sub>
                      </m:sSub>
                      <m:r>
                        <a:rPr lang="en-US" altLang="zh-CN" sz="2000" b="0" i="1" smtClean="0">
                          <a:solidFill>
                            <a:srgbClr val="C00000"/>
                          </a:solidFill>
                          <a:latin typeface="Cambria Math" panose="02040503050406030204" pitchFamily="18" charset="0"/>
                          <a:cs typeface="Calibri" panose="020F0502020204030204" pitchFamily="34" charset="0"/>
                        </a:rPr>
                        <m:t>&lt;</m:t>
                      </m:r>
                      <m:r>
                        <a:rPr lang="en-US" altLang="zh-CN" sz="2000" b="0" i="1" smtClean="0">
                          <a:solidFill>
                            <a:srgbClr val="C00000"/>
                          </a:solidFill>
                          <a:latin typeface="Cambria Math" panose="02040503050406030204" pitchFamily="18" charset="0"/>
                          <a:cs typeface="Calibri" panose="020F0502020204030204" pitchFamily="34" charset="0"/>
                        </a:rPr>
                        <m:t>𝐷</m:t>
                      </m:r>
                      <m:sSub>
                        <m:sSubPr>
                          <m:ctrlPr>
                            <a:rPr lang="en-US" altLang="zh-CN" sz="2000" b="0" i="1" smtClean="0">
                              <a:solidFill>
                                <a:srgbClr val="C00000"/>
                              </a:solidFill>
                              <a:latin typeface="Cambria Math" panose="02040503050406030204" pitchFamily="18" charset="0"/>
                              <a:cs typeface="Calibri" panose="020F0502020204030204" pitchFamily="34" charset="0"/>
                            </a:rPr>
                          </m:ctrlPr>
                        </m:sSubPr>
                        <m:e>
                          <m:d>
                            <m:dPr>
                              <m:begChr m:val="["/>
                              <m:endChr m:val="]"/>
                              <m:ctrlPr>
                                <a:rPr lang="en-US" altLang="zh-CN" sz="2000" b="0" i="1" smtClean="0">
                                  <a:solidFill>
                                    <a:srgbClr val="C00000"/>
                                  </a:solidFill>
                                  <a:latin typeface="Cambria Math" panose="02040503050406030204" pitchFamily="18" charset="0"/>
                                  <a:cs typeface="Calibri" panose="020F0502020204030204" pitchFamily="34" charset="0"/>
                                </a:rPr>
                              </m:ctrlPr>
                            </m:dPr>
                            <m:e>
                              <m:sSub>
                                <m:sSubPr>
                                  <m:ctrlPr>
                                    <a:rPr lang="en-US" altLang="zh-CN" sz="2000" b="0" i="1" smtClean="0">
                                      <a:solidFill>
                                        <a:srgbClr val="C00000"/>
                                      </a:solidFill>
                                      <a:latin typeface="Cambria Math" panose="02040503050406030204" pitchFamily="18" charset="0"/>
                                      <a:cs typeface="Calibri" panose="020F0502020204030204" pitchFamily="34" charset="0"/>
                                    </a:rPr>
                                  </m:ctrlPr>
                                </m:sSubPr>
                                <m:e>
                                  <m:r>
                                    <a:rPr lang="en-US" altLang="zh-CN" sz="2000" b="0" i="1" smtClean="0">
                                      <a:solidFill>
                                        <a:srgbClr val="C00000"/>
                                      </a:solidFill>
                                      <a:latin typeface="Cambria Math" panose="02040503050406030204" pitchFamily="18" charset="0"/>
                                      <a:cs typeface="Calibri" panose="020F0502020204030204" pitchFamily="34" charset="0"/>
                                    </a:rPr>
                                    <m:t>𝑣</m:t>
                                  </m:r>
                                </m:e>
                                <m:sub>
                                  <m:r>
                                    <a:rPr lang="en-US" altLang="zh-CN" sz="2000" b="0" i="1" smtClean="0">
                                      <a:solidFill>
                                        <a:srgbClr val="C00000"/>
                                      </a:solidFill>
                                      <a:latin typeface="Cambria Math" panose="02040503050406030204" pitchFamily="18" charset="0"/>
                                      <a:cs typeface="Calibri" panose="020F0502020204030204" pitchFamily="34" charset="0"/>
                                    </a:rPr>
                                    <m:t>𝑖</m:t>
                                  </m:r>
                                  <m:r>
                                    <a:rPr lang="en-US" altLang="zh-CN" sz="2000" b="0" i="1" smtClean="0">
                                      <a:solidFill>
                                        <a:srgbClr val="C00000"/>
                                      </a:solidFill>
                                      <a:latin typeface="Cambria Math" panose="02040503050406030204" pitchFamily="18" charset="0"/>
                                      <a:cs typeface="Calibri" panose="020F0502020204030204" pitchFamily="34" charset="0"/>
                                    </a:rPr>
                                    <m:t>,</m:t>
                                  </m:r>
                                  <m:r>
                                    <a:rPr lang="en-US" altLang="zh-CN" sz="2000" b="0" i="1" smtClean="0">
                                      <a:solidFill>
                                        <a:srgbClr val="C00000"/>
                                      </a:solidFill>
                                      <a:latin typeface="Cambria Math" panose="02040503050406030204" pitchFamily="18" charset="0"/>
                                      <a:cs typeface="Calibri" panose="020F0502020204030204" pitchFamily="34" charset="0"/>
                                    </a:rPr>
                                    <m:t>𝑗</m:t>
                                  </m:r>
                                </m:sub>
                              </m:sSub>
                            </m:e>
                          </m:d>
                        </m:e>
                        <m:sub>
                          <m:r>
                            <a:rPr lang="en-US" altLang="zh-CN" sz="2000" b="0" i="1" smtClean="0">
                              <a:solidFill>
                                <a:srgbClr val="C00000"/>
                              </a:solidFill>
                              <a:latin typeface="Cambria Math" panose="02040503050406030204" pitchFamily="18" charset="0"/>
                              <a:cs typeface="Calibri" panose="020F0502020204030204" pitchFamily="34" charset="0"/>
                            </a:rPr>
                            <m:t>𝑜𝑝𝑡</m:t>
                          </m:r>
                          <m:r>
                            <a:rPr lang="en-US" altLang="zh-CN" sz="2000" b="0" i="1" smtClean="0">
                              <a:solidFill>
                                <a:srgbClr val="C00000"/>
                              </a:solidFill>
                              <a:latin typeface="Cambria Math" panose="02040503050406030204" pitchFamily="18" charset="0"/>
                              <a:cs typeface="Calibri" panose="020F0502020204030204" pitchFamily="34" charset="0"/>
                            </a:rPr>
                            <m:t>𝑖𝑚𝑎𝑙</m:t>
                          </m:r>
                          <m:d>
                            <m:dPr>
                              <m:ctrlPr>
                                <a:rPr lang="en-US" altLang="zh-CN" sz="2000" b="0" i="1" smtClean="0">
                                  <a:solidFill>
                                    <a:srgbClr val="C00000"/>
                                  </a:solidFill>
                                  <a:latin typeface="Cambria Math" panose="02040503050406030204" pitchFamily="18" charset="0"/>
                                  <a:cs typeface="Calibri" panose="020F0502020204030204" pitchFamily="34" charset="0"/>
                                </a:rPr>
                              </m:ctrlPr>
                            </m:dPr>
                            <m:e>
                              <m:sSub>
                                <m:sSubPr>
                                  <m:ctrlPr>
                                    <a:rPr lang="en-US" altLang="zh-CN" sz="2000" b="0" i="1" smtClean="0">
                                      <a:solidFill>
                                        <a:srgbClr val="C00000"/>
                                      </a:solidFill>
                                      <a:latin typeface="Cambria Math" panose="02040503050406030204" pitchFamily="18" charset="0"/>
                                      <a:cs typeface="Calibri" panose="020F0502020204030204" pitchFamily="34" charset="0"/>
                                    </a:rPr>
                                  </m:ctrlPr>
                                </m:sSubPr>
                                <m:e>
                                  <m:r>
                                    <a:rPr lang="en-US" altLang="zh-CN" sz="2000" b="0" i="1" smtClean="0">
                                      <a:solidFill>
                                        <a:srgbClr val="C00000"/>
                                      </a:solidFill>
                                      <a:latin typeface="Cambria Math" panose="02040503050406030204" pitchFamily="18" charset="0"/>
                                      <a:cs typeface="Calibri" panose="020F0502020204030204" pitchFamily="34" charset="0"/>
                                    </a:rPr>
                                    <m:t>𝐾</m:t>
                                  </m:r>
                                </m:e>
                                <m:sub>
                                  <m:r>
                                    <a:rPr lang="en-US" altLang="zh-CN" sz="2000" b="0" i="1" smtClean="0">
                                      <a:solidFill>
                                        <a:srgbClr val="C00000"/>
                                      </a:solidFill>
                                      <a:latin typeface="Cambria Math" panose="02040503050406030204" pitchFamily="18" charset="0"/>
                                      <a:cs typeface="Calibri" panose="020F0502020204030204" pitchFamily="34" charset="0"/>
                                    </a:rPr>
                                    <m:t>𝑖</m:t>
                                  </m:r>
                                </m:sub>
                              </m:sSub>
                              <m:r>
                                <a:rPr lang="en-US" altLang="zh-CN" sz="2000" b="0" i="1" smtClean="0">
                                  <a:solidFill>
                                    <a:srgbClr val="C00000"/>
                                  </a:solidFill>
                                  <a:latin typeface="Cambria Math" panose="02040503050406030204" pitchFamily="18" charset="0"/>
                                  <a:cs typeface="Calibri" panose="020F0502020204030204" pitchFamily="34" charset="0"/>
                                </a:rPr>
                                <m:t>−1</m:t>
                              </m:r>
                            </m:e>
                          </m:d>
                        </m:sub>
                      </m:sSub>
                    </m:oMath>
                  </m:oMathPara>
                </a14:m>
                <a:endParaRPr lang="en-US" altLang="zh-CN" sz="2000" dirty="0">
                  <a:latin typeface="Calibri" panose="020F0502020204030204" pitchFamily="34" charset="0"/>
                  <a:cs typeface="Calibri" panose="020F0502020204030204" pitchFamily="34" charset="0"/>
                </a:endParaRPr>
              </a:p>
            </p:txBody>
          </p:sp>
        </mc:Choice>
        <mc:Fallback>
          <p:sp>
            <p:nvSpPr>
              <p:cNvPr id="53" name="文本框 52">
                <a:extLst>
                  <a:ext uri="{FF2B5EF4-FFF2-40B4-BE49-F238E27FC236}">
                    <a16:creationId xmlns:a16="http://schemas.microsoft.com/office/drawing/2014/main" id="{9D83C9BA-9E77-4B46-BAC9-7FE994CBCEEB}"/>
                  </a:ext>
                </a:extLst>
              </p:cNvPr>
              <p:cNvSpPr txBox="1">
                <a:spLocks noRot="1" noChangeAspect="1" noMove="1" noResize="1" noEditPoints="1" noAdjustHandles="1" noChangeArrowheads="1" noChangeShapeType="1" noTextEdit="1"/>
              </p:cNvSpPr>
              <p:nvPr/>
            </p:nvSpPr>
            <p:spPr>
              <a:xfrm>
                <a:off x="477270" y="1164467"/>
                <a:ext cx="11183788" cy="2892267"/>
              </a:xfrm>
              <a:prstGeom prst="rect">
                <a:avLst/>
              </a:prstGeom>
              <a:blipFill>
                <a:blip r:embed="rId4"/>
                <a:stretch>
                  <a:fillRect/>
                </a:stretch>
              </a:blipFill>
            </p:spPr>
            <p:txBody>
              <a:bodyPr/>
              <a:lstStyle/>
              <a:p>
                <a:r>
                  <a:rPr lang="zh-CN" altLang="en-US">
                    <a:noFill/>
                  </a:rPr>
                  <a:t> </a:t>
                </a:r>
              </a:p>
            </p:txBody>
          </p:sp>
        </mc:Fallback>
      </mc:AlternateContent>
      <p:sp>
        <p:nvSpPr>
          <p:cNvPr id="21" name="文本框 20"/>
          <p:cNvSpPr txBox="1"/>
          <p:nvPr/>
        </p:nvSpPr>
        <p:spPr>
          <a:xfrm>
            <a:off x="1341487" y="308511"/>
            <a:ext cx="7099128" cy="400110"/>
          </a:xfrm>
          <a:prstGeom prst="rect">
            <a:avLst/>
          </a:prstGeom>
          <a:noFill/>
        </p:spPr>
        <p:txBody>
          <a:bodyPr wrap="square" rtlCol="0">
            <a:spAutoFit/>
          </a:bodyPr>
          <a:lstStyle>
            <a:defPPr>
              <a:defRPr lang="zh-CN"/>
            </a:defPPr>
            <a:lvl1pPr>
              <a:defRPr sz="2400">
                <a:solidFill>
                  <a:schemeClr val="bg2">
                    <a:lumMod val="25000"/>
                  </a:schemeClr>
                </a:solidFill>
                <a:ea typeface="方正兰亭粗黑_GBK" panose="02000000000000000000" pitchFamily="2" charset="-122"/>
              </a:defRPr>
            </a:lvl1pPr>
          </a:lstStyle>
          <a:p>
            <a:r>
              <a:rPr lang="en-US" altLang="zh-CN" sz="2000" dirty="0"/>
              <a:t>MinMax Sampling: Near-Optimality of Adaptive Version</a:t>
            </a:r>
            <a:endParaRPr lang="zh-CN" altLang="en-US" sz="2000" dirty="0"/>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Tree>
    <p:custDataLst>
      <p:tags r:id="rId1"/>
    </p:custDataLst>
    <p:extLst>
      <p:ext uri="{BB962C8B-B14F-4D97-AF65-F5344CB8AC3E}">
        <p14:creationId xmlns:p14="http://schemas.microsoft.com/office/powerpoint/2010/main" val="4070781622"/>
      </p:ext>
    </p:extLst>
  </p:cSld>
  <p:clrMapOvr>
    <a:masterClrMapping/>
  </p:clrMapOvr>
  <mc:AlternateContent xmlns:mc="http://schemas.openxmlformats.org/markup-compatibility/2006" xmlns:p14="http://schemas.microsoft.com/office/powerpoint/2010/main">
    <mc:Choice Requires="p14">
      <p:transition spd="med" p14:dur="700" advTm="239576">
        <p:fade/>
      </p:transition>
    </mc:Choice>
    <mc:Fallback xmlns="">
      <p:transition spd="med" advTm="239576">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文本框 52">
            <a:extLst>
              <a:ext uri="{FF2B5EF4-FFF2-40B4-BE49-F238E27FC236}">
                <a16:creationId xmlns:a16="http://schemas.microsoft.com/office/drawing/2014/main" id="{9D83C9BA-9E77-4B46-BAC9-7FE994CBCEEB}"/>
              </a:ext>
            </a:extLst>
          </p:cNvPr>
          <p:cNvSpPr txBox="1"/>
          <p:nvPr/>
        </p:nvSpPr>
        <p:spPr>
          <a:xfrm>
            <a:off x="477270" y="1164467"/>
            <a:ext cx="11183788" cy="2006703"/>
          </a:xfrm>
          <a:prstGeom prst="rect">
            <a:avLst/>
          </a:prstGeom>
          <a:noFill/>
        </p:spPr>
        <p:txBody>
          <a:bodyPr wrap="square" rtlCol="0">
            <a:spAutoFit/>
          </a:bodyPr>
          <a:lstStyle/>
          <a:p>
            <a:pPr marL="800100" lvl="1" indent="-342900">
              <a:lnSpc>
                <a:spcPct val="120000"/>
              </a:lnSpc>
              <a:spcAft>
                <a:spcPts val="1200"/>
              </a:spcAft>
              <a:buFont typeface="Arial" panose="020B0604020202020204" pitchFamily="34" charset="0"/>
              <a:buChar char="•"/>
            </a:pPr>
            <a:r>
              <a:rPr lang="en-US" altLang="zh-CN" sz="2000" i="1" dirty="0">
                <a:latin typeface="Calibri" panose="020F0502020204030204" pitchFamily="34" charset="0"/>
                <a:cs typeface="Calibri" panose="020F0502020204030204" pitchFamily="34" charset="0"/>
              </a:rPr>
              <a:t>MinMax Sampling (adaptive version)</a:t>
            </a:r>
          </a:p>
          <a:p>
            <a:pPr marL="800100" lvl="1" indent="-342900">
              <a:lnSpc>
                <a:spcPct val="120000"/>
              </a:lnSpc>
              <a:spcAft>
                <a:spcPts val="1200"/>
              </a:spcAft>
              <a:buFont typeface="Arial" panose="020B0604020202020204" pitchFamily="34" charset="0"/>
              <a:buChar char="•"/>
            </a:pPr>
            <a:r>
              <a:rPr lang="en-US" altLang="zh-CN" sz="2000" dirty="0">
                <a:latin typeface="Calibri" panose="020F0502020204030204" pitchFamily="34" charset="0"/>
                <a:cs typeface="Calibri" panose="020F0502020204030204" pitchFamily="34" charset="0"/>
              </a:rPr>
              <a:t>Accurate</a:t>
            </a:r>
            <a:r>
              <a:rPr lang="zh-CN" altLang="en-US" sz="2000" dirty="0">
                <a:latin typeface="Calibri" panose="020F0502020204030204" pitchFamily="34" charset="0"/>
                <a:cs typeface="Calibri" panose="020F0502020204030204" pitchFamily="34" charset="0"/>
              </a:rPr>
              <a:t> </a:t>
            </a:r>
            <a:r>
              <a:rPr lang="zh-CN" altLang="en-US" sz="2000" dirty="0">
                <a:solidFill>
                  <a:srgbClr val="00B050"/>
                </a:solidFill>
                <a:latin typeface="Calibri" panose="020F0502020204030204" pitchFamily="34" charset="0"/>
                <a:cs typeface="Calibri" panose="020F0502020204030204" pitchFamily="34" charset="0"/>
              </a:rPr>
              <a:t>✓</a:t>
            </a:r>
            <a:r>
              <a:rPr lang="en-US" altLang="zh-CN" sz="2000" dirty="0">
                <a:solidFill>
                  <a:srgbClr val="00B050"/>
                </a:solidFill>
                <a:latin typeface="Calibri" panose="020F0502020204030204" pitchFamily="34" charset="0"/>
                <a:cs typeface="Calibri" panose="020F0502020204030204" pitchFamily="34" charset="0"/>
              </a:rPr>
              <a:t>: near optimal !</a:t>
            </a:r>
          </a:p>
          <a:p>
            <a:pPr marL="800100" lvl="1" indent="-342900">
              <a:lnSpc>
                <a:spcPct val="120000"/>
              </a:lnSpc>
              <a:spcAft>
                <a:spcPts val="1200"/>
              </a:spcAft>
              <a:buFont typeface="Arial" panose="020B0604020202020204" pitchFamily="34" charset="0"/>
              <a:buChar char="•"/>
            </a:pPr>
            <a:r>
              <a:rPr lang="en-US" altLang="zh-CN" sz="2000" dirty="0">
                <a:latin typeface="Calibri" panose="020F0502020204030204" pitchFamily="34" charset="0"/>
                <a:cs typeface="Calibri" panose="020F0502020204030204" pitchFamily="34" charset="0"/>
              </a:rPr>
              <a:t>Comparison in the real dataset</a:t>
            </a:r>
          </a:p>
          <a:p>
            <a:pPr marL="1257300" lvl="2" indent="-342900">
              <a:lnSpc>
                <a:spcPct val="120000"/>
              </a:lnSpc>
              <a:spcAft>
                <a:spcPts val="1200"/>
              </a:spcAft>
              <a:buFont typeface="Arial" panose="020B0604020202020204" pitchFamily="34" charset="0"/>
              <a:buChar char="•"/>
            </a:pPr>
            <a:r>
              <a:rPr lang="en-US" altLang="zh-CN" sz="2000" dirty="0">
                <a:latin typeface="Calibri" panose="020F0502020204030204" pitchFamily="34" charset="0"/>
                <a:cs typeface="Calibri" panose="020F0502020204030204" pitchFamily="34" charset="0"/>
              </a:rPr>
              <a:t>Minmax Sampling (optimal version) </a:t>
            </a:r>
            <a:r>
              <a:rPr lang="en-US" altLang="zh-CN" sz="2000" i="1" dirty="0" err="1">
                <a:latin typeface="Calibri" panose="020F0502020204030204" pitchFamily="34" charset="0"/>
                <a:cs typeface="Calibri" panose="020F0502020204030204" pitchFamily="34" charset="0"/>
              </a:rPr>
              <a:t>v.s</a:t>
            </a:r>
            <a:r>
              <a:rPr lang="en-US" altLang="zh-CN" sz="2000" i="1" dirty="0">
                <a:latin typeface="Calibri" panose="020F0502020204030204" pitchFamily="34" charset="0"/>
                <a:cs typeface="Calibri" panose="020F0502020204030204" pitchFamily="34" charset="0"/>
              </a:rPr>
              <a:t>.</a:t>
            </a:r>
            <a:r>
              <a:rPr lang="en-US" altLang="zh-CN" sz="2000" dirty="0">
                <a:latin typeface="Calibri" panose="020F0502020204030204" pitchFamily="34" charset="0"/>
                <a:cs typeface="Calibri" panose="020F0502020204030204" pitchFamily="34" charset="0"/>
              </a:rPr>
              <a:t> Minmax Sampling (adaptive version)</a:t>
            </a:r>
          </a:p>
        </p:txBody>
      </p:sp>
      <p:sp>
        <p:nvSpPr>
          <p:cNvPr id="21" name="文本框 20"/>
          <p:cNvSpPr txBox="1"/>
          <p:nvPr/>
        </p:nvSpPr>
        <p:spPr>
          <a:xfrm>
            <a:off x="1341487" y="308511"/>
            <a:ext cx="8224544" cy="707886"/>
          </a:xfrm>
          <a:prstGeom prst="rect">
            <a:avLst/>
          </a:prstGeom>
          <a:noFill/>
        </p:spPr>
        <p:txBody>
          <a:bodyPr wrap="square" rtlCol="0">
            <a:spAutoFit/>
          </a:bodyPr>
          <a:lstStyle>
            <a:defPPr>
              <a:defRPr lang="zh-CN"/>
            </a:defPPr>
            <a:lvl1pPr>
              <a:defRPr sz="2400">
                <a:solidFill>
                  <a:schemeClr val="bg2">
                    <a:lumMod val="25000"/>
                  </a:schemeClr>
                </a:solidFill>
                <a:ea typeface="方正兰亭粗黑_GBK" panose="02000000000000000000" pitchFamily="2" charset="-122"/>
              </a:defRPr>
            </a:lvl1pPr>
          </a:lstStyle>
          <a:p>
            <a:r>
              <a:rPr lang="en-US" altLang="zh-CN" sz="2000" dirty="0"/>
              <a:t>MinMax Sampling: </a:t>
            </a:r>
            <a:r>
              <a:rPr lang="en-US" altLang="zh-CN" sz="2000" dirty="0">
                <a:latin typeface="Calibri" panose="020F0502020204030204" pitchFamily="34" charset="0"/>
                <a:cs typeface="Calibri" panose="020F0502020204030204" pitchFamily="34" charset="0"/>
              </a:rPr>
              <a:t>Optimal Version </a:t>
            </a:r>
            <a:r>
              <a:rPr lang="en-US" altLang="zh-CN" sz="2000" dirty="0" err="1">
                <a:latin typeface="Calibri" panose="020F0502020204030204" pitchFamily="34" charset="0"/>
                <a:cs typeface="Calibri" panose="020F0502020204030204" pitchFamily="34" charset="0"/>
              </a:rPr>
              <a:t>v.s</a:t>
            </a:r>
            <a:r>
              <a:rPr lang="en-US" altLang="zh-CN" sz="2000" dirty="0">
                <a:latin typeface="Calibri" panose="020F0502020204030204" pitchFamily="34" charset="0"/>
                <a:cs typeface="Calibri" panose="020F0502020204030204" pitchFamily="34" charset="0"/>
              </a:rPr>
              <a:t>. Adaptive Version in the Real Dataset</a:t>
            </a:r>
          </a:p>
          <a:p>
            <a:endParaRPr lang="zh-CN" altLang="en-US" sz="2000" dirty="0"/>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pic>
        <p:nvPicPr>
          <p:cNvPr id="7" name="图片 6">
            <a:extLst>
              <a:ext uri="{FF2B5EF4-FFF2-40B4-BE49-F238E27FC236}">
                <a16:creationId xmlns:a16="http://schemas.microsoft.com/office/drawing/2014/main" id="{3EDAA0B0-3F01-4932-D693-AD76A1F4BD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6000" y="3255394"/>
            <a:ext cx="4320000" cy="2962950"/>
          </a:xfrm>
          <a:prstGeom prst="rect">
            <a:avLst/>
          </a:prstGeom>
        </p:spPr>
      </p:pic>
    </p:spTree>
    <p:custDataLst>
      <p:tags r:id="rId1"/>
    </p:custDataLst>
    <p:extLst>
      <p:ext uri="{BB962C8B-B14F-4D97-AF65-F5344CB8AC3E}">
        <p14:creationId xmlns:p14="http://schemas.microsoft.com/office/powerpoint/2010/main" val="722570467"/>
      </p:ext>
    </p:extLst>
  </p:cSld>
  <p:clrMapOvr>
    <a:masterClrMapping/>
  </p:clrMapOvr>
  <mc:AlternateContent xmlns:mc="http://schemas.openxmlformats.org/markup-compatibility/2006" xmlns:p14="http://schemas.microsoft.com/office/powerpoint/2010/main">
    <mc:Choice Requires="p14">
      <p:transition spd="med" p14:dur="700" advTm="239576">
        <p:fade/>
      </p:transition>
    </mc:Choice>
    <mc:Fallback xmlns="">
      <p:transition spd="med" advTm="239576">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9D83C9BA-9E77-4B46-BAC9-7FE994CBCEEB}"/>
                  </a:ext>
                </a:extLst>
              </p:cNvPr>
              <p:cNvSpPr txBox="1"/>
              <p:nvPr/>
            </p:nvSpPr>
            <p:spPr>
              <a:xfrm>
                <a:off x="477270" y="1164467"/>
                <a:ext cx="11183788" cy="1119794"/>
              </a:xfrm>
              <a:prstGeom prst="rect">
                <a:avLst/>
              </a:prstGeom>
              <a:noFill/>
            </p:spPr>
            <p:txBody>
              <a:bodyPr wrap="square" rtlCol="0">
                <a:spAutoFit/>
              </a:bodyPr>
              <a:lstStyle/>
              <a:p>
                <a:pPr marL="800100" lvl="1" indent="-342900">
                  <a:lnSpc>
                    <a:spcPct val="150000"/>
                  </a:lnSpc>
                  <a:spcAft>
                    <a:spcPts val="1200"/>
                  </a:spcAft>
                  <a:buFont typeface="Arial" panose="020B0604020202020204" pitchFamily="34" charset="0"/>
                  <a:buChar char="•"/>
                </a:pPr>
                <a:r>
                  <a:rPr lang="en-US" altLang="zh-CN" sz="2000" i="1" dirty="0">
                    <a:latin typeface="Calibri" panose="020F0502020204030204" pitchFamily="34" charset="0"/>
                    <a:cs typeface="Calibri" panose="020F0502020204030204" pitchFamily="34" charset="0"/>
                  </a:rPr>
                  <a:t>MinMax Sampling (adaptive version)</a:t>
                </a:r>
                <a:endParaRPr lang="en-US" altLang="zh-CN" sz="2000" dirty="0">
                  <a:solidFill>
                    <a:srgbClr val="00B050"/>
                  </a:solidFill>
                  <a:latin typeface="Calibri" panose="020F0502020204030204" pitchFamily="34" charset="0"/>
                  <a:cs typeface="Calibri" panose="020F0502020204030204" pitchFamily="34" charset="0"/>
                </a:endParaRPr>
              </a:p>
              <a:p>
                <a:pPr marL="800100" lvl="1" indent="-342900">
                  <a:lnSpc>
                    <a:spcPct val="150000"/>
                  </a:lnSpc>
                  <a:spcAft>
                    <a:spcPts val="1200"/>
                  </a:spcAft>
                  <a:buFont typeface="Arial" panose="020B0604020202020204" pitchFamily="34" charset="0"/>
                  <a:buChar char="•"/>
                </a:pPr>
                <a:r>
                  <a:rPr lang="en" altLang="zh-CN" sz="2000" dirty="0">
                    <a:latin typeface="Calibri" panose="020F0502020204030204" pitchFamily="34" charset="0"/>
                    <a:cs typeface="Calibri" panose="020F0502020204030204" pitchFamily="34" charset="0"/>
                  </a:rPr>
                  <a:t>Fast </a:t>
                </a:r>
                <a:r>
                  <a:rPr lang="zh-CN" altLang="en-US" sz="2000" dirty="0">
                    <a:solidFill>
                      <a:srgbClr val="00B050"/>
                    </a:solidFill>
                    <a:latin typeface="Calibri" panose="020F0502020204030204" pitchFamily="34" charset="0"/>
                    <a:cs typeface="Calibri" panose="020F0502020204030204" pitchFamily="34" charset="0"/>
                  </a:rPr>
                  <a:t>✓</a:t>
                </a:r>
                <a:r>
                  <a:rPr lang="en-US" altLang="zh-CN" sz="2000" dirty="0">
                    <a:latin typeface="Calibri" panose="020F0502020204030204" pitchFamily="34" charset="0"/>
                    <a:cs typeface="Calibri" panose="020F0502020204030204" pitchFamily="34" charset="0"/>
                  </a:rPr>
                  <a:t>: </a:t>
                </a:r>
                <a14:m>
                  <m:oMath xmlns:m="http://schemas.openxmlformats.org/officeDocument/2006/math">
                    <m:r>
                      <a:rPr lang="en-US" altLang="zh-CN" sz="2000" b="0" i="1" smtClean="0">
                        <a:solidFill>
                          <a:srgbClr val="00B050"/>
                        </a:solidFill>
                        <a:latin typeface="Cambria Math" panose="02040503050406030204" pitchFamily="18" charset="0"/>
                        <a:cs typeface="Calibri" panose="020F0502020204030204" pitchFamily="34" charset="0"/>
                      </a:rPr>
                      <m:t>𝑂</m:t>
                    </m:r>
                    <m:d>
                      <m:dPr>
                        <m:ctrlPr>
                          <a:rPr lang="en-US" altLang="zh-CN" sz="2000" b="0" i="1" smtClean="0">
                            <a:solidFill>
                              <a:srgbClr val="00B050"/>
                            </a:solidFill>
                            <a:latin typeface="Cambria Math" panose="02040503050406030204" pitchFamily="18" charset="0"/>
                            <a:cs typeface="Calibri" panose="020F0502020204030204" pitchFamily="34" charset="0"/>
                          </a:rPr>
                        </m:ctrlPr>
                      </m:dPr>
                      <m:e>
                        <m:r>
                          <a:rPr lang="en-US" altLang="zh-CN" sz="2000" b="0" i="1" smtClean="0">
                            <a:solidFill>
                              <a:srgbClr val="00B050"/>
                            </a:solidFill>
                            <a:latin typeface="Cambria Math" panose="02040503050406030204" pitchFamily="18" charset="0"/>
                            <a:cs typeface="Calibri" panose="020F0502020204030204" pitchFamily="34" charset="0"/>
                          </a:rPr>
                          <m:t>𝑚</m:t>
                        </m:r>
                      </m:e>
                    </m:d>
                  </m:oMath>
                </a14:m>
                <a:r>
                  <a:rPr lang="en-US" altLang="zh-CN" sz="2000" dirty="0">
                    <a:solidFill>
                      <a:srgbClr val="00B050"/>
                    </a:solidFill>
                    <a:latin typeface="Calibri" panose="020F0502020204030204" pitchFamily="34" charset="0"/>
                    <a:cs typeface="Calibri" panose="020F0502020204030204" pitchFamily="34" charset="0"/>
                  </a:rPr>
                  <a:t> linear processing time !</a:t>
                </a:r>
              </a:p>
            </p:txBody>
          </p:sp>
        </mc:Choice>
        <mc:Fallback xmlns="">
          <p:sp>
            <p:nvSpPr>
              <p:cNvPr id="53" name="文本框 52">
                <a:extLst>
                  <a:ext uri="{FF2B5EF4-FFF2-40B4-BE49-F238E27FC236}">
                    <a16:creationId xmlns:a16="http://schemas.microsoft.com/office/drawing/2014/main" id="{9D83C9BA-9E77-4B46-BAC9-7FE994CBCEEB}"/>
                  </a:ext>
                </a:extLst>
              </p:cNvPr>
              <p:cNvSpPr txBox="1">
                <a:spLocks noRot="1" noChangeAspect="1" noMove="1" noResize="1" noEditPoints="1" noAdjustHandles="1" noChangeArrowheads="1" noChangeShapeType="1" noTextEdit="1"/>
              </p:cNvSpPr>
              <p:nvPr/>
            </p:nvSpPr>
            <p:spPr>
              <a:xfrm>
                <a:off x="477270" y="1164467"/>
                <a:ext cx="11183788" cy="1119794"/>
              </a:xfrm>
              <a:prstGeom prst="rect">
                <a:avLst/>
              </a:prstGeom>
              <a:blipFill>
                <a:blip r:embed="rId4"/>
                <a:stretch>
                  <a:fillRect b="-8989"/>
                </a:stretch>
              </a:blipFill>
            </p:spPr>
            <p:txBody>
              <a:bodyPr/>
              <a:lstStyle/>
              <a:p>
                <a:r>
                  <a:rPr lang="zh-CN" altLang="en-US">
                    <a:noFill/>
                  </a:rPr>
                  <a:t> </a:t>
                </a:r>
              </a:p>
            </p:txBody>
          </p:sp>
        </mc:Fallback>
      </mc:AlternateContent>
      <p:sp>
        <p:nvSpPr>
          <p:cNvPr id="21" name="文本框 20"/>
          <p:cNvSpPr txBox="1"/>
          <p:nvPr/>
        </p:nvSpPr>
        <p:spPr>
          <a:xfrm>
            <a:off x="1341487" y="308511"/>
            <a:ext cx="8224544" cy="400110"/>
          </a:xfrm>
          <a:prstGeom prst="rect">
            <a:avLst/>
          </a:prstGeom>
          <a:noFill/>
        </p:spPr>
        <p:txBody>
          <a:bodyPr wrap="square" rtlCol="0">
            <a:spAutoFit/>
          </a:bodyPr>
          <a:lstStyle>
            <a:defPPr>
              <a:defRPr lang="zh-CN"/>
            </a:defPPr>
            <a:lvl1pPr>
              <a:defRPr sz="2400">
                <a:solidFill>
                  <a:schemeClr val="bg2">
                    <a:lumMod val="25000"/>
                  </a:schemeClr>
                </a:solidFill>
                <a:ea typeface="方正兰亭粗黑_GBK" panose="02000000000000000000" pitchFamily="2" charset="-122"/>
              </a:defRPr>
            </a:lvl1pPr>
          </a:lstStyle>
          <a:p>
            <a:r>
              <a:rPr lang="en-US" altLang="zh-CN" sz="2000" dirty="0"/>
              <a:t>MinMax Sampling: Linear Processing Time</a:t>
            </a:r>
            <a:endParaRPr lang="zh-CN" altLang="en-US" sz="2000" dirty="0"/>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aphicFrame>
        <p:nvGraphicFramePr>
          <p:cNvPr id="8" name="表格 6">
            <a:extLst>
              <a:ext uri="{FF2B5EF4-FFF2-40B4-BE49-F238E27FC236}">
                <a16:creationId xmlns:a16="http://schemas.microsoft.com/office/drawing/2014/main" id="{79FBDB16-EE4E-CA68-F360-1C5BF146CD4F}"/>
              </a:ext>
            </a:extLst>
          </p:cNvPr>
          <p:cNvGraphicFramePr>
            <a:graphicFrameLocks noGrp="1"/>
          </p:cNvGraphicFramePr>
          <p:nvPr>
            <p:extLst>
              <p:ext uri="{D42A27DB-BD31-4B8C-83A1-F6EECF244321}">
                <p14:modId xmlns:p14="http://schemas.microsoft.com/office/powerpoint/2010/main" val="1269422475"/>
              </p:ext>
            </p:extLst>
          </p:nvPr>
        </p:nvGraphicFramePr>
        <p:xfrm>
          <a:off x="1777042" y="2543643"/>
          <a:ext cx="8637916" cy="1920240"/>
        </p:xfrm>
        <a:graphic>
          <a:graphicData uri="http://schemas.openxmlformats.org/drawingml/2006/table">
            <a:tbl>
              <a:tblPr>
                <a:tableStyleId>{5C22544A-7EE6-4342-B048-85BDC9FD1C3A}</a:tableStyleId>
              </a:tblPr>
              <a:tblGrid>
                <a:gridCol w="2159479">
                  <a:extLst>
                    <a:ext uri="{9D8B030D-6E8A-4147-A177-3AD203B41FA5}">
                      <a16:colId xmlns:a16="http://schemas.microsoft.com/office/drawing/2014/main" val="2770782694"/>
                    </a:ext>
                  </a:extLst>
                </a:gridCol>
                <a:gridCol w="2159479">
                  <a:extLst>
                    <a:ext uri="{9D8B030D-6E8A-4147-A177-3AD203B41FA5}">
                      <a16:colId xmlns:a16="http://schemas.microsoft.com/office/drawing/2014/main" val="3213277905"/>
                    </a:ext>
                  </a:extLst>
                </a:gridCol>
                <a:gridCol w="2159479">
                  <a:extLst>
                    <a:ext uri="{9D8B030D-6E8A-4147-A177-3AD203B41FA5}">
                      <a16:colId xmlns:a16="http://schemas.microsoft.com/office/drawing/2014/main" val="433998016"/>
                    </a:ext>
                  </a:extLst>
                </a:gridCol>
                <a:gridCol w="2159479">
                  <a:extLst>
                    <a:ext uri="{9D8B030D-6E8A-4147-A177-3AD203B41FA5}">
                      <a16:colId xmlns:a16="http://schemas.microsoft.com/office/drawing/2014/main" val="1080633631"/>
                    </a:ext>
                  </a:extLst>
                </a:gridCol>
              </a:tblGrid>
              <a:tr h="364910">
                <a:tc>
                  <a:txBody>
                    <a:bodyPr/>
                    <a:lstStyle/>
                    <a:p>
                      <a:pPr algn="ctr"/>
                      <a:r>
                        <a:rPr lang="en-US" altLang="zh-CN" sz="1800" dirty="0"/>
                        <a:t>Computing Time ( </a:t>
                      </a:r>
                      <a:r>
                        <a:rPr lang="en-US" altLang="zh-CN" sz="1800" dirty="0" err="1"/>
                        <a:t>ms</a:t>
                      </a:r>
                      <a:r>
                        <a:rPr lang="en-US" altLang="zh-CN" sz="1800" dirty="0"/>
                        <a:t> )</a:t>
                      </a:r>
                      <a:endParaRPr lang="zh-CN" altLang="en-US" sz="1800"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altLang="zh-CN" sz="1800" dirty="0"/>
                        <a:t>Finding C</a:t>
                      </a:r>
                      <a:endParaRPr lang="zh-CN" altLang="en-US" sz="1800"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altLang="zh-CN" sz="1800" dirty="0"/>
                        <a:t>Others</a:t>
                      </a:r>
                      <a:endParaRPr lang="zh-CN" altLang="en-US" sz="1800"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altLang="zh-CN" sz="1800" dirty="0"/>
                        <a:t>All</a:t>
                      </a:r>
                      <a:endParaRPr lang="zh-CN" altLang="en-US" sz="1800"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7120340"/>
                  </a:ext>
                </a:extLst>
              </a:tr>
              <a:tr h="364910">
                <a:tc>
                  <a:txBody>
                    <a:bodyPr/>
                    <a:lstStyle/>
                    <a:p>
                      <a:pPr algn="ctr"/>
                      <a:r>
                        <a:rPr lang="en-US" altLang="zh-CN" sz="1800" dirty="0"/>
                        <a:t>MinMax Sampling (optimal version)</a:t>
                      </a:r>
                      <a:endParaRPr lang="zh-CN" altLang="en-US" sz="1800"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altLang="zh-CN" sz="1800" dirty="0"/>
                        <a:t>16.47 ( 86 % )</a:t>
                      </a:r>
                      <a:endParaRPr lang="zh-CN" altLang="en-US" sz="1800"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altLang="zh-CN" sz="1800" dirty="0"/>
                        <a:t>2.85 ( 14 % )</a:t>
                      </a:r>
                      <a:endParaRPr lang="zh-CN" altLang="en-US" sz="1800"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altLang="zh-CN" sz="1800" dirty="0"/>
                        <a:t>19.32 ( 100 % )</a:t>
                      </a:r>
                      <a:endParaRPr lang="zh-CN" altLang="en-US" sz="1800"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1681451"/>
                  </a:ext>
                </a:extLst>
              </a:tr>
              <a:tr h="364910">
                <a:tc>
                  <a:txBody>
                    <a:bodyPr/>
                    <a:lstStyle/>
                    <a:p>
                      <a:pPr algn="ctr"/>
                      <a:r>
                        <a:rPr lang="en-US" altLang="zh-CN" sz="1800" dirty="0"/>
                        <a:t>MinMax Sampling (adaptive version)</a:t>
                      </a:r>
                      <a:endParaRPr lang="zh-CN" altLang="en-US" sz="1800"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altLang="zh-CN" sz="1800" dirty="0"/>
                        <a:t>0.96 ( 22 % )</a:t>
                      </a:r>
                      <a:endParaRPr lang="zh-CN" altLang="en-US" sz="1800"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altLang="zh-CN" sz="1800" dirty="0"/>
                        <a:t>3.44 ( 78 % )</a:t>
                      </a:r>
                      <a:endParaRPr lang="zh-CN" altLang="en-US" sz="1800"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altLang="zh-CN" sz="1800" dirty="0"/>
                        <a:t>4.40 ( 100 % )</a:t>
                      </a:r>
                      <a:endParaRPr lang="zh-CN" altLang="en-US" sz="1800"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4704626"/>
                  </a:ext>
                </a:extLst>
              </a:tr>
            </a:tbl>
          </a:graphicData>
        </a:graphic>
      </p:graphicFrame>
    </p:spTree>
    <p:custDataLst>
      <p:tags r:id="rId1"/>
    </p:custDataLst>
    <p:extLst>
      <p:ext uri="{BB962C8B-B14F-4D97-AF65-F5344CB8AC3E}">
        <p14:creationId xmlns:p14="http://schemas.microsoft.com/office/powerpoint/2010/main" val="3111257552"/>
      </p:ext>
    </p:extLst>
  </p:cSld>
  <p:clrMapOvr>
    <a:masterClrMapping/>
  </p:clrMapOvr>
  <mc:AlternateContent xmlns:mc="http://schemas.openxmlformats.org/markup-compatibility/2006" xmlns:p14="http://schemas.microsoft.com/office/powerpoint/2010/main">
    <mc:Choice Requires="p14">
      <p:transition spd="med" p14:dur="700" advTm="239576">
        <p:fade/>
      </p:transition>
    </mc:Choice>
    <mc:Fallback xmlns="">
      <p:transition spd="med" advTm="239576">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9D83C9BA-9E77-4B46-BAC9-7FE994CBCEEB}"/>
                  </a:ext>
                </a:extLst>
              </p:cNvPr>
              <p:cNvSpPr txBox="1"/>
              <p:nvPr/>
            </p:nvSpPr>
            <p:spPr>
              <a:xfrm>
                <a:off x="477270" y="1164467"/>
                <a:ext cx="11183788" cy="4622035"/>
              </a:xfrm>
              <a:prstGeom prst="rect">
                <a:avLst/>
              </a:prstGeom>
              <a:noFill/>
            </p:spPr>
            <p:txBody>
              <a:bodyPr wrap="square" rtlCol="0">
                <a:spAutoFit/>
              </a:bodyPr>
              <a:lstStyle/>
              <a:p>
                <a:pPr marL="800100" lvl="1" indent="-342900">
                  <a:lnSpc>
                    <a:spcPct val="120000"/>
                  </a:lnSpc>
                  <a:spcAft>
                    <a:spcPts val="1200"/>
                  </a:spcAft>
                  <a:buFont typeface="Arial" panose="020B0604020202020204" pitchFamily="34" charset="0"/>
                  <a:buChar char="•"/>
                </a:pPr>
                <a:r>
                  <a:rPr lang="en-US" altLang="zh-CN" sz="2000" i="1" dirty="0">
                    <a:latin typeface="Calibri" panose="020F0502020204030204" pitchFamily="34" charset="0"/>
                    <a:cs typeface="Calibri" panose="020F0502020204030204" pitchFamily="34" charset="0"/>
                  </a:rPr>
                  <a:t>MinMax Sampling (adaptive version)</a:t>
                </a:r>
                <a:endParaRPr lang="en-US" altLang="zh-CN" sz="2000" dirty="0">
                  <a:solidFill>
                    <a:srgbClr val="00B050"/>
                  </a:solidFill>
                  <a:latin typeface="Calibri" panose="020F0502020204030204" pitchFamily="34" charset="0"/>
                  <a:cs typeface="Calibri" panose="020F0502020204030204" pitchFamily="34" charset="0"/>
                </a:endParaRPr>
              </a:p>
              <a:p>
                <a:pPr marL="800100" lvl="1" indent="-342900">
                  <a:lnSpc>
                    <a:spcPct val="120000"/>
                  </a:lnSpc>
                  <a:spcAft>
                    <a:spcPts val="1200"/>
                  </a:spcAft>
                  <a:buFont typeface="Arial" panose="020B0604020202020204" pitchFamily="34" charset="0"/>
                  <a:buChar char="•"/>
                </a:pPr>
                <a:r>
                  <a:rPr lang="en" altLang="zh-CN" sz="2000" dirty="0">
                    <a:latin typeface="Calibri" panose="020F0502020204030204" pitchFamily="34" charset="0"/>
                    <a:cs typeface="Calibri" panose="020F0502020204030204" pitchFamily="34" charset="0"/>
                  </a:rPr>
                  <a:t>Adaptive </a:t>
                </a:r>
                <a:r>
                  <a:rPr lang="zh-CN" altLang="en-US" sz="2000" dirty="0">
                    <a:solidFill>
                      <a:srgbClr val="00B050"/>
                    </a:solidFill>
                    <a:latin typeface="Calibri" panose="020F0502020204030204" pitchFamily="34" charset="0"/>
                    <a:cs typeface="Calibri" panose="020F0502020204030204" pitchFamily="34" charset="0"/>
                  </a:rPr>
                  <a:t>✓</a:t>
                </a:r>
                <a:r>
                  <a:rPr lang="en-US" altLang="zh-CN" sz="2000" dirty="0">
                    <a:latin typeface="Calibri" panose="020F0502020204030204" pitchFamily="34" charset="0"/>
                    <a:cs typeface="Calibri" panose="020F0502020204030204" pitchFamily="34" charset="0"/>
                  </a:rPr>
                  <a:t>: </a:t>
                </a:r>
                <a:r>
                  <a:rPr lang="en-US" altLang="zh-CN" sz="2000" dirty="0">
                    <a:solidFill>
                      <a:srgbClr val="00B050"/>
                    </a:solidFill>
                    <a:latin typeface="Calibri" panose="020F0502020204030204" pitchFamily="34" charset="0"/>
                    <a:cs typeface="Calibri" panose="020F0502020204030204" pitchFamily="34" charset="0"/>
                  </a:rPr>
                  <a:t>can work in the following three modes</a:t>
                </a:r>
              </a:p>
              <a:p>
                <a:pPr marL="1257300" lvl="2" indent="-342900">
                  <a:lnSpc>
                    <a:spcPct val="120000"/>
                  </a:lnSpc>
                  <a:spcAft>
                    <a:spcPts val="1200"/>
                  </a:spcAft>
                  <a:buFont typeface="Arial" panose="020B0604020202020204" pitchFamily="34" charset="0"/>
                  <a:buChar char="•"/>
                </a:pPr>
                <a:r>
                  <a:rPr lang="en-US" altLang="zh-CN" sz="2000" i="1" dirty="0">
                    <a:latin typeface="Calibri" panose="020F0502020204030204" pitchFamily="34" charset="0"/>
                    <a:cs typeface="Calibri" panose="020F0502020204030204" pitchFamily="34" charset="0"/>
                  </a:rPr>
                  <a:t>Basic mode </a:t>
                </a:r>
                <a:r>
                  <a:rPr lang="en-US" altLang="zh-CN" sz="2000" dirty="0">
                    <a:latin typeface="Calibri" panose="020F0502020204030204" pitchFamily="34" charset="0"/>
                    <a:cs typeface="Calibri" panose="020F0502020204030204" pitchFamily="34" charset="0"/>
                  </a:rPr>
                  <a:t>(both </a:t>
                </a:r>
                <a14:m>
                  <m:oMath xmlns:m="http://schemas.openxmlformats.org/officeDocument/2006/math">
                    <m:sSub>
                      <m:sSubPr>
                        <m:ctrlPr>
                          <a:rPr lang="en-US" altLang="zh-CN" sz="2000" b="0" i="1" dirty="0" smtClean="0">
                            <a:latin typeface="Cambria Math" panose="02040503050406030204" pitchFamily="18" charset="0"/>
                            <a:cs typeface="Calibri" panose="020F0502020204030204" pitchFamily="34" charset="0"/>
                          </a:rPr>
                        </m:ctrlPr>
                      </m:sSubPr>
                      <m:e>
                        <m:r>
                          <a:rPr lang="en-US" altLang="zh-CN" sz="2000" i="1" dirty="0" smtClean="0">
                            <a:latin typeface="Cambria Math" panose="02040503050406030204" pitchFamily="18" charset="0"/>
                            <a:cs typeface="Calibri" panose="020F0502020204030204" pitchFamily="34" charset="0"/>
                          </a:rPr>
                          <m:t>𝐾</m:t>
                        </m:r>
                      </m:e>
                      <m:sub>
                        <m:r>
                          <a:rPr lang="en-US" altLang="zh-CN" sz="2000" b="0" i="1" dirty="0" smtClean="0">
                            <a:latin typeface="Cambria Math" panose="02040503050406030204" pitchFamily="18" charset="0"/>
                            <a:cs typeface="Calibri" panose="020F0502020204030204" pitchFamily="34" charset="0"/>
                          </a:rPr>
                          <m:t>𝑖</m:t>
                        </m:r>
                      </m:sub>
                    </m:sSub>
                  </m:oMath>
                </a14:m>
                <a:r>
                  <a:rPr lang="en-US" altLang="zh-CN" sz="2000" dirty="0">
                    <a:latin typeface="Calibri" panose="020F0502020204030204" pitchFamily="34" charset="0"/>
                    <a:cs typeface="Calibri" panose="020F0502020204030204" pitchFamily="34" charset="0"/>
                  </a:rPr>
                  <a:t> and the entire </a:t>
                </a:r>
                <a14:m>
                  <m:oMath xmlns:m="http://schemas.openxmlformats.org/officeDocument/2006/math">
                    <m:sSub>
                      <m:sSubPr>
                        <m:ctrlPr>
                          <a:rPr lang="en-US" altLang="zh-CN" sz="2000" b="0" i="1" smtClean="0">
                            <a:latin typeface="Cambria Math" panose="02040503050406030204" pitchFamily="18" charset="0"/>
                            <a:cs typeface="Calibri" panose="020F0502020204030204" pitchFamily="34" charset="0"/>
                          </a:rPr>
                        </m:ctrlPr>
                      </m:sSubPr>
                      <m:e>
                        <m:r>
                          <a:rPr lang="en-US" altLang="zh-CN" sz="2000" b="0" i="1" smtClean="0">
                            <a:latin typeface="Cambria Math" panose="02040503050406030204" pitchFamily="18" charset="0"/>
                            <a:cs typeface="Calibri" panose="020F0502020204030204" pitchFamily="34" charset="0"/>
                          </a:rPr>
                          <m:t>𝑉</m:t>
                        </m:r>
                      </m:e>
                      <m:sub>
                        <m:r>
                          <a:rPr lang="en-US" altLang="zh-CN" sz="2000" b="0" i="1" smtClean="0">
                            <a:latin typeface="Cambria Math" panose="02040503050406030204" pitchFamily="18" charset="0"/>
                            <a:cs typeface="Calibri" panose="020F0502020204030204" pitchFamily="34" charset="0"/>
                          </a:rPr>
                          <m:t>𝑖</m:t>
                        </m:r>
                      </m:sub>
                    </m:sSub>
                  </m:oMath>
                </a14:m>
                <a:r>
                  <a:rPr lang="en-US" altLang="zh-CN" sz="2000" dirty="0">
                    <a:latin typeface="Calibri" panose="020F0502020204030204" pitchFamily="34" charset="0"/>
                    <a:cs typeface="Calibri" panose="020F0502020204030204" pitchFamily="34" charset="0"/>
                  </a:rPr>
                  <a:t> are given): </a:t>
                </a:r>
              </a:p>
              <a:p>
                <a:pPr marL="1257300" lvl="2" indent="-342900">
                  <a:lnSpc>
                    <a:spcPct val="120000"/>
                  </a:lnSpc>
                  <a:spcAft>
                    <a:spcPts val="1200"/>
                  </a:spcAft>
                  <a:buFont typeface="Arial" panose="020B0604020202020204" pitchFamily="34" charset="0"/>
                  <a:buChar char="•"/>
                </a:pPr>
                <a:endParaRPr lang="en-US" altLang="zh-CN" sz="2000" dirty="0">
                  <a:latin typeface="Calibri" panose="020F0502020204030204" pitchFamily="34" charset="0"/>
                  <a:cs typeface="Calibri" panose="020F0502020204030204" pitchFamily="34" charset="0"/>
                </a:endParaRPr>
              </a:p>
              <a:p>
                <a:pPr marL="1257300" lvl="2" indent="-342900">
                  <a:lnSpc>
                    <a:spcPct val="120000"/>
                  </a:lnSpc>
                  <a:spcAft>
                    <a:spcPts val="1200"/>
                  </a:spcAft>
                  <a:buFont typeface="Arial" panose="020B0604020202020204" pitchFamily="34" charset="0"/>
                  <a:buChar char="•"/>
                </a:pPr>
                <a:endParaRPr lang="en-US" altLang="zh-CN" sz="2000" dirty="0">
                  <a:latin typeface="Calibri" panose="020F0502020204030204" pitchFamily="34" charset="0"/>
                  <a:cs typeface="Calibri" panose="020F0502020204030204" pitchFamily="34" charset="0"/>
                </a:endParaRPr>
              </a:p>
              <a:p>
                <a:pPr marL="1257300" lvl="2" indent="-342900">
                  <a:lnSpc>
                    <a:spcPct val="120000"/>
                  </a:lnSpc>
                  <a:spcAft>
                    <a:spcPts val="1200"/>
                  </a:spcAft>
                  <a:buFont typeface="Arial" panose="020B0604020202020204" pitchFamily="34" charset="0"/>
                  <a:buChar char="•"/>
                </a:pPr>
                <a:endParaRPr lang="en-US" altLang="zh-CN" sz="2000" dirty="0">
                  <a:latin typeface="Calibri" panose="020F0502020204030204" pitchFamily="34" charset="0"/>
                  <a:cs typeface="Calibri" panose="020F0502020204030204" pitchFamily="34" charset="0"/>
                </a:endParaRPr>
              </a:p>
              <a:p>
                <a:pPr marL="1257300" lvl="2" indent="-342900">
                  <a:lnSpc>
                    <a:spcPct val="120000"/>
                  </a:lnSpc>
                  <a:spcAft>
                    <a:spcPts val="1200"/>
                  </a:spcAft>
                  <a:buFont typeface="Arial" panose="020B0604020202020204" pitchFamily="34" charset="0"/>
                  <a:buChar char="•"/>
                </a:pPr>
                <a:endParaRPr lang="en-US" altLang="zh-CN" sz="2000" dirty="0">
                  <a:latin typeface="Calibri" panose="020F0502020204030204" pitchFamily="34" charset="0"/>
                  <a:cs typeface="Calibri" panose="020F0502020204030204" pitchFamily="34" charset="0"/>
                </a:endParaRPr>
              </a:p>
              <a:p>
                <a:pPr marL="1257300" lvl="2" indent="-342900">
                  <a:lnSpc>
                    <a:spcPct val="120000"/>
                  </a:lnSpc>
                  <a:spcAft>
                    <a:spcPts val="1200"/>
                  </a:spcAft>
                  <a:buFont typeface="Arial" panose="020B0604020202020204" pitchFamily="34" charset="0"/>
                  <a:buChar char="•"/>
                </a:pPr>
                <a:r>
                  <a:rPr lang="en-US" altLang="zh-CN" sz="2000" i="1" dirty="0">
                    <a:solidFill>
                      <a:schemeClr val="bg2"/>
                    </a:solidFill>
                    <a:latin typeface="Calibri" panose="020F0502020204030204" pitchFamily="34" charset="0"/>
                    <a:cs typeface="Calibri" panose="020F0502020204030204" pitchFamily="34" charset="0"/>
                  </a:rPr>
                  <a:t>Incremental mode </a:t>
                </a:r>
                <a:r>
                  <a:rPr lang="en-US" altLang="zh-CN" sz="2000" dirty="0">
                    <a:solidFill>
                      <a:schemeClr val="bg2"/>
                    </a:solidFill>
                    <a:latin typeface="Calibri" panose="020F0502020204030204" pitchFamily="34" charset="0"/>
                    <a:cs typeface="Calibri" panose="020F0502020204030204" pitchFamily="34" charset="0"/>
                  </a:rPr>
                  <a:t>(the entire </a:t>
                </a:r>
                <a14:m>
                  <m:oMath xmlns:m="http://schemas.openxmlformats.org/officeDocument/2006/math">
                    <m:sSub>
                      <m:sSubPr>
                        <m:ctrlPr>
                          <a:rPr lang="en-US" altLang="zh-CN" sz="2000" i="1">
                            <a:solidFill>
                              <a:schemeClr val="bg2"/>
                            </a:solidFill>
                            <a:latin typeface="Cambria Math" panose="02040503050406030204" pitchFamily="18" charset="0"/>
                            <a:cs typeface="Calibri" panose="020F0502020204030204" pitchFamily="34" charset="0"/>
                          </a:rPr>
                        </m:ctrlPr>
                      </m:sSubPr>
                      <m:e>
                        <m:r>
                          <a:rPr lang="en-US" altLang="zh-CN" sz="2000" i="1">
                            <a:solidFill>
                              <a:schemeClr val="bg2"/>
                            </a:solidFill>
                            <a:latin typeface="Cambria Math" panose="02040503050406030204" pitchFamily="18" charset="0"/>
                            <a:cs typeface="Calibri" panose="020F0502020204030204" pitchFamily="34" charset="0"/>
                          </a:rPr>
                          <m:t>𝑉</m:t>
                        </m:r>
                      </m:e>
                      <m:sub>
                        <m:r>
                          <a:rPr lang="en-US" altLang="zh-CN" sz="2000" i="1">
                            <a:solidFill>
                              <a:schemeClr val="bg2"/>
                            </a:solidFill>
                            <a:latin typeface="Cambria Math" panose="02040503050406030204" pitchFamily="18" charset="0"/>
                            <a:cs typeface="Calibri" panose="020F0502020204030204" pitchFamily="34" charset="0"/>
                          </a:rPr>
                          <m:t>𝑖</m:t>
                        </m:r>
                      </m:sub>
                    </m:sSub>
                  </m:oMath>
                </a14:m>
                <a:r>
                  <a:rPr lang="en-US" altLang="zh-CN" sz="2000" dirty="0">
                    <a:solidFill>
                      <a:schemeClr val="bg2"/>
                    </a:solidFill>
                    <a:latin typeface="Calibri" panose="020F0502020204030204" pitchFamily="34" charset="0"/>
                    <a:cs typeface="Calibri" panose="020F0502020204030204" pitchFamily="34" charset="0"/>
                  </a:rPr>
                  <a:t> is given, but </a:t>
                </a:r>
                <a14:m>
                  <m:oMath xmlns:m="http://schemas.openxmlformats.org/officeDocument/2006/math">
                    <m:sSub>
                      <m:sSubPr>
                        <m:ctrlPr>
                          <a:rPr lang="en-US" altLang="zh-CN" sz="2000" i="1" dirty="0">
                            <a:solidFill>
                              <a:schemeClr val="bg2"/>
                            </a:solidFill>
                            <a:latin typeface="Cambria Math" panose="02040503050406030204" pitchFamily="18" charset="0"/>
                            <a:cs typeface="Calibri" panose="020F0502020204030204" pitchFamily="34" charset="0"/>
                          </a:rPr>
                        </m:ctrlPr>
                      </m:sSubPr>
                      <m:e>
                        <m:r>
                          <a:rPr lang="en-US" altLang="zh-CN" sz="2000" i="1" dirty="0">
                            <a:solidFill>
                              <a:schemeClr val="bg2"/>
                            </a:solidFill>
                            <a:latin typeface="Cambria Math" panose="02040503050406030204" pitchFamily="18" charset="0"/>
                            <a:cs typeface="Calibri" panose="020F0502020204030204" pitchFamily="34" charset="0"/>
                          </a:rPr>
                          <m:t>𝐾</m:t>
                        </m:r>
                      </m:e>
                      <m:sub>
                        <m:r>
                          <a:rPr lang="en-US" altLang="zh-CN" sz="2000" i="1" dirty="0">
                            <a:solidFill>
                              <a:schemeClr val="bg2"/>
                            </a:solidFill>
                            <a:latin typeface="Cambria Math" panose="02040503050406030204" pitchFamily="18" charset="0"/>
                            <a:cs typeface="Calibri" panose="020F0502020204030204" pitchFamily="34" charset="0"/>
                          </a:rPr>
                          <m:t>𝑖</m:t>
                        </m:r>
                      </m:sub>
                    </m:sSub>
                  </m:oMath>
                </a14:m>
                <a:r>
                  <a:rPr lang="en-US" altLang="zh-CN" sz="2000" dirty="0">
                    <a:solidFill>
                      <a:schemeClr val="bg2"/>
                    </a:solidFill>
                    <a:latin typeface="Calibri" panose="020F0502020204030204" pitchFamily="34" charset="0"/>
                    <a:cs typeface="Calibri" panose="020F0502020204030204" pitchFamily="34" charset="0"/>
                  </a:rPr>
                  <a:t> is unknown):</a:t>
                </a:r>
              </a:p>
              <a:p>
                <a:pPr marL="1257300" lvl="2" indent="-342900">
                  <a:lnSpc>
                    <a:spcPct val="120000"/>
                  </a:lnSpc>
                  <a:spcAft>
                    <a:spcPts val="1200"/>
                  </a:spcAft>
                  <a:buFont typeface="Arial" panose="020B0604020202020204" pitchFamily="34" charset="0"/>
                  <a:buChar char="•"/>
                </a:pPr>
                <a:r>
                  <a:rPr lang="en-US" altLang="zh-CN" sz="2000" i="1" dirty="0">
                    <a:solidFill>
                      <a:schemeClr val="bg2"/>
                    </a:solidFill>
                    <a:latin typeface="Calibri" panose="020F0502020204030204" pitchFamily="34" charset="0"/>
                    <a:cs typeface="Calibri" panose="020F0502020204030204" pitchFamily="34" charset="0"/>
                  </a:rPr>
                  <a:t>Streaming mode </a:t>
                </a:r>
                <a:r>
                  <a:rPr lang="en-US" altLang="zh-CN" sz="2000" dirty="0">
                    <a:solidFill>
                      <a:schemeClr val="bg2"/>
                    </a:solidFill>
                    <a:latin typeface="Calibri" panose="020F0502020204030204" pitchFamily="34" charset="0"/>
                    <a:cs typeface="Calibri" panose="020F0502020204030204" pitchFamily="34" charset="0"/>
                  </a:rPr>
                  <a:t>(</a:t>
                </a:r>
                <a14:m>
                  <m:oMath xmlns:m="http://schemas.openxmlformats.org/officeDocument/2006/math">
                    <m:sSub>
                      <m:sSubPr>
                        <m:ctrlPr>
                          <a:rPr lang="en-US" altLang="zh-CN" sz="2000" i="1" dirty="0">
                            <a:solidFill>
                              <a:schemeClr val="bg2"/>
                            </a:solidFill>
                            <a:latin typeface="Cambria Math" panose="02040503050406030204" pitchFamily="18" charset="0"/>
                            <a:cs typeface="Calibri" panose="020F0502020204030204" pitchFamily="34" charset="0"/>
                          </a:rPr>
                        </m:ctrlPr>
                      </m:sSubPr>
                      <m:e>
                        <m:r>
                          <a:rPr lang="en-US" altLang="zh-CN" sz="2000" i="1" dirty="0">
                            <a:solidFill>
                              <a:schemeClr val="bg2"/>
                            </a:solidFill>
                            <a:latin typeface="Cambria Math" panose="02040503050406030204" pitchFamily="18" charset="0"/>
                            <a:cs typeface="Calibri" panose="020F0502020204030204" pitchFamily="34" charset="0"/>
                          </a:rPr>
                          <m:t>𝐾</m:t>
                        </m:r>
                      </m:e>
                      <m:sub>
                        <m:r>
                          <a:rPr lang="en-US" altLang="zh-CN" sz="2000" i="1" dirty="0">
                            <a:solidFill>
                              <a:schemeClr val="bg2"/>
                            </a:solidFill>
                            <a:latin typeface="Cambria Math" panose="02040503050406030204" pitchFamily="18" charset="0"/>
                            <a:cs typeface="Calibri" panose="020F0502020204030204" pitchFamily="34" charset="0"/>
                          </a:rPr>
                          <m:t>𝑖</m:t>
                        </m:r>
                      </m:sub>
                    </m:sSub>
                  </m:oMath>
                </a14:m>
                <a:r>
                  <a:rPr lang="en-US" altLang="zh-CN" sz="2000" dirty="0">
                    <a:solidFill>
                      <a:schemeClr val="bg2"/>
                    </a:solidFill>
                    <a:latin typeface="Calibri" panose="020F0502020204030204" pitchFamily="34" charset="0"/>
                    <a:cs typeface="Calibri" panose="020F0502020204030204" pitchFamily="34" charset="0"/>
                  </a:rPr>
                  <a:t> is given, but values are streaming generated):</a:t>
                </a:r>
                <a:endParaRPr lang="en-US" altLang="zh-CN" sz="2000" i="1" dirty="0">
                  <a:solidFill>
                    <a:schemeClr val="bg2"/>
                  </a:solidFill>
                  <a:latin typeface="Calibri" panose="020F0502020204030204" pitchFamily="34" charset="0"/>
                  <a:cs typeface="Calibri" panose="020F0502020204030204" pitchFamily="34" charset="0"/>
                </a:endParaRPr>
              </a:p>
            </p:txBody>
          </p:sp>
        </mc:Choice>
        <mc:Fallback xmlns="">
          <p:sp>
            <p:nvSpPr>
              <p:cNvPr id="53" name="文本框 52">
                <a:extLst>
                  <a:ext uri="{FF2B5EF4-FFF2-40B4-BE49-F238E27FC236}">
                    <a16:creationId xmlns:a16="http://schemas.microsoft.com/office/drawing/2014/main" id="{9D83C9BA-9E77-4B46-BAC9-7FE994CBCEEB}"/>
                  </a:ext>
                </a:extLst>
              </p:cNvPr>
              <p:cNvSpPr txBox="1">
                <a:spLocks noRot="1" noChangeAspect="1" noMove="1" noResize="1" noEditPoints="1" noAdjustHandles="1" noChangeArrowheads="1" noChangeShapeType="1" noTextEdit="1"/>
              </p:cNvSpPr>
              <p:nvPr/>
            </p:nvSpPr>
            <p:spPr>
              <a:xfrm>
                <a:off x="477270" y="1164467"/>
                <a:ext cx="11183788" cy="4622035"/>
              </a:xfrm>
              <a:prstGeom prst="rect">
                <a:avLst/>
              </a:prstGeom>
              <a:blipFill>
                <a:blip r:embed="rId4"/>
                <a:stretch>
                  <a:fillRect b="-1370"/>
                </a:stretch>
              </a:blipFill>
            </p:spPr>
            <p:txBody>
              <a:bodyPr/>
              <a:lstStyle/>
              <a:p>
                <a:r>
                  <a:rPr lang="zh-CN" altLang="en-US">
                    <a:noFill/>
                  </a:rPr>
                  <a:t> </a:t>
                </a:r>
              </a:p>
            </p:txBody>
          </p:sp>
        </mc:Fallback>
      </mc:AlternateContent>
      <p:sp>
        <p:nvSpPr>
          <p:cNvPr id="21" name="文本框 20"/>
          <p:cNvSpPr txBox="1"/>
          <p:nvPr/>
        </p:nvSpPr>
        <p:spPr>
          <a:xfrm>
            <a:off x="1341487" y="308511"/>
            <a:ext cx="9002928" cy="400110"/>
          </a:xfrm>
          <a:prstGeom prst="rect">
            <a:avLst/>
          </a:prstGeom>
          <a:noFill/>
        </p:spPr>
        <p:txBody>
          <a:bodyPr wrap="square" rtlCol="0">
            <a:spAutoFit/>
          </a:bodyPr>
          <a:lstStyle>
            <a:defPPr>
              <a:defRPr lang="zh-CN"/>
            </a:defPPr>
            <a:lvl1pPr>
              <a:defRPr sz="2400">
                <a:solidFill>
                  <a:schemeClr val="bg2">
                    <a:lumMod val="25000"/>
                  </a:schemeClr>
                </a:solidFill>
                <a:ea typeface="方正兰亭粗黑_GBK" panose="02000000000000000000" pitchFamily="2" charset="-122"/>
              </a:defRPr>
            </a:lvl1pPr>
          </a:lstStyle>
          <a:p>
            <a:r>
              <a:rPr lang="en-US" altLang="zh-CN" sz="2000" dirty="0"/>
              <a:t>MinMax Sampling: Three Working Models – Basic, Incremental, Streaming</a:t>
            </a:r>
            <a:endParaRPr lang="zh-CN" altLang="en-US" sz="2000" dirty="0"/>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nvGrpSpPr>
          <p:cNvPr id="8" name="组合 7">
            <a:extLst>
              <a:ext uri="{FF2B5EF4-FFF2-40B4-BE49-F238E27FC236}">
                <a16:creationId xmlns:a16="http://schemas.microsoft.com/office/drawing/2014/main" id="{94F60FA5-3380-7401-1551-D0AE2112127E}"/>
              </a:ext>
            </a:extLst>
          </p:cNvPr>
          <p:cNvGrpSpPr/>
          <p:nvPr/>
        </p:nvGrpSpPr>
        <p:grpSpPr>
          <a:xfrm>
            <a:off x="1862975" y="3096589"/>
            <a:ext cx="8481440" cy="1199405"/>
            <a:chOff x="2443396" y="2735516"/>
            <a:chExt cx="8481440" cy="1199405"/>
          </a:xfrm>
        </p:grpSpPr>
        <mc:AlternateContent xmlns:mc="http://schemas.openxmlformats.org/markup-compatibility/2006" xmlns:a14="http://schemas.microsoft.com/office/drawing/2010/main">
          <mc:Choice Requires="a14">
            <p:sp>
              <p:nvSpPr>
                <p:cNvPr id="9" name="椭圆 8">
                  <a:extLst>
                    <a:ext uri="{FF2B5EF4-FFF2-40B4-BE49-F238E27FC236}">
                      <a16:creationId xmlns:a16="http://schemas.microsoft.com/office/drawing/2014/main" id="{43A33A51-82AA-E07A-15D8-DF9F9FCDC9D1}"/>
                    </a:ext>
                  </a:extLst>
                </p:cNvPr>
                <p:cNvSpPr/>
                <p:nvPr/>
              </p:nvSpPr>
              <p:spPr>
                <a:xfrm>
                  <a:off x="2443396" y="2743200"/>
                  <a:ext cx="576000" cy="504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b="0" i="1" smtClean="0">
                                <a:solidFill>
                                  <a:schemeClr val="tx1"/>
                                </a:solidFill>
                                <a:latin typeface="Cambria Math" panose="02040503050406030204" pitchFamily="18" charset="0"/>
                              </a:rPr>
                            </m:ctrlPr>
                          </m:sSubPr>
                          <m:e>
                            <m:r>
                              <a:rPr kumimoji="1" lang="en-US" altLang="zh-CN" b="0" i="1" smtClean="0">
                                <a:solidFill>
                                  <a:schemeClr val="tx1"/>
                                </a:solidFill>
                                <a:latin typeface="Cambria Math" panose="02040503050406030204" pitchFamily="18" charset="0"/>
                              </a:rPr>
                              <m:t>𝑣</m:t>
                            </m:r>
                          </m:e>
                          <m:sub>
                            <m:r>
                              <a:rPr kumimoji="1" lang="en-US" altLang="zh-CN" b="0" i="1" smtClean="0">
                                <a:solidFill>
                                  <a:schemeClr val="tx1"/>
                                </a:solidFill>
                                <a:latin typeface="Cambria Math" panose="02040503050406030204" pitchFamily="18" charset="0"/>
                              </a:rPr>
                              <m:t>𝑖</m:t>
                            </m:r>
                            <m:r>
                              <a:rPr kumimoji="1" lang="en-US" altLang="zh-CN" b="0" i="1" smtClean="0">
                                <a:solidFill>
                                  <a:schemeClr val="tx1"/>
                                </a:solidFill>
                                <a:latin typeface="Cambria Math" panose="02040503050406030204" pitchFamily="18" charset="0"/>
                              </a:rPr>
                              <m:t>,1</m:t>
                            </m:r>
                          </m:sub>
                        </m:sSub>
                      </m:oMath>
                    </m:oMathPara>
                  </a14:m>
                  <a:endParaRPr kumimoji="1" lang="zh-CN" altLang="en-US" dirty="0">
                    <a:solidFill>
                      <a:schemeClr val="tx1"/>
                    </a:solidFill>
                  </a:endParaRPr>
                </a:p>
              </p:txBody>
            </p:sp>
          </mc:Choice>
          <mc:Fallback xmlns="">
            <p:sp>
              <p:nvSpPr>
                <p:cNvPr id="9" name="椭圆 8">
                  <a:extLst>
                    <a:ext uri="{FF2B5EF4-FFF2-40B4-BE49-F238E27FC236}">
                      <a16:creationId xmlns:a16="http://schemas.microsoft.com/office/drawing/2014/main" id="{43A33A51-82AA-E07A-15D8-DF9F9FCDC9D1}"/>
                    </a:ext>
                  </a:extLst>
                </p:cNvPr>
                <p:cNvSpPr>
                  <a:spLocks noRot="1" noChangeAspect="1" noMove="1" noResize="1" noEditPoints="1" noAdjustHandles="1" noChangeArrowheads="1" noChangeShapeType="1" noTextEdit="1"/>
                </p:cNvSpPr>
                <p:nvPr/>
              </p:nvSpPr>
              <p:spPr>
                <a:xfrm>
                  <a:off x="2443396" y="2743200"/>
                  <a:ext cx="576000" cy="504000"/>
                </a:xfrm>
                <a:prstGeom prst="ellipse">
                  <a:avLst/>
                </a:prstGeom>
                <a:blipFill>
                  <a:blip r:embed="rId5"/>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椭圆 9">
                  <a:extLst>
                    <a:ext uri="{FF2B5EF4-FFF2-40B4-BE49-F238E27FC236}">
                      <a16:creationId xmlns:a16="http://schemas.microsoft.com/office/drawing/2014/main" id="{88521F87-E0FF-1580-6159-2346504B75A0}"/>
                    </a:ext>
                  </a:extLst>
                </p:cNvPr>
                <p:cNvSpPr/>
                <p:nvPr/>
              </p:nvSpPr>
              <p:spPr>
                <a:xfrm>
                  <a:off x="2443396" y="3430921"/>
                  <a:ext cx="576000" cy="504000"/>
                </a:xfrm>
                <a:prstGeom prst="ellipse">
                  <a:avLst/>
                </a:prstGeom>
                <a:solidFill>
                  <a:schemeClr val="accent2">
                    <a:lumMod val="60000"/>
                    <a:lumOff val="40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b="0" i="1" smtClean="0">
                                <a:solidFill>
                                  <a:schemeClr val="tx1"/>
                                </a:solidFill>
                                <a:latin typeface="Cambria Math" panose="02040503050406030204" pitchFamily="18" charset="0"/>
                              </a:rPr>
                            </m:ctrlPr>
                          </m:sSubPr>
                          <m:e>
                            <m:r>
                              <a:rPr kumimoji="1" lang="en-US" altLang="zh-CN" b="0" i="1" smtClean="0">
                                <a:solidFill>
                                  <a:schemeClr val="tx1"/>
                                </a:solidFill>
                                <a:latin typeface="Cambria Math" panose="02040503050406030204" pitchFamily="18" charset="0"/>
                              </a:rPr>
                              <m:t>𝑞</m:t>
                            </m:r>
                          </m:e>
                          <m:sub>
                            <m:r>
                              <a:rPr kumimoji="1" lang="en-US" altLang="zh-CN" b="0" i="1" smtClean="0">
                                <a:solidFill>
                                  <a:schemeClr val="tx1"/>
                                </a:solidFill>
                                <a:latin typeface="Cambria Math" panose="02040503050406030204" pitchFamily="18" charset="0"/>
                              </a:rPr>
                              <m:t>𝑖</m:t>
                            </m:r>
                            <m:r>
                              <a:rPr kumimoji="1" lang="en-US" altLang="zh-CN" b="0" i="1" smtClean="0">
                                <a:solidFill>
                                  <a:schemeClr val="tx1"/>
                                </a:solidFill>
                                <a:latin typeface="Cambria Math" panose="02040503050406030204" pitchFamily="18" charset="0"/>
                              </a:rPr>
                              <m:t>,1</m:t>
                            </m:r>
                          </m:sub>
                        </m:sSub>
                      </m:oMath>
                    </m:oMathPara>
                  </a14:m>
                  <a:endParaRPr kumimoji="1" lang="zh-CN" altLang="en-US" dirty="0">
                    <a:solidFill>
                      <a:schemeClr val="tx1"/>
                    </a:solidFill>
                  </a:endParaRPr>
                </a:p>
              </p:txBody>
            </p:sp>
          </mc:Choice>
          <mc:Fallback xmlns="">
            <p:sp>
              <p:nvSpPr>
                <p:cNvPr id="10" name="椭圆 9">
                  <a:extLst>
                    <a:ext uri="{FF2B5EF4-FFF2-40B4-BE49-F238E27FC236}">
                      <a16:creationId xmlns:a16="http://schemas.microsoft.com/office/drawing/2014/main" id="{88521F87-E0FF-1580-6159-2346504B75A0}"/>
                    </a:ext>
                  </a:extLst>
                </p:cNvPr>
                <p:cNvSpPr>
                  <a:spLocks noRot="1" noChangeAspect="1" noMove="1" noResize="1" noEditPoints="1" noAdjustHandles="1" noChangeArrowheads="1" noChangeShapeType="1" noTextEdit="1"/>
                </p:cNvSpPr>
                <p:nvPr/>
              </p:nvSpPr>
              <p:spPr>
                <a:xfrm>
                  <a:off x="2443396" y="3430921"/>
                  <a:ext cx="576000" cy="504000"/>
                </a:xfrm>
                <a:prstGeom prst="ellipse">
                  <a:avLst/>
                </a:prstGeom>
                <a:blipFill>
                  <a:blip r:embed="rId6"/>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椭圆 10">
                  <a:extLst>
                    <a:ext uri="{FF2B5EF4-FFF2-40B4-BE49-F238E27FC236}">
                      <a16:creationId xmlns:a16="http://schemas.microsoft.com/office/drawing/2014/main" id="{EEED2DF7-1130-D90B-41B6-2C64052FC053}"/>
                    </a:ext>
                  </a:extLst>
                </p:cNvPr>
                <p:cNvSpPr/>
                <p:nvPr/>
              </p:nvSpPr>
              <p:spPr>
                <a:xfrm>
                  <a:off x="3285344" y="2741279"/>
                  <a:ext cx="576000" cy="504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b="0" i="1" smtClean="0">
                                <a:solidFill>
                                  <a:schemeClr val="tx1"/>
                                </a:solidFill>
                                <a:latin typeface="Cambria Math" panose="02040503050406030204" pitchFamily="18" charset="0"/>
                              </a:rPr>
                            </m:ctrlPr>
                          </m:sSubPr>
                          <m:e>
                            <m:r>
                              <a:rPr kumimoji="1" lang="en-US" altLang="zh-CN" b="0" i="1" smtClean="0">
                                <a:solidFill>
                                  <a:schemeClr val="tx1"/>
                                </a:solidFill>
                                <a:latin typeface="Cambria Math" panose="02040503050406030204" pitchFamily="18" charset="0"/>
                              </a:rPr>
                              <m:t>𝑣</m:t>
                            </m:r>
                          </m:e>
                          <m:sub>
                            <m:r>
                              <a:rPr kumimoji="1" lang="en-US" altLang="zh-CN" b="0" i="1" smtClean="0">
                                <a:solidFill>
                                  <a:schemeClr val="tx1"/>
                                </a:solidFill>
                                <a:latin typeface="Cambria Math" panose="02040503050406030204" pitchFamily="18" charset="0"/>
                              </a:rPr>
                              <m:t>𝑖</m:t>
                            </m:r>
                            <m:r>
                              <a:rPr kumimoji="1" lang="en-US" altLang="zh-CN" b="0" i="1" smtClean="0">
                                <a:solidFill>
                                  <a:schemeClr val="tx1"/>
                                </a:solidFill>
                                <a:latin typeface="Cambria Math" panose="02040503050406030204" pitchFamily="18" charset="0"/>
                              </a:rPr>
                              <m:t>,2</m:t>
                            </m:r>
                          </m:sub>
                        </m:sSub>
                      </m:oMath>
                    </m:oMathPara>
                  </a14:m>
                  <a:endParaRPr kumimoji="1" lang="zh-CN" altLang="en-US" dirty="0">
                    <a:solidFill>
                      <a:schemeClr val="tx1"/>
                    </a:solidFill>
                  </a:endParaRPr>
                </a:p>
              </p:txBody>
            </p:sp>
          </mc:Choice>
          <mc:Fallback xmlns="">
            <p:sp>
              <p:nvSpPr>
                <p:cNvPr id="11" name="椭圆 10">
                  <a:extLst>
                    <a:ext uri="{FF2B5EF4-FFF2-40B4-BE49-F238E27FC236}">
                      <a16:creationId xmlns:a16="http://schemas.microsoft.com/office/drawing/2014/main" id="{EEED2DF7-1130-D90B-41B6-2C64052FC053}"/>
                    </a:ext>
                  </a:extLst>
                </p:cNvPr>
                <p:cNvSpPr>
                  <a:spLocks noRot="1" noChangeAspect="1" noMove="1" noResize="1" noEditPoints="1" noAdjustHandles="1" noChangeArrowheads="1" noChangeShapeType="1" noTextEdit="1"/>
                </p:cNvSpPr>
                <p:nvPr/>
              </p:nvSpPr>
              <p:spPr>
                <a:xfrm>
                  <a:off x="3285344" y="2741279"/>
                  <a:ext cx="576000" cy="504000"/>
                </a:xfrm>
                <a:prstGeom prst="ellipse">
                  <a:avLst/>
                </a:prstGeom>
                <a:blipFill>
                  <a:blip r:embed="rId7"/>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椭圆 11">
                  <a:extLst>
                    <a:ext uri="{FF2B5EF4-FFF2-40B4-BE49-F238E27FC236}">
                      <a16:creationId xmlns:a16="http://schemas.microsoft.com/office/drawing/2014/main" id="{4DD4B562-0F22-1254-79A1-3E18AA3284AD}"/>
                    </a:ext>
                  </a:extLst>
                </p:cNvPr>
                <p:cNvSpPr/>
                <p:nvPr/>
              </p:nvSpPr>
              <p:spPr>
                <a:xfrm>
                  <a:off x="3285344" y="3429000"/>
                  <a:ext cx="576000" cy="504000"/>
                </a:xfrm>
                <a:prstGeom prst="ellipse">
                  <a:avLst/>
                </a:prstGeom>
                <a:solidFill>
                  <a:schemeClr val="accent2">
                    <a:lumMod val="60000"/>
                    <a:lumOff val="40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b="0" i="1" smtClean="0">
                                <a:solidFill>
                                  <a:schemeClr val="tx1"/>
                                </a:solidFill>
                                <a:latin typeface="Cambria Math" panose="02040503050406030204" pitchFamily="18" charset="0"/>
                              </a:rPr>
                            </m:ctrlPr>
                          </m:sSubPr>
                          <m:e>
                            <m:r>
                              <a:rPr kumimoji="1" lang="en-US" altLang="zh-CN" b="0" i="1" smtClean="0">
                                <a:solidFill>
                                  <a:schemeClr val="tx1"/>
                                </a:solidFill>
                                <a:latin typeface="Cambria Math" panose="02040503050406030204" pitchFamily="18" charset="0"/>
                              </a:rPr>
                              <m:t>𝑞</m:t>
                            </m:r>
                          </m:e>
                          <m:sub>
                            <m:r>
                              <a:rPr kumimoji="1" lang="en-US" altLang="zh-CN" b="0" i="1" smtClean="0">
                                <a:solidFill>
                                  <a:schemeClr val="tx1"/>
                                </a:solidFill>
                                <a:latin typeface="Cambria Math" panose="02040503050406030204" pitchFamily="18" charset="0"/>
                              </a:rPr>
                              <m:t>𝑖</m:t>
                            </m:r>
                            <m:r>
                              <a:rPr kumimoji="1" lang="en-US" altLang="zh-CN" b="0" i="1" smtClean="0">
                                <a:solidFill>
                                  <a:schemeClr val="tx1"/>
                                </a:solidFill>
                                <a:latin typeface="Cambria Math" panose="02040503050406030204" pitchFamily="18" charset="0"/>
                              </a:rPr>
                              <m:t>,2</m:t>
                            </m:r>
                          </m:sub>
                        </m:sSub>
                      </m:oMath>
                    </m:oMathPara>
                  </a14:m>
                  <a:endParaRPr kumimoji="1" lang="zh-CN" altLang="en-US" dirty="0">
                    <a:solidFill>
                      <a:schemeClr val="tx1"/>
                    </a:solidFill>
                  </a:endParaRPr>
                </a:p>
              </p:txBody>
            </p:sp>
          </mc:Choice>
          <mc:Fallback xmlns="">
            <p:sp>
              <p:nvSpPr>
                <p:cNvPr id="12" name="椭圆 11">
                  <a:extLst>
                    <a:ext uri="{FF2B5EF4-FFF2-40B4-BE49-F238E27FC236}">
                      <a16:creationId xmlns:a16="http://schemas.microsoft.com/office/drawing/2014/main" id="{4DD4B562-0F22-1254-79A1-3E18AA3284AD}"/>
                    </a:ext>
                  </a:extLst>
                </p:cNvPr>
                <p:cNvSpPr>
                  <a:spLocks noRot="1" noChangeAspect="1" noMove="1" noResize="1" noEditPoints="1" noAdjustHandles="1" noChangeArrowheads="1" noChangeShapeType="1" noTextEdit="1"/>
                </p:cNvSpPr>
                <p:nvPr/>
              </p:nvSpPr>
              <p:spPr>
                <a:xfrm>
                  <a:off x="3285344" y="3429000"/>
                  <a:ext cx="576000" cy="504000"/>
                </a:xfrm>
                <a:prstGeom prst="ellipse">
                  <a:avLst/>
                </a:prstGeom>
                <a:blipFill>
                  <a:blip r:embed="rId8"/>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椭圆 12">
                  <a:extLst>
                    <a:ext uri="{FF2B5EF4-FFF2-40B4-BE49-F238E27FC236}">
                      <a16:creationId xmlns:a16="http://schemas.microsoft.com/office/drawing/2014/main" id="{DC3A2694-FD6E-F39D-E796-4340950722F0}"/>
                    </a:ext>
                  </a:extLst>
                </p:cNvPr>
                <p:cNvSpPr/>
                <p:nvPr/>
              </p:nvSpPr>
              <p:spPr>
                <a:xfrm>
                  <a:off x="4127292" y="2739358"/>
                  <a:ext cx="576000" cy="504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b="0" i="1" smtClean="0">
                                <a:solidFill>
                                  <a:schemeClr val="tx1"/>
                                </a:solidFill>
                                <a:latin typeface="Cambria Math" panose="02040503050406030204" pitchFamily="18" charset="0"/>
                              </a:rPr>
                            </m:ctrlPr>
                          </m:sSubPr>
                          <m:e>
                            <m:r>
                              <a:rPr kumimoji="1" lang="en-US" altLang="zh-CN" b="0" i="1" smtClean="0">
                                <a:solidFill>
                                  <a:schemeClr val="tx1"/>
                                </a:solidFill>
                                <a:latin typeface="Cambria Math" panose="02040503050406030204" pitchFamily="18" charset="0"/>
                              </a:rPr>
                              <m:t>𝑣</m:t>
                            </m:r>
                          </m:e>
                          <m:sub>
                            <m:r>
                              <a:rPr kumimoji="1" lang="en-US" altLang="zh-CN" b="0" i="1" smtClean="0">
                                <a:solidFill>
                                  <a:schemeClr val="tx1"/>
                                </a:solidFill>
                                <a:latin typeface="Cambria Math" panose="02040503050406030204" pitchFamily="18" charset="0"/>
                              </a:rPr>
                              <m:t>𝑖</m:t>
                            </m:r>
                            <m:r>
                              <a:rPr kumimoji="1" lang="en-US" altLang="zh-CN" b="0" i="1" smtClean="0">
                                <a:solidFill>
                                  <a:schemeClr val="tx1"/>
                                </a:solidFill>
                                <a:latin typeface="Cambria Math" panose="02040503050406030204" pitchFamily="18" charset="0"/>
                              </a:rPr>
                              <m:t>,3</m:t>
                            </m:r>
                          </m:sub>
                        </m:sSub>
                      </m:oMath>
                    </m:oMathPara>
                  </a14:m>
                  <a:endParaRPr kumimoji="1" lang="zh-CN" altLang="en-US" dirty="0">
                    <a:solidFill>
                      <a:schemeClr val="tx1"/>
                    </a:solidFill>
                  </a:endParaRPr>
                </a:p>
              </p:txBody>
            </p:sp>
          </mc:Choice>
          <mc:Fallback xmlns="">
            <p:sp>
              <p:nvSpPr>
                <p:cNvPr id="13" name="椭圆 12">
                  <a:extLst>
                    <a:ext uri="{FF2B5EF4-FFF2-40B4-BE49-F238E27FC236}">
                      <a16:creationId xmlns:a16="http://schemas.microsoft.com/office/drawing/2014/main" id="{DC3A2694-FD6E-F39D-E796-4340950722F0}"/>
                    </a:ext>
                  </a:extLst>
                </p:cNvPr>
                <p:cNvSpPr>
                  <a:spLocks noRot="1" noChangeAspect="1" noMove="1" noResize="1" noEditPoints="1" noAdjustHandles="1" noChangeArrowheads="1" noChangeShapeType="1" noTextEdit="1"/>
                </p:cNvSpPr>
                <p:nvPr/>
              </p:nvSpPr>
              <p:spPr>
                <a:xfrm>
                  <a:off x="4127292" y="2739358"/>
                  <a:ext cx="576000" cy="504000"/>
                </a:xfrm>
                <a:prstGeom prst="ellipse">
                  <a:avLst/>
                </a:prstGeom>
                <a:blipFill>
                  <a:blip r:embed="rId9"/>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椭圆 13">
                  <a:extLst>
                    <a:ext uri="{FF2B5EF4-FFF2-40B4-BE49-F238E27FC236}">
                      <a16:creationId xmlns:a16="http://schemas.microsoft.com/office/drawing/2014/main" id="{8268263E-DCBE-1CDA-9E7A-E8742E375B0C}"/>
                    </a:ext>
                  </a:extLst>
                </p:cNvPr>
                <p:cNvSpPr/>
                <p:nvPr/>
              </p:nvSpPr>
              <p:spPr>
                <a:xfrm>
                  <a:off x="4127292" y="3427079"/>
                  <a:ext cx="576000" cy="504000"/>
                </a:xfrm>
                <a:prstGeom prst="ellipse">
                  <a:avLst/>
                </a:prstGeom>
                <a:solidFill>
                  <a:schemeClr val="accent2">
                    <a:lumMod val="60000"/>
                    <a:lumOff val="40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b="0" i="1" smtClean="0">
                                <a:solidFill>
                                  <a:schemeClr val="tx1"/>
                                </a:solidFill>
                                <a:latin typeface="Cambria Math" panose="02040503050406030204" pitchFamily="18" charset="0"/>
                              </a:rPr>
                            </m:ctrlPr>
                          </m:sSubPr>
                          <m:e>
                            <m:r>
                              <a:rPr kumimoji="1" lang="en-US" altLang="zh-CN" b="0" i="1" smtClean="0">
                                <a:solidFill>
                                  <a:schemeClr val="tx1"/>
                                </a:solidFill>
                                <a:latin typeface="Cambria Math" panose="02040503050406030204" pitchFamily="18" charset="0"/>
                              </a:rPr>
                              <m:t>𝑞</m:t>
                            </m:r>
                          </m:e>
                          <m:sub>
                            <m:r>
                              <a:rPr kumimoji="1" lang="en-US" altLang="zh-CN" b="0" i="1" smtClean="0">
                                <a:solidFill>
                                  <a:schemeClr val="tx1"/>
                                </a:solidFill>
                                <a:latin typeface="Cambria Math" panose="02040503050406030204" pitchFamily="18" charset="0"/>
                              </a:rPr>
                              <m:t>𝑖</m:t>
                            </m:r>
                            <m:r>
                              <a:rPr kumimoji="1" lang="en-US" altLang="zh-CN" b="0" i="1" smtClean="0">
                                <a:solidFill>
                                  <a:schemeClr val="tx1"/>
                                </a:solidFill>
                                <a:latin typeface="Cambria Math" panose="02040503050406030204" pitchFamily="18" charset="0"/>
                              </a:rPr>
                              <m:t>,3</m:t>
                            </m:r>
                          </m:sub>
                        </m:sSub>
                      </m:oMath>
                    </m:oMathPara>
                  </a14:m>
                  <a:endParaRPr kumimoji="1" lang="zh-CN" altLang="en-US" dirty="0">
                    <a:solidFill>
                      <a:schemeClr val="tx1"/>
                    </a:solidFill>
                  </a:endParaRPr>
                </a:p>
              </p:txBody>
            </p:sp>
          </mc:Choice>
          <mc:Fallback xmlns="">
            <p:sp>
              <p:nvSpPr>
                <p:cNvPr id="14" name="椭圆 13">
                  <a:extLst>
                    <a:ext uri="{FF2B5EF4-FFF2-40B4-BE49-F238E27FC236}">
                      <a16:creationId xmlns:a16="http://schemas.microsoft.com/office/drawing/2014/main" id="{8268263E-DCBE-1CDA-9E7A-E8742E375B0C}"/>
                    </a:ext>
                  </a:extLst>
                </p:cNvPr>
                <p:cNvSpPr>
                  <a:spLocks noRot="1" noChangeAspect="1" noMove="1" noResize="1" noEditPoints="1" noAdjustHandles="1" noChangeArrowheads="1" noChangeShapeType="1" noTextEdit="1"/>
                </p:cNvSpPr>
                <p:nvPr/>
              </p:nvSpPr>
              <p:spPr>
                <a:xfrm>
                  <a:off x="4127292" y="3427079"/>
                  <a:ext cx="576000" cy="504000"/>
                </a:xfrm>
                <a:prstGeom prst="ellipse">
                  <a:avLst/>
                </a:prstGeom>
                <a:blipFill>
                  <a:blip r:embed="rId10"/>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椭圆 14">
                  <a:extLst>
                    <a:ext uri="{FF2B5EF4-FFF2-40B4-BE49-F238E27FC236}">
                      <a16:creationId xmlns:a16="http://schemas.microsoft.com/office/drawing/2014/main" id="{EDFAB499-73A1-EB94-09E2-F83BDC453057}"/>
                    </a:ext>
                  </a:extLst>
                </p:cNvPr>
                <p:cNvSpPr/>
                <p:nvPr/>
              </p:nvSpPr>
              <p:spPr>
                <a:xfrm>
                  <a:off x="4969240" y="2737437"/>
                  <a:ext cx="576000" cy="504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b="0" i="1" smtClean="0">
                                <a:solidFill>
                                  <a:schemeClr val="tx1"/>
                                </a:solidFill>
                                <a:latin typeface="Cambria Math" panose="02040503050406030204" pitchFamily="18" charset="0"/>
                              </a:rPr>
                            </m:ctrlPr>
                          </m:sSubPr>
                          <m:e>
                            <m:r>
                              <a:rPr kumimoji="1" lang="en-US" altLang="zh-CN" b="0" i="1" smtClean="0">
                                <a:solidFill>
                                  <a:schemeClr val="tx1"/>
                                </a:solidFill>
                                <a:latin typeface="Cambria Math" panose="02040503050406030204" pitchFamily="18" charset="0"/>
                              </a:rPr>
                              <m:t>𝑣</m:t>
                            </m:r>
                          </m:e>
                          <m:sub>
                            <m:r>
                              <a:rPr kumimoji="1" lang="en-US" altLang="zh-CN" b="0" i="1" smtClean="0">
                                <a:solidFill>
                                  <a:schemeClr val="tx1"/>
                                </a:solidFill>
                                <a:latin typeface="Cambria Math" panose="02040503050406030204" pitchFamily="18" charset="0"/>
                              </a:rPr>
                              <m:t>𝑖</m:t>
                            </m:r>
                            <m:r>
                              <a:rPr kumimoji="1" lang="en-US" altLang="zh-CN" b="0" i="1" smtClean="0">
                                <a:solidFill>
                                  <a:schemeClr val="tx1"/>
                                </a:solidFill>
                                <a:latin typeface="Cambria Math" panose="02040503050406030204" pitchFamily="18" charset="0"/>
                              </a:rPr>
                              <m:t>,4</m:t>
                            </m:r>
                          </m:sub>
                        </m:sSub>
                      </m:oMath>
                    </m:oMathPara>
                  </a14:m>
                  <a:endParaRPr kumimoji="1" lang="zh-CN" altLang="en-US" dirty="0">
                    <a:solidFill>
                      <a:schemeClr val="tx1"/>
                    </a:solidFill>
                  </a:endParaRPr>
                </a:p>
              </p:txBody>
            </p:sp>
          </mc:Choice>
          <mc:Fallback xmlns="">
            <p:sp>
              <p:nvSpPr>
                <p:cNvPr id="15" name="椭圆 14">
                  <a:extLst>
                    <a:ext uri="{FF2B5EF4-FFF2-40B4-BE49-F238E27FC236}">
                      <a16:creationId xmlns:a16="http://schemas.microsoft.com/office/drawing/2014/main" id="{EDFAB499-73A1-EB94-09E2-F83BDC453057}"/>
                    </a:ext>
                  </a:extLst>
                </p:cNvPr>
                <p:cNvSpPr>
                  <a:spLocks noRot="1" noChangeAspect="1" noMove="1" noResize="1" noEditPoints="1" noAdjustHandles="1" noChangeArrowheads="1" noChangeShapeType="1" noTextEdit="1"/>
                </p:cNvSpPr>
                <p:nvPr/>
              </p:nvSpPr>
              <p:spPr>
                <a:xfrm>
                  <a:off x="4969240" y="2737437"/>
                  <a:ext cx="576000" cy="504000"/>
                </a:xfrm>
                <a:prstGeom prst="ellipse">
                  <a:avLst/>
                </a:prstGeom>
                <a:blipFill>
                  <a:blip r:embed="rId11"/>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椭圆 15">
                  <a:extLst>
                    <a:ext uri="{FF2B5EF4-FFF2-40B4-BE49-F238E27FC236}">
                      <a16:creationId xmlns:a16="http://schemas.microsoft.com/office/drawing/2014/main" id="{996775CD-9009-E2B9-E338-4E413075D52E}"/>
                    </a:ext>
                  </a:extLst>
                </p:cNvPr>
                <p:cNvSpPr/>
                <p:nvPr/>
              </p:nvSpPr>
              <p:spPr>
                <a:xfrm>
                  <a:off x="4969240" y="3425158"/>
                  <a:ext cx="576000" cy="504000"/>
                </a:xfrm>
                <a:prstGeom prst="ellipse">
                  <a:avLst/>
                </a:prstGeom>
                <a:solidFill>
                  <a:schemeClr val="accent2">
                    <a:lumMod val="60000"/>
                    <a:lumOff val="40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b="0" i="1" smtClean="0">
                                <a:solidFill>
                                  <a:schemeClr val="tx1"/>
                                </a:solidFill>
                                <a:latin typeface="Cambria Math" panose="02040503050406030204" pitchFamily="18" charset="0"/>
                              </a:rPr>
                            </m:ctrlPr>
                          </m:sSubPr>
                          <m:e>
                            <m:r>
                              <a:rPr kumimoji="1" lang="en-US" altLang="zh-CN" b="0" i="1" smtClean="0">
                                <a:solidFill>
                                  <a:schemeClr val="tx1"/>
                                </a:solidFill>
                                <a:latin typeface="Cambria Math" panose="02040503050406030204" pitchFamily="18" charset="0"/>
                              </a:rPr>
                              <m:t>𝑞</m:t>
                            </m:r>
                          </m:e>
                          <m:sub>
                            <m:r>
                              <a:rPr kumimoji="1" lang="en-US" altLang="zh-CN" b="0" i="1" smtClean="0">
                                <a:solidFill>
                                  <a:schemeClr val="tx1"/>
                                </a:solidFill>
                                <a:latin typeface="Cambria Math" panose="02040503050406030204" pitchFamily="18" charset="0"/>
                              </a:rPr>
                              <m:t>𝑖</m:t>
                            </m:r>
                            <m:r>
                              <a:rPr kumimoji="1" lang="en-US" altLang="zh-CN" b="0" i="1" smtClean="0">
                                <a:solidFill>
                                  <a:schemeClr val="tx1"/>
                                </a:solidFill>
                                <a:latin typeface="Cambria Math" panose="02040503050406030204" pitchFamily="18" charset="0"/>
                              </a:rPr>
                              <m:t>,4</m:t>
                            </m:r>
                          </m:sub>
                        </m:sSub>
                      </m:oMath>
                    </m:oMathPara>
                  </a14:m>
                  <a:endParaRPr kumimoji="1" lang="zh-CN" altLang="en-US" dirty="0">
                    <a:solidFill>
                      <a:schemeClr val="tx1"/>
                    </a:solidFill>
                  </a:endParaRPr>
                </a:p>
              </p:txBody>
            </p:sp>
          </mc:Choice>
          <mc:Fallback xmlns="">
            <p:sp>
              <p:nvSpPr>
                <p:cNvPr id="16" name="椭圆 15">
                  <a:extLst>
                    <a:ext uri="{FF2B5EF4-FFF2-40B4-BE49-F238E27FC236}">
                      <a16:creationId xmlns:a16="http://schemas.microsoft.com/office/drawing/2014/main" id="{996775CD-9009-E2B9-E338-4E413075D52E}"/>
                    </a:ext>
                  </a:extLst>
                </p:cNvPr>
                <p:cNvSpPr>
                  <a:spLocks noRot="1" noChangeAspect="1" noMove="1" noResize="1" noEditPoints="1" noAdjustHandles="1" noChangeArrowheads="1" noChangeShapeType="1" noTextEdit="1"/>
                </p:cNvSpPr>
                <p:nvPr/>
              </p:nvSpPr>
              <p:spPr>
                <a:xfrm>
                  <a:off x="4969240" y="3425158"/>
                  <a:ext cx="576000" cy="504000"/>
                </a:xfrm>
                <a:prstGeom prst="ellipse">
                  <a:avLst/>
                </a:prstGeom>
                <a:blipFill>
                  <a:blip r:embed="rId12"/>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椭圆 16">
                  <a:extLst>
                    <a:ext uri="{FF2B5EF4-FFF2-40B4-BE49-F238E27FC236}">
                      <a16:creationId xmlns:a16="http://schemas.microsoft.com/office/drawing/2014/main" id="{00EE90F3-C917-FCF3-586E-79414A3C79B1}"/>
                    </a:ext>
                  </a:extLst>
                </p:cNvPr>
                <p:cNvSpPr/>
                <p:nvPr/>
              </p:nvSpPr>
              <p:spPr>
                <a:xfrm>
                  <a:off x="5811188" y="2735516"/>
                  <a:ext cx="576000" cy="504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b="0" i="1" smtClean="0">
                                <a:solidFill>
                                  <a:schemeClr val="tx1"/>
                                </a:solidFill>
                                <a:latin typeface="Cambria Math" panose="02040503050406030204" pitchFamily="18" charset="0"/>
                              </a:rPr>
                            </m:ctrlPr>
                          </m:sSubPr>
                          <m:e>
                            <m:r>
                              <a:rPr kumimoji="1" lang="en-US" altLang="zh-CN" b="0" i="1" smtClean="0">
                                <a:solidFill>
                                  <a:schemeClr val="tx1"/>
                                </a:solidFill>
                                <a:latin typeface="Cambria Math" panose="02040503050406030204" pitchFamily="18" charset="0"/>
                              </a:rPr>
                              <m:t>𝑣</m:t>
                            </m:r>
                          </m:e>
                          <m:sub>
                            <m:r>
                              <a:rPr kumimoji="1" lang="en-US" altLang="zh-CN" b="0" i="1" smtClean="0">
                                <a:solidFill>
                                  <a:schemeClr val="tx1"/>
                                </a:solidFill>
                                <a:latin typeface="Cambria Math" panose="02040503050406030204" pitchFamily="18" charset="0"/>
                              </a:rPr>
                              <m:t>𝑖</m:t>
                            </m:r>
                            <m:r>
                              <a:rPr kumimoji="1" lang="en-US" altLang="zh-CN" b="0" i="1" smtClean="0">
                                <a:solidFill>
                                  <a:schemeClr val="tx1"/>
                                </a:solidFill>
                                <a:latin typeface="Cambria Math" panose="02040503050406030204" pitchFamily="18" charset="0"/>
                              </a:rPr>
                              <m:t>,5</m:t>
                            </m:r>
                          </m:sub>
                        </m:sSub>
                      </m:oMath>
                    </m:oMathPara>
                  </a14:m>
                  <a:endParaRPr kumimoji="1" lang="zh-CN" altLang="en-US" dirty="0">
                    <a:solidFill>
                      <a:schemeClr val="tx1"/>
                    </a:solidFill>
                  </a:endParaRPr>
                </a:p>
              </p:txBody>
            </p:sp>
          </mc:Choice>
          <mc:Fallback xmlns="">
            <p:sp>
              <p:nvSpPr>
                <p:cNvPr id="17" name="椭圆 16">
                  <a:extLst>
                    <a:ext uri="{FF2B5EF4-FFF2-40B4-BE49-F238E27FC236}">
                      <a16:creationId xmlns:a16="http://schemas.microsoft.com/office/drawing/2014/main" id="{00EE90F3-C917-FCF3-586E-79414A3C79B1}"/>
                    </a:ext>
                  </a:extLst>
                </p:cNvPr>
                <p:cNvSpPr>
                  <a:spLocks noRot="1" noChangeAspect="1" noMove="1" noResize="1" noEditPoints="1" noAdjustHandles="1" noChangeArrowheads="1" noChangeShapeType="1" noTextEdit="1"/>
                </p:cNvSpPr>
                <p:nvPr/>
              </p:nvSpPr>
              <p:spPr>
                <a:xfrm>
                  <a:off x="5811188" y="2735516"/>
                  <a:ext cx="576000" cy="504000"/>
                </a:xfrm>
                <a:prstGeom prst="ellipse">
                  <a:avLst/>
                </a:prstGeom>
                <a:blipFill>
                  <a:blip r:embed="rId13"/>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椭圆 17">
                  <a:extLst>
                    <a:ext uri="{FF2B5EF4-FFF2-40B4-BE49-F238E27FC236}">
                      <a16:creationId xmlns:a16="http://schemas.microsoft.com/office/drawing/2014/main" id="{DADE6097-BCC2-DC69-F028-7080054AD7FC}"/>
                    </a:ext>
                  </a:extLst>
                </p:cNvPr>
                <p:cNvSpPr/>
                <p:nvPr/>
              </p:nvSpPr>
              <p:spPr>
                <a:xfrm>
                  <a:off x="5811188" y="3423237"/>
                  <a:ext cx="576000" cy="504000"/>
                </a:xfrm>
                <a:prstGeom prst="ellipse">
                  <a:avLst/>
                </a:prstGeom>
                <a:solidFill>
                  <a:schemeClr val="accent2">
                    <a:lumMod val="60000"/>
                    <a:lumOff val="40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b="0" i="1" smtClean="0">
                                <a:solidFill>
                                  <a:schemeClr val="tx1"/>
                                </a:solidFill>
                                <a:latin typeface="Cambria Math" panose="02040503050406030204" pitchFamily="18" charset="0"/>
                              </a:rPr>
                            </m:ctrlPr>
                          </m:sSubPr>
                          <m:e>
                            <m:r>
                              <a:rPr kumimoji="1" lang="en-US" altLang="zh-CN" b="0" i="1" smtClean="0">
                                <a:solidFill>
                                  <a:schemeClr val="tx1"/>
                                </a:solidFill>
                                <a:latin typeface="Cambria Math" panose="02040503050406030204" pitchFamily="18" charset="0"/>
                              </a:rPr>
                              <m:t>𝑞</m:t>
                            </m:r>
                          </m:e>
                          <m:sub>
                            <m:r>
                              <a:rPr kumimoji="1" lang="en-US" altLang="zh-CN" b="0" i="1" smtClean="0">
                                <a:solidFill>
                                  <a:schemeClr val="tx1"/>
                                </a:solidFill>
                                <a:latin typeface="Cambria Math" panose="02040503050406030204" pitchFamily="18" charset="0"/>
                              </a:rPr>
                              <m:t>𝑖</m:t>
                            </m:r>
                            <m:r>
                              <a:rPr kumimoji="1" lang="en-US" altLang="zh-CN" b="0" i="1" smtClean="0">
                                <a:solidFill>
                                  <a:schemeClr val="tx1"/>
                                </a:solidFill>
                                <a:latin typeface="Cambria Math" panose="02040503050406030204" pitchFamily="18" charset="0"/>
                              </a:rPr>
                              <m:t>,5</m:t>
                            </m:r>
                          </m:sub>
                        </m:sSub>
                      </m:oMath>
                    </m:oMathPara>
                  </a14:m>
                  <a:endParaRPr kumimoji="1" lang="zh-CN" altLang="en-US" dirty="0">
                    <a:solidFill>
                      <a:schemeClr val="tx1"/>
                    </a:solidFill>
                  </a:endParaRPr>
                </a:p>
              </p:txBody>
            </p:sp>
          </mc:Choice>
          <mc:Fallback xmlns="">
            <p:sp>
              <p:nvSpPr>
                <p:cNvPr id="18" name="椭圆 17">
                  <a:extLst>
                    <a:ext uri="{FF2B5EF4-FFF2-40B4-BE49-F238E27FC236}">
                      <a16:creationId xmlns:a16="http://schemas.microsoft.com/office/drawing/2014/main" id="{DADE6097-BCC2-DC69-F028-7080054AD7FC}"/>
                    </a:ext>
                  </a:extLst>
                </p:cNvPr>
                <p:cNvSpPr>
                  <a:spLocks noRot="1" noChangeAspect="1" noMove="1" noResize="1" noEditPoints="1" noAdjustHandles="1" noChangeArrowheads="1" noChangeShapeType="1" noTextEdit="1"/>
                </p:cNvSpPr>
                <p:nvPr/>
              </p:nvSpPr>
              <p:spPr>
                <a:xfrm>
                  <a:off x="5811188" y="3423237"/>
                  <a:ext cx="576000" cy="504000"/>
                </a:xfrm>
                <a:prstGeom prst="ellipse">
                  <a:avLst/>
                </a:prstGeom>
                <a:blipFill>
                  <a:blip r:embed="rId14"/>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椭圆 18">
                  <a:extLst>
                    <a:ext uri="{FF2B5EF4-FFF2-40B4-BE49-F238E27FC236}">
                      <a16:creationId xmlns:a16="http://schemas.microsoft.com/office/drawing/2014/main" id="{8798DCAF-8171-67C8-2DF9-6C6BBDB1A2A2}"/>
                    </a:ext>
                  </a:extLst>
                </p:cNvPr>
                <p:cNvSpPr/>
                <p:nvPr/>
              </p:nvSpPr>
              <p:spPr>
                <a:xfrm>
                  <a:off x="8402414" y="2737437"/>
                  <a:ext cx="576000" cy="504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b="0" i="1" smtClean="0">
                                <a:solidFill>
                                  <a:schemeClr val="tx1"/>
                                </a:solidFill>
                                <a:latin typeface="Cambria Math" panose="02040503050406030204" pitchFamily="18" charset="0"/>
                              </a:rPr>
                            </m:ctrlPr>
                          </m:sSubPr>
                          <m:e>
                            <m:r>
                              <a:rPr kumimoji="1" lang="en-US" altLang="zh-CN" b="0" i="1" smtClean="0">
                                <a:solidFill>
                                  <a:schemeClr val="tx1"/>
                                </a:solidFill>
                                <a:latin typeface="Cambria Math" panose="02040503050406030204" pitchFamily="18" charset="0"/>
                              </a:rPr>
                              <m:t>𝑣</m:t>
                            </m:r>
                          </m:e>
                          <m:sub>
                            <m:r>
                              <a:rPr kumimoji="1" lang="en-US" altLang="zh-CN" b="0" i="1" smtClean="0">
                                <a:solidFill>
                                  <a:schemeClr val="tx1"/>
                                </a:solidFill>
                                <a:latin typeface="Cambria Math" panose="02040503050406030204" pitchFamily="18" charset="0"/>
                              </a:rPr>
                              <m:t>𝑖</m:t>
                            </m:r>
                            <m:r>
                              <a:rPr kumimoji="1" lang="en-US" altLang="zh-CN" b="0" i="1" smtClean="0">
                                <a:solidFill>
                                  <a:schemeClr val="tx1"/>
                                </a:solidFill>
                                <a:latin typeface="Cambria Math" panose="02040503050406030204" pitchFamily="18" charset="0"/>
                              </a:rPr>
                              <m:t>,2</m:t>
                            </m:r>
                          </m:sub>
                        </m:sSub>
                      </m:oMath>
                    </m:oMathPara>
                  </a14:m>
                  <a:endParaRPr kumimoji="1" lang="zh-CN" altLang="en-US" dirty="0">
                    <a:solidFill>
                      <a:schemeClr val="tx1"/>
                    </a:solidFill>
                  </a:endParaRPr>
                </a:p>
              </p:txBody>
            </p:sp>
          </mc:Choice>
          <mc:Fallback xmlns="">
            <p:sp>
              <p:nvSpPr>
                <p:cNvPr id="19" name="椭圆 18">
                  <a:extLst>
                    <a:ext uri="{FF2B5EF4-FFF2-40B4-BE49-F238E27FC236}">
                      <a16:creationId xmlns:a16="http://schemas.microsoft.com/office/drawing/2014/main" id="{8798DCAF-8171-67C8-2DF9-6C6BBDB1A2A2}"/>
                    </a:ext>
                  </a:extLst>
                </p:cNvPr>
                <p:cNvSpPr>
                  <a:spLocks noRot="1" noChangeAspect="1" noMove="1" noResize="1" noEditPoints="1" noAdjustHandles="1" noChangeArrowheads="1" noChangeShapeType="1" noTextEdit="1"/>
                </p:cNvSpPr>
                <p:nvPr/>
              </p:nvSpPr>
              <p:spPr>
                <a:xfrm>
                  <a:off x="8402414" y="2737437"/>
                  <a:ext cx="576000" cy="504000"/>
                </a:xfrm>
                <a:prstGeom prst="ellipse">
                  <a:avLst/>
                </a:prstGeom>
                <a:blipFill>
                  <a:blip r:embed="rId15"/>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椭圆 19">
                  <a:extLst>
                    <a:ext uri="{FF2B5EF4-FFF2-40B4-BE49-F238E27FC236}">
                      <a16:creationId xmlns:a16="http://schemas.microsoft.com/office/drawing/2014/main" id="{2A581135-B3D5-1FF0-AA26-2F25264A4C02}"/>
                    </a:ext>
                  </a:extLst>
                </p:cNvPr>
                <p:cNvSpPr/>
                <p:nvPr/>
              </p:nvSpPr>
              <p:spPr>
                <a:xfrm>
                  <a:off x="8402414" y="3425158"/>
                  <a:ext cx="576000" cy="504000"/>
                </a:xfrm>
                <a:prstGeom prst="ellipse">
                  <a:avLst/>
                </a:prstGeom>
                <a:solidFill>
                  <a:schemeClr val="accent2">
                    <a:lumMod val="60000"/>
                    <a:lumOff val="40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b="0" i="1" smtClean="0">
                                <a:solidFill>
                                  <a:schemeClr val="tx1"/>
                                </a:solidFill>
                                <a:latin typeface="Cambria Math" panose="02040503050406030204" pitchFamily="18" charset="0"/>
                              </a:rPr>
                            </m:ctrlPr>
                          </m:sSubPr>
                          <m:e>
                            <m:r>
                              <a:rPr kumimoji="1" lang="en-US" altLang="zh-CN" b="0" i="1" smtClean="0">
                                <a:solidFill>
                                  <a:schemeClr val="tx1"/>
                                </a:solidFill>
                                <a:latin typeface="Cambria Math" panose="02040503050406030204" pitchFamily="18" charset="0"/>
                              </a:rPr>
                              <m:t>𝑞</m:t>
                            </m:r>
                          </m:e>
                          <m:sub>
                            <m:r>
                              <a:rPr kumimoji="1" lang="en-US" altLang="zh-CN" b="0" i="1" smtClean="0">
                                <a:solidFill>
                                  <a:schemeClr val="tx1"/>
                                </a:solidFill>
                                <a:latin typeface="Cambria Math" panose="02040503050406030204" pitchFamily="18" charset="0"/>
                              </a:rPr>
                              <m:t>𝑖</m:t>
                            </m:r>
                            <m:r>
                              <a:rPr kumimoji="1" lang="en-US" altLang="zh-CN" b="0" i="1" smtClean="0">
                                <a:solidFill>
                                  <a:schemeClr val="tx1"/>
                                </a:solidFill>
                                <a:latin typeface="Cambria Math" panose="02040503050406030204" pitchFamily="18" charset="0"/>
                              </a:rPr>
                              <m:t>,2</m:t>
                            </m:r>
                          </m:sub>
                        </m:sSub>
                      </m:oMath>
                    </m:oMathPara>
                  </a14:m>
                  <a:endParaRPr kumimoji="1" lang="zh-CN" altLang="en-US" dirty="0">
                    <a:solidFill>
                      <a:schemeClr val="tx1"/>
                    </a:solidFill>
                  </a:endParaRPr>
                </a:p>
              </p:txBody>
            </p:sp>
          </mc:Choice>
          <mc:Fallback xmlns="">
            <p:sp>
              <p:nvSpPr>
                <p:cNvPr id="20" name="椭圆 19">
                  <a:extLst>
                    <a:ext uri="{FF2B5EF4-FFF2-40B4-BE49-F238E27FC236}">
                      <a16:creationId xmlns:a16="http://schemas.microsoft.com/office/drawing/2014/main" id="{2A581135-B3D5-1FF0-AA26-2F25264A4C02}"/>
                    </a:ext>
                  </a:extLst>
                </p:cNvPr>
                <p:cNvSpPr>
                  <a:spLocks noRot="1" noChangeAspect="1" noMove="1" noResize="1" noEditPoints="1" noAdjustHandles="1" noChangeArrowheads="1" noChangeShapeType="1" noTextEdit="1"/>
                </p:cNvSpPr>
                <p:nvPr/>
              </p:nvSpPr>
              <p:spPr>
                <a:xfrm>
                  <a:off x="8402414" y="3425158"/>
                  <a:ext cx="576000" cy="504000"/>
                </a:xfrm>
                <a:prstGeom prst="ellipse">
                  <a:avLst/>
                </a:prstGeom>
                <a:blipFill>
                  <a:blip r:embed="rId16"/>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椭圆 22">
                  <a:extLst>
                    <a:ext uri="{FF2B5EF4-FFF2-40B4-BE49-F238E27FC236}">
                      <a16:creationId xmlns:a16="http://schemas.microsoft.com/office/drawing/2014/main" id="{2EB3B5E3-0049-450C-B6E0-CB0A0DC6BCAE}"/>
                    </a:ext>
                  </a:extLst>
                </p:cNvPr>
                <p:cNvSpPr/>
                <p:nvPr/>
              </p:nvSpPr>
              <p:spPr>
                <a:xfrm>
                  <a:off x="9244362" y="2735516"/>
                  <a:ext cx="576000" cy="504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b="0" i="1" smtClean="0">
                                <a:solidFill>
                                  <a:schemeClr val="tx1"/>
                                </a:solidFill>
                                <a:latin typeface="Cambria Math" panose="02040503050406030204" pitchFamily="18" charset="0"/>
                              </a:rPr>
                            </m:ctrlPr>
                          </m:sSubPr>
                          <m:e>
                            <m:r>
                              <a:rPr kumimoji="1" lang="en-US" altLang="zh-CN" b="0" i="1" smtClean="0">
                                <a:solidFill>
                                  <a:schemeClr val="tx1"/>
                                </a:solidFill>
                                <a:latin typeface="Cambria Math" panose="02040503050406030204" pitchFamily="18" charset="0"/>
                              </a:rPr>
                              <m:t>𝑣</m:t>
                            </m:r>
                          </m:e>
                          <m:sub>
                            <m:r>
                              <a:rPr kumimoji="1" lang="en-US" altLang="zh-CN" b="0" i="1" smtClean="0">
                                <a:solidFill>
                                  <a:schemeClr val="tx1"/>
                                </a:solidFill>
                                <a:latin typeface="Cambria Math" panose="02040503050406030204" pitchFamily="18" charset="0"/>
                              </a:rPr>
                              <m:t>𝑖</m:t>
                            </m:r>
                            <m:r>
                              <a:rPr kumimoji="1" lang="en-US" altLang="zh-CN" b="0" i="1" smtClean="0">
                                <a:solidFill>
                                  <a:schemeClr val="tx1"/>
                                </a:solidFill>
                                <a:latin typeface="Cambria Math" panose="02040503050406030204" pitchFamily="18" charset="0"/>
                              </a:rPr>
                              <m:t>,5</m:t>
                            </m:r>
                          </m:sub>
                        </m:sSub>
                      </m:oMath>
                    </m:oMathPara>
                  </a14:m>
                  <a:endParaRPr kumimoji="1" lang="zh-CN" altLang="en-US" dirty="0">
                    <a:solidFill>
                      <a:schemeClr val="tx1"/>
                    </a:solidFill>
                  </a:endParaRPr>
                </a:p>
              </p:txBody>
            </p:sp>
          </mc:Choice>
          <mc:Fallback xmlns="">
            <p:sp>
              <p:nvSpPr>
                <p:cNvPr id="23" name="椭圆 22">
                  <a:extLst>
                    <a:ext uri="{FF2B5EF4-FFF2-40B4-BE49-F238E27FC236}">
                      <a16:creationId xmlns:a16="http://schemas.microsoft.com/office/drawing/2014/main" id="{2EB3B5E3-0049-450C-B6E0-CB0A0DC6BCAE}"/>
                    </a:ext>
                  </a:extLst>
                </p:cNvPr>
                <p:cNvSpPr>
                  <a:spLocks noRot="1" noChangeAspect="1" noMove="1" noResize="1" noEditPoints="1" noAdjustHandles="1" noChangeArrowheads="1" noChangeShapeType="1" noTextEdit="1"/>
                </p:cNvSpPr>
                <p:nvPr/>
              </p:nvSpPr>
              <p:spPr>
                <a:xfrm>
                  <a:off x="9244362" y="2735516"/>
                  <a:ext cx="576000" cy="504000"/>
                </a:xfrm>
                <a:prstGeom prst="ellipse">
                  <a:avLst/>
                </a:prstGeom>
                <a:blipFill>
                  <a:blip r:embed="rId17"/>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椭圆 23">
                  <a:extLst>
                    <a:ext uri="{FF2B5EF4-FFF2-40B4-BE49-F238E27FC236}">
                      <a16:creationId xmlns:a16="http://schemas.microsoft.com/office/drawing/2014/main" id="{7DBBEE18-3A7A-B1A7-0B0D-1E16C81D42F0}"/>
                    </a:ext>
                  </a:extLst>
                </p:cNvPr>
                <p:cNvSpPr/>
                <p:nvPr/>
              </p:nvSpPr>
              <p:spPr>
                <a:xfrm>
                  <a:off x="9244362" y="3423237"/>
                  <a:ext cx="576000" cy="504000"/>
                </a:xfrm>
                <a:prstGeom prst="ellipse">
                  <a:avLst/>
                </a:prstGeom>
                <a:solidFill>
                  <a:schemeClr val="accent2">
                    <a:lumMod val="60000"/>
                    <a:lumOff val="40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b="0" i="1" smtClean="0">
                                <a:solidFill>
                                  <a:schemeClr val="tx1"/>
                                </a:solidFill>
                                <a:latin typeface="Cambria Math" panose="02040503050406030204" pitchFamily="18" charset="0"/>
                              </a:rPr>
                            </m:ctrlPr>
                          </m:sSubPr>
                          <m:e>
                            <m:r>
                              <a:rPr kumimoji="1" lang="en-US" altLang="zh-CN" b="0" i="1" smtClean="0">
                                <a:solidFill>
                                  <a:schemeClr val="tx1"/>
                                </a:solidFill>
                                <a:latin typeface="Cambria Math" panose="02040503050406030204" pitchFamily="18" charset="0"/>
                              </a:rPr>
                              <m:t>𝑞</m:t>
                            </m:r>
                          </m:e>
                          <m:sub>
                            <m:r>
                              <a:rPr kumimoji="1" lang="en-US" altLang="zh-CN" b="0" i="1" smtClean="0">
                                <a:solidFill>
                                  <a:schemeClr val="tx1"/>
                                </a:solidFill>
                                <a:latin typeface="Cambria Math" panose="02040503050406030204" pitchFamily="18" charset="0"/>
                              </a:rPr>
                              <m:t>𝑖</m:t>
                            </m:r>
                            <m:r>
                              <a:rPr kumimoji="1" lang="en-US" altLang="zh-CN" b="0" i="1" smtClean="0">
                                <a:solidFill>
                                  <a:schemeClr val="tx1"/>
                                </a:solidFill>
                                <a:latin typeface="Cambria Math" panose="02040503050406030204" pitchFamily="18" charset="0"/>
                              </a:rPr>
                              <m:t>,5</m:t>
                            </m:r>
                          </m:sub>
                        </m:sSub>
                      </m:oMath>
                    </m:oMathPara>
                  </a14:m>
                  <a:endParaRPr kumimoji="1" lang="zh-CN" altLang="en-US" dirty="0">
                    <a:solidFill>
                      <a:schemeClr val="tx1"/>
                    </a:solidFill>
                  </a:endParaRPr>
                </a:p>
              </p:txBody>
            </p:sp>
          </mc:Choice>
          <mc:Fallback xmlns="">
            <p:sp>
              <p:nvSpPr>
                <p:cNvPr id="24" name="椭圆 23">
                  <a:extLst>
                    <a:ext uri="{FF2B5EF4-FFF2-40B4-BE49-F238E27FC236}">
                      <a16:creationId xmlns:a16="http://schemas.microsoft.com/office/drawing/2014/main" id="{7DBBEE18-3A7A-B1A7-0B0D-1E16C81D42F0}"/>
                    </a:ext>
                  </a:extLst>
                </p:cNvPr>
                <p:cNvSpPr>
                  <a:spLocks noRot="1" noChangeAspect="1" noMove="1" noResize="1" noEditPoints="1" noAdjustHandles="1" noChangeArrowheads="1" noChangeShapeType="1" noTextEdit="1"/>
                </p:cNvSpPr>
                <p:nvPr/>
              </p:nvSpPr>
              <p:spPr>
                <a:xfrm>
                  <a:off x="9244362" y="3423237"/>
                  <a:ext cx="576000" cy="504000"/>
                </a:xfrm>
                <a:prstGeom prst="ellipse">
                  <a:avLst/>
                </a:prstGeom>
                <a:blipFill>
                  <a:blip r:embed="rId18"/>
                  <a:stretch>
                    <a:fillRect/>
                  </a:stretch>
                </a:blipFill>
                <a:ln>
                  <a:noFill/>
                </a:ln>
              </p:spPr>
              <p:txBody>
                <a:bodyPr/>
                <a:lstStyle/>
                <a:p>
                  <a:r>
                    <a:rPr lang="zh-CN" altLang="en-US">
                      <a:noFill/>
                    </a:rPr>
                    <a:t> </a:t>
                  </a:r>
                </a:p>
              </p:txBody>
            </p:sp>
          </mc:Fallback>
        </mc:AlternateContent>
        <p:sp>
          <p:nvSpPr>
            <p:cNvPr id="25" name="右箭头 24">
              <a:extLst>
                <a:ext uri="{FF2B5EF4-FFF2-40B4-BE49-F238E27FC236}">
                  <a16:creationId xmlns:a16="http://schemas.microsoft.com/office/drawing/2014/main" id="{CDF2491C-36E5-BA0B-F02D-1E626CA1847B}"/>
                </a:ext>
              </a:extLst>
            </p:cNvPr>
            <p:cNvSpPr/>
            <p:nvPr/>
          </p:nvSpPr>
          <p:spPr>
            <a:xfrm>
              <a:off x="6387188" y="3085219"/>
              <a:ext cx="2015226" cy="484632"/>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26" name="右箭头 25">
              <a:extLst>
                <a:ext uri="{FF2B5EF4-FFF2-40B4-BE49-F238E27FC236}">
                  <a16:creationId xmlns:a16="http://schemas.microsoft.com/office/drawing/2014/main" id="{C4538926-ED15-B28B-F10E-EA526122935C}"/>
                </a:ext>
              </a:extLst>
            </p:cNvPr>
            <p:cNvSpPr/>
            <p:nvPr/>
          </p:nvSpPr>
          <p:spPr>
            <a:xfrm>
              <a:off x="9816063" y="3085219"/>
              <a:ext cx="720000" cy="484632"/>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B98F89AA-3058-FB09-E799-298F8F9D99BF}"/>
                    </a:ext>
                  </a:extLst>
                </p:cNvPr>
                <p:cNvSpPr txBox="1"/>
                <p:nvPr/>
              </p:nvSpPr>
              <p:spPr>
                <a:xfrm>
                  <a:off x="6404561" y="2802850"/>
                  <a:ext cx="1980479" cy="369332"/>
                </a:xfrm>
                <a:prstGeom prst="rect">
                  <a:avLst/>
                </a:prstGeom>
                <a:noFill/>
              </p:spPr>
              <p:txBody>
                <a:bodyPr wrap="none" rtlCol="0">
                  <a:spAutoFit/>
                </a:bodyPr>
                <a:lstStyle/>
                <a:p>
                  <a:r>
                    <a:rPr kumimoji="1" lang="en-US" altLang="zh-CN" i="1" dirty="0">
                      <a:solidFill>
                        <a:schemeClr val="tx1"/>
                      </a:solidFill>
                    </a:rPr>
                    <a:t>largest </a:t>
                  </a:r>
                  <a14:m>
                    <m:oMath xmlns:m="http://schemas.openxmlformats.org/officeDocument/2006/math">
                      <m:sSub>
                        <m:sSubPr>
                          <m:ctrlPr>
                            <a:rPr kumimoji="1" lang="en-US" altLang="zh-CN" b="0" i="1" smtClean="0">
                              <a:solidFill>
                                <a:schemeClr val="tx1"/>
                              </a:solidFill>
                              <a:latin typeface="Cambria Math" panose="02040503050406030204" pitchFamily="18" charset="0"/>
                            </a:rPr>
                          </m:ctrlPr>
                        </m:sSubPr>
                        <m:e>
                          <m:r>
                            <a:rPr kumimoji="1" lang="en-US" altLang="zh-CN" b="0" i="1" smtClean="0">
                              <a:solidFill>
                                <a:schemeClr val="tx1"/>
                              </a:solidFill>
                              <a:latin typeface="Cambria Math" panose="02040503050406030204" pitchFamily="18" charset="0"/>
                            </a:rPr>
                            <m:t>𝐾</m:t>
                          </m:r>
                        </m:e>
                        <m:sub>
                          <m:r>
                            <a:rPr kumimoji="1" lang="en-US" altLang="zh-CN" b="0" i="1" smtClean="0">
                              <a:solidFill>
                                <a:schemeClr val="tx1"/>
                              </a:solidFill>
                              <a:latin typeface="Cambria Math" panose="02040503050406030204" pitchFamily="18" charset="0"/>
                            </a:rPr>
                            <m:t>𝑖</m:t>
                          </m:r>
                        </m:sub>
                      </m:sSub>
                    </m:oMath>
                  </a14:m>
                  <a:r>
                    <a:rPr kumimoji="1" lang="en-US" altLang="zh-CN" i="1" dirty="0">
                      <a:solidFill>
                        <a:schemeClr val="tx1"/>
                      </a:solidFill>
                    </a:rPr>
                    <a:t> priorities</a:t>
                  </a:r>
                  <a:endParaRPr kumimoji="1" lang="zh-CN" altLang="en-US" i="1" dirty="0">
                    <a:solidFill>
                      <a:schemeClr val="tx1"/>
                    </a:solidFill>
                  </a:endParaRPr>
                </a:p>
              </p:txBody>
            </p:sp>
          </mc:Choice>
          <mc:Fallback xmlns="">
            <p:sp>
              <p:nvSpPr>
                <p:cNvPr id="27" name="文本框 26">
                  <a:extLst>
                    <a:ext uri="{FF2B5EF4-FFF2-40B4-BE49-F238E27FC236}">
                      <a16:creationId xmlns:a16="http://schemas.microsoft.com/office/drawing/2014/main" id="{B98F89AA-3058-FB09-E799-298F8F9D99BF}"/>
                    </a:ext>
                  </a:extLst>
                </p:cNvPr>
                <p:cNvSpPr txBox="1">
                  <a:spLocks noRot="1" noChangeAspect="1" noMove="1" noResize="1" noEditPoints="1" noAdjustHandles="1" noChangeArrowheads="1" noChangeShapeType="1" noTextEdit="1"/>
                </p:cNvSpPr>
                <p:nvPr/>
              </p:nvSpPr>
              <p:spPr>
                <a:xfrm>
                  <a:off x="6404561" y="2802850"/>
                  <a:ext cx="1980479" cy="369332"/>
                </a:xfrm>
                <a:prstGeom prst="rect">
                  <a:avLst/>
                </a:prstGeom>
                <a:blipFill>
                  <a:blip r:embed="rId19"/>
                  <a:stretch>
                    <a:fillRect l="-2548" t="-6667" r="-1911" b="-23333"/>
                  </a:stretch>
                </a:blipFill>
              </p:spPr>
              <p:txBody>
                <a:bodyPr/>
                <a:lstStyle/>
                <a:p>
                  <a:r>
                    <a:rPr lang="zh-CN" altLang="en-US">
                      <a:noFill/>
                    </a:rPr>
                    <a:t> </a:t>
                  </a:r>
                </a:p>
              </p:txBody>
            </p:sp>
          </mc:Fallback>
        </mc:AlternateContent>
        <p:sp>
          <p:nvSpPr>
            <p:cNvPr id="28" name="文本框 27">
              <a:extLst>
                <a:ext uri="{FF2B5EF4-FFF2-40B4-BE49-F238E27FC236}">
                  <a16:creationId xmlns:a16="http://schemas.microsoft.com/office/drawing/2014/main" id="{837A14CA-EEF1-869B-FDFB-025DB6DEE484}"/>
                </a:ext>
              </a:extLst>
            </p:cNvPr>
            <p:cNvSpPr txBox="1"/>
            <p:nvPr/>
          </p:nvSpPr>
          <p:spPr>
            <a:xfrm rot="5400000">
              <a:off x="10197489" y="3147985"/>
              <a:ext cx="1054584" cy="400110"/>
            </a:xfrm>
            <a:prstGeom prst="rect">
              <a:avLst/>
            </a:prstGeom>
            <a:noFill/>
          </p:spPr>
          <p:txBody>
            <a:bodyPr wrap="none" rtlCol="0">
              <a:spAutoFit/>
            </a:bodyPr>
            <a:lstStyle/>
            <a:p>
              <a:r>
                <a:rPr kumimoji="1" lang="en-US" altLang="zh-CN" sz="2000" i="1" dirty="0"/>
                <a:t>network</a:t>
              </a:r>
              <a:endParaRPr kumimoji="1" lang="zh-CN" altLang="en-US" sz="2000" i="1" dirty="0"/>
            </a:p>
          </p:txBody>
        </p:sp>
      </p:grpSp>
    </p:spTree>
    <p:custDataLst>
      <p:tags r:id="rId1"/>
    </p:custDataLst>
    <p:extLst>
      <p:ext uri="{BB962C8B-B14F-4D97-AF65-F5344CB8AC3E}">
        <p14:creationId xmlns:p14="http://schemas.microsoft.com/office/powerpoint/2010/main" val="275461107"/>
      </p:ext>
    </p:extLst>
  </p:cSld>
  <p:clrMapOvr>
    <a:masterClrMapping/>
  </p:clrMapOvr>
  <mc:AlternateContent xmlns:mc="http://schemas.openxmlformats.org/markup-compatibility/2006" xmlns:p14="http://schemas.microsoft.com/office/powerpoint/2010/main">
    <mc:Choice Requires="p14">
      <p:transition spd="med" p14:dur="700" advTm="239576">
        <p:fade/>
      </p:transition>
    </mc:Choice>
    <mc:Fallback xmlns="">
      <p:transition spd="med" advTm="239576">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9D83C9BA-9E77-4B46-BAC9-7FE994CBCEEB}"/>
                  </a:ext>
                </a:extLst>
              </p:cNvPr>
              <p:cNvSpPr txBox="1"/>
              <p:nvPr/>
            </p:nvSpPr>
            <p:spPr>
              <a:xfrm>
                <a:off x="477270" y="1164467"/>
                <a:ext cx="11183788" cy="4622035"/>
              </a:xfrm>
              <a:prstGeom prst="rect">
                <a:avLst/>
              </a:prstGeom>
              <a:noFill/>
            </p:spPr>
            <p:txBody>
              <a:bodyPr wrap="square" rtlCol="0">
                <a:spAutoFit/>
              </a:bodyPr>
              <a:lstStyle/>
              <a:p>
                <a:pPr marL="800100" lvl="1" indent="-342900">
                  <a:lnSpc>
                    <a:spcPct val="120000"/>
                  </a:lnSpc>
                  <a:spcAft>
                    <a:spcPts val="1200"/>
                  </a:spcAft>
                  <a:buFont typeface="Arial" panose="020B0604020202020204" pitchFamily="34" charset="0"/>
                  <a:buChar char="•"/>
                </a:pPr>
                <a:r>
                  <a:rPr lang="en-US" altLang="zh-CN" sz="2000" i="1" dirty="0">
                    <a:latin typeface="Calibri" panose="020F0502020204030204" pitchFamily="34" charset="0"/>
                    <a:cs typeface="Calibri" panose="020F0502020204030204" pitchFamily="34" charset="0"/>
                  </a:rPr>
                  <a:t>MinMax Sampling (adaptive version)</a:t>
                </a:r>
                <a:endParaRPr lang="en-US" altLang="zh-CN" sz="2000" dirty="0">
                  <a:solidFill>
                    <a:srgbClr val="00B050"/>
                  </a:solidFill>
                  <a:latin typeface="Calibri" panose="020F0502020204030204" pitchFamily="34" charset="0"/>
                  <a:cs typeface="Calibri" panose="020F0502020204030204" pitchFamily="34" charset="0"/>
                </a:endParaRPr>
              </a:p>
              <a:p>
                <a:pPr marL="800100" lvl="1" indent="-342900">
                  <a:lnSpc>
                    <a:spcPct val="120000"/>
                  </a:lnSpc>
                  <a:spcAft>
                    <a:spcPts val="1200"/>
                  </a:spcAft>
                  <a:buFont typeface="Arial" panose="020B0604020202020204" pitchFamily="34" charset="0"/>
                  <a:buChar char="•"/>
                </a:pPr>
                <a:r>
                  <a:rPr lang="en" altLang="zh-CN" sz="2000" dirty="0">
                    <a:latin typeface="Calibri" panose="020F0502020204030204" pitchFamily="34" charset="0"/>
                    <a:cs typeface="Calibri" panose="020F0502020204030204" pitchFamily="34" charset="0"/>
                  </a:rPr>
                  <a:t>Adaptive </a:t>
                </a:r>
                <a:r>
                  <a:rPr lang="zh-CN" altLang="en-US" sz="2000" dirty="0">
                    <a:solidFill>
                      <a:srgbClr val="00B050"/>
                    </a:solidFill>
                    <a:latin typeface="Calibri" panose="020F0502020204030204" pitchFamily="34" charset="0"/>
                    <a:cs typeface="Calibri" panose="020F0502020204030204" pitchFamily="34" charset="0"/>
                  </a:rPr>
                  <a:t>✓</a:t>
                </a:r>
                <a:r>
                  <a:rPr lang="en-US" altLang="zh-CN" sz="2000" dirty="0">
                    <a:latin typeface="Calibri" panose="020F0502020204030204" pitchFamily="34" charset="0"/>
                    <a:cs typeface="Calibri" panose="020F0502020204030204" pitchFamily="34" charset="0"/>
                  </a:rPr>
                  <a:t>: </a:t>
                </a:r>
                <a:r>
                  <a:rPr lang="en-US" altLang="zh-CN" sz="2000" dirty="0">
                    <a:solidFill>
                      <a:srgbClr val="00B050"/>
                    </a:solidFill>
                    <a:latin typeface="Calibri" panose="020F0502020204030204" pitchFamily="34" charset="0"/>
                    <a:cs typeface="Calibri" panose="020F0502020204030204" pitchFamily="34" charset="0"/>
                  </a:rPr>
                  <a:t>can work in the following three modes</a:t>
                </a:r>
              </a:p>
              <a:p>
                <a:pPr marL="1257300" lvl="2" indent="-342900">
                  <a:lnSpc>
                    <a:spcPct val="120000"/>
                  </a:lnSpc>
                  <a:spcAft>
                    <a:spcPts val="1200"/>
                  </a:spcAft>
                  <a:buFont typeface="Arial" panose="020B0604020202020204" pitchFamily="34" charset="0"/>
                  <a:buChar char="•"/>
                </a:pPr>
                <a:r>
                  <a:rPr lang="en-US" altLang="zh-CN" sz="2000" i="1" dirty="0">
                    <a:solidFill>
                      <a:schemeClr val="bg2"/>
                    </a:solidFill>
                    <a:latin typeface="Calibri" panose="020F0502020204030204" pitchFamily="34" charset="0"/>
                    <a:cs typeface="Calibri" panose="020F0502020204030204" pitchFamily="34" charset="0"/>
                  </a:rPr>
                  <a:t>Basic mode </a:t>
                </a:r>
                <a:r>
                  <a:rPr lang="en-US" altLang="zh-CN" sz="2000" dirty="0">
                    <a:solidFill>
                      <a:schemeClr val="bg2"/>
                    </a:solidFill>
                    <a:latin typeface="Calibri" panose="020F0502020204030204" pitchFamily="34" charset="0"/>
                    <a:cs typeface="Calibri" panose="020F0502020204030204" pitchFamily="34" charset="0"/>
                  </a:rPr>
                  <a:t>(both </a:t>
                </a:r>
                <a14:m>
                  <m:oMath xmlns:m="http://schemas.openxmlformats.org/officeDocument/2006/math">
                    <m:sSub>
                      <m:sSubPr>
                        <m:ctrlPr>
                          <a:rPr lang="en-US" altLang="zh-CN" sz="2000" b="0" i="1" dirty="0" smtClean="0">
                            <a:solidFill>
                              <a:schemeClr val="bg2"/>
                            </a:solidFill>
                            <a:latin typeface="Cambria Math" panose="02040503050406030204" pitchFamily="18" charset="0"/>
                            <a:cs typeface="Calibri" panose="020F0502020204030204" pitchFamily="34" charset="0"/>
                          </a:rPr>
                        </m:ctrlPr>
                      </m:sSubPr>
                      <m:e>
                        <m:r>
                          <a:rPr lang="en-US" altLang="zh-CN" sz="2000" i="1" dirty="0" smtClean="0">
                            <a:solidFill>
                              <a:schemeClr val="bg2"/>
                            </a:solidFill>
                            <a:latin typeface="Cambria Math" panose="02040503050406030204" pitchFamily="18" charset="0"/>
                            <a:cs typeface="Calibri" panose="020F0502020204030204" pitchFamily="34" charset="0"/>
                          </a:rPr>
                          <m:t>𝐾</m:t>
                        </m:r>
                      </m:e>
                      <m:sub>
                        <m:r>
                          <a:rPr lang="en-US" altLang="zh-CN" sz="2000" b="0" i="1" dirty="0" smtClean="0">
                            <a:solidFill>
                              <a:schemeClr val="bg2"/>
                            </a:solidFill>
                            <a:latin typeface="Cambria Math" panose="02040503050406030204" pitchFamily="18" charset="0"/>
                            <a:cs typeface="Calibri" panose="020F0502020204030204" pitchFamily="34" charset="0"/>
                          </a:rPr>
                          <m:t>𝑖</m:t>
                        </m:r>
                      </m:sub>
                    </m:sSub>
                  </m:oMath>
                </a14:m>
                <a:r>
                  <a:rPr lang="en-US" altLang="zh-CN" sz="2000" dirty="0">
                    <a:solidFill>
                      <a:schemeClr val="bg2"/>
                    </a:solidFill>
                    <a:latin typeface="Calibri" panose="020F0502020204030204" pitchFamily="34" charset="0"/>
                    <a:cs typeface="Calibri" panose="020F0502020204030204" pitchFamily="34" charset="0"/>
                  </a:rPr>
                  <a:t> and the entire </a:t>
                </a:r>
                <a14:m>
                  <m:oMath xmlns:m="http://schemas.openxmlformats.org/officeDocument/2006/math">
                    <m:sSub>
                      <m:sSubPr>
                        <m:ctrlPr>
                          <a:rPr lang="en-US" altLang="zh-CN" sz="2000" b="0" i="1" smtClean="0">
                            <a:solidFill>
                              <a:schemeClr val="bg2"/>
                            </a:solidFill>
                            <a:latin typeface="Cambria Math" panose="02040503050406030204" pitchFamily="18" charset="0"/>
                            <a:cs typeface="Calibri" panose="020F0502020204030204" pitchFamily="34" charset="0"/>
                          </a:rPr>
                        </m:ctrlPr>
                      </m:sSubPr>
                      <m:e>
                        <m:r>
                          <a:rPr lang="en-US" altLang="zh-CN" sz="2000" b="0" i="1" smtClean="0">
                            <a:solidFill>
                              <a:schemeClr val="bg2"/>
                            </a:solidFill>
                            <a:latin typeface="Cambria Math" panose="02040503050406030204" pitchFamily="18" charset="0"/>
                            <a:cs typeface="Calibri" panose="020F0502020204030204" pitchFamily="34" charset="0"/>
                          </a:rPr>
                          <m:t>𝑉</m:t>
                        </m:r>
                      </m:e>
                      <m:sub>
                        <m:r>
                          <a:rPr lang="en-US" altLang="zh-CN" sz="2000" b="0" i="1" smtClean="0">
                            <a:solidFill>
                              <a:schemeClr val="bg2"/>
                            </a:solidFill>
                            <a:latin typeface="Cambria Math" panose="02040503050406030204" pitchFamily="18" charset="0"/>
                            <a:cs typeface="Calibri" panose="020F0502020204030204" pitchFamily="34" charset="0"/>
                          </a:rPr>
                          <m:t>𝑖</m:t>
                        </m:r>
                      </m:sub>
                    </m:sSub>
                  </m:oMath>
                </a14:m>
                <a:r>
                  <a:rPr lang="en-US" altLang="zh-CN" sz="2000" dirty="0">
                    <a:solidFill>
                      <a:schemeClr val="bg2"/>
                    </a:solidFill>
                    <a:latin typeface="Calibri" panose="020F0502020204030204" pitchFamily="34" charset="0"/>
                    <a:cs typeface="Calibri" panose="020F0502020204030204" pitchFamily="34" charset="0"/>
                  </a:rPr>
                  <a:t> are given): </a:t>
                </a:r>
              </a:p>
              <a:p>
                <a:pPr marL="1257300" lvl="2" indent="-342900">
                  <a:lnSpc>
                    <a:spcPct val="120000"/>
                  </a:lnSpc>
                  <a:spcAft>
                    <a:spcPts val="1200"/>
                  </a:spcAft>
                  <a:buFont typeface="Arial" panose="020B0604020202020204" pitchFamily="34" charset="0"/>
                  <a:buChar char="•"/>
                </a:pPr>
                <a:r>
                  <a:rPr lang="en-US" altLang="zh-CN" sz="2000" i="1" dirty="0">
                    <a:latin typeface="Calibri" panose="020F0502020204030204" pitchFamily="34" charset="0"/>
                    <a:cs typeface="Calibri" panose="020F0502020204030204" pitchFamily="34" charset="0"/>
                  </a:rPr>
                  <a:t>Incremental mode </a:t>
                </a:r>
                <a:r>
                  <a:rPr lang="en-US" altLang="zh-CN" sz="2000" dirty="0">
                    <a:latin typeface="Calibri" panose="020F0502020204030204" pitchFamily="34" charset="0"/>
                    <a:cs typeface="Calibri" panose="020F0502020204030204" pitchFamily="34" charset="0"/>
                  </a:rPr>
                  <a:t>(the entire </a:t>
                </a:r>
                <a14:m>
                  <m:oMath xmlns:m="http://schemas.openxmlformats.org/officeDocument/2006/math">
                    <m:sSub>
                      <m:sSubPr>
                        <m:ctrlPr>
                          <a:rPr lang="en-US" altLang="zh-CN" sz="2000" i="1">
                            <a:latin typeface="Cambria Math" panose="02040503050406030204" pitchFamily="18" charset="0"/>
                            <a:cs typeface="Calibri" panose="020F0502020204030204" pitchFamily="34" charset="0"/>
                          </a:rPr>
                        </m:ctrlPr>
                      </m:sSubPr>
                      <m:e>
                        <m:r>
                          <a:rPr lang="en-US" altLang="zh-CN" sz="2000" i="1">
                            <a:latin typeface="Cambria Math" panose="02040503050406030204" pitchFamily="18" charset="0"/>
                            <a:cs typeface="Calibri" panose="020F0502020204030204" pitchFamily="34" charset="0"/>
                          </a:rPr>
                          <m:t>𝑉</m:t>
                        </m:r>
                      </m:e>
                      <m:sub>
                        <m:r>
                          <a:rPr lang="en-US" altLang="zh-CN" sz="2000" i="1">
                            <a:latin typeface="Cambria Math" panose="02040503050406030204" pitchFamily="18" charset="0"/>
                            <a:cs typeface="Calibri" panose="020F0502020204030204" pitchFamily="34" charset="0"/>
                          </a:rPr>
                          <m:t>𝑖</m:t>
                        </m:r>
                      </m:sub>
                    </m:sSub>
                  </m:oMath>
                </a14:m>
                <a:r>
                  <a:rPr lang="en-US" altLang="zh-CN" sz="2000" dirty="0">
                    <a:latin typeface="Calibri" panose="020F0502020204030204" pitchFamily="34" charset="0"/>
                    <a:cs typeface="Calibri" panose="020F0502020204030204" pitchFamily="34" charset="0"/>
                  </a:rPr>
                  <a:t> is given, but </a:t>
                </a:r>
                <a14:m>
                  <m:oMath xmlns:m="http://schemas.openxmlformats.org/officeDocument/2006/math">
                    <m:sSub>
                      <m:sSubPr>
                        <m:ctrlPr>
                          <a:rPr lang="en-US" altLang="zh-CN" sz="2000" i="1" dirty="0">
                            <a:latin typeface="Cambria Math" panose="02040503050406030204" pitchFamily="18" charset="0"/>
                            <a:cs typeface="Calibri" panose="020F0502020204030204" pitchFamily="34" charset="0"/>
                          </a:rPr>
                        </m:ctrlPr>
                      </m:sSubPr>
                      <m:e>
                        <m:r>
                          <a:rPr lang="en-US" altLang="zh-CN" sz="2000" i="1" dirty="0">
                            <a:latin typeface="Cambria Math" panose="02040503050406030204" pitchFamily="18" charset="0"/>
                            <a:cs typeface="Calibri" panose="020F0502020204030204" pitchFamily="34" charset="0"/>
                          </a:rPr>
                          <m:t>𝐾</m:t>
                        </m:r>
                      </m:e>
                      <m:sub>
                        <m:r>
                          <a:rPr lang="en-US" altLang="zh-CN" sz="2000" i="1" dirty="0">
                            <a:latin typeface="Cambria Math" panose="02040503050406030204" pitchFamily="18" charset="0"/>
                            <a:cs typeface="Calibri" panose="020F0502020204030204" pitchFamily="34" charset="0"/>
                          </a:rPr>
                          <m:t>𝑖</m:t>
                        </m:r>
                      </m:sub>
                    </m:sSub>
                  </m:oMath>
                </a14:m>
                <a:r>
                  <a:rPr lang="en-US" altLang="zh-CN" sz="2000" dirty="0">
                    <a:latin typeface="Calibri" panose="020F0502020204030204" pitchFamily="34" charset="0"/>
                    <a:cs typeface="Calibri" panose="020F0502020204030204" pitchFamily="34" charset="0"/>
                  </a:rPr>
                  <a:t> is unknown):</a:t>
                </a:r>
              </a:p>
              <a:p>
                <a:pPr marL="1257300" lvl="2" indent="-342900">
                  <a:lnSpc>
                    <a:spcPct val="120000"/>
                  </a:lnSpc>
                  <a:spcAft>
                    <a:spcPts val="1200"/>
                  </a:spcAft>
                  <a:buFont typeface="Arial" panose="020B0604020202020204" pitchFamily="34" charset="0"/>
                  <a:buChar char="•"/>
                </a:pPr>
                <a:endParaRPr lang="en-US" altLang="zh-CN" sz="2000" dirty="0">
                  <a:latin typeface="Calibri" panose="020F0502020204030204" pitchFamily="34" charset="0"/>
                  <a:cs typeface="Calibri" panose="020F0502020204030204" pitchFamily="34" charset="0"/>
                </a:endParaRPr>
              </a:p>
              <a:p>
                <a:pPr marL="1257300" lvl="2" indent="-342900">
                  <a:lnSpc>
                    <a:spcPct val="120000"/>
                  </a:lnSpc>
                  <a:spcAft>
                    <a:spcPts val="1200"/>
                  </a:spcAft>
                  <a:buFont typeface="Arial" panose="020B0604020202020204" pitchFamily="34" charset="0"/>
                  <a:buChar char="•"/>
                </a:pPr>
                <a:endParaRPr lang="en-US" altLang="zh-CN" sz="2000" dirty="0">
                  <a:latin typeface="Calibri" panose="020F0502020204030204" pitchFamily="34" charset="0"/>
                  <a:cs typeface="Calibri" panose="020F0502020204030204" pitchFamily="34" charset="0"/>
                </a:endParaRPr>
              </a:p>
              <a:p>
                <a:pPr marL="1257300" lvl="2" indent="-342900">
                  <a:lnSpc>
                    <a:spcPct val="120000"/>
                  </a:lnSpc>
                  <a:spcAft>
                    <a:spcPts val="1200"/>
                  </a:spcAft>
                  <a:buFont typeface="Arial" panose="020B0604020202020204" pitchFamily="34" charset="0"/>
                  <a:buChar char="•"/>
                </a:pPr>
                <a:endParaRPr lang="en-US" altLang="zh-CN" sz="2000" dirty="0">
                  <a:latin typeface="Calibri" panose="020F0502020204030204" pitchFamily="34" charset="0"/>
                  <a:cs typeface="Calibri" panose="020F0502020204030204" pitchFamily="34" charset="0"/>
                </a:endParaRPr>
              </a:p>
              <a:p>
                <a:pPr marL="1257300" lvl="2" indent="-342900">
                  <a:lnSpc>
                    <a:spcPct val="120000"/>
                  </a:lnSpc>
                  <a:spcAft>
                    <a:spcPts val="1200"/>
                  </a:spcAft>
                  <a:buFont typeface="Arial" panose="020B0604020202020204" pitchFamily="34" charset="0"/>
                  <a:buChar char="•"/>
                </a:pPr>
                <a:endParaRPr lang="en-US" altLang="zh-CN" sz="2000" dirty="0">
                  <a:latin typeface="Calibri" panose="020F0502020204030204" pitchFamily="34" charset="0"/>
                  <a:cs typeface="Calibri" panose="020F0502020204030204" pitchFamily="34" charset="0"/>
                </a:endParaRPr>
              </a:p>
              <a:p>
                <a:pPr marL="1257300" lvl="2" indent="-342900">
                  <a:lnSpc>
                    <a:spcPct val="120000"/>
                  </a:lnSpc>
                  <a:spcAft>
                    <a:spcPts val="1200"/>
                  </a:spcAft>
                  <a:buFont typeface="Arial" panose="020B0604020202020204" pitchFamily="34" charset="0"/>
                  <a:buChar char="•"/>
                </a:pPr>
                <a:r>
                  <a:rPr lang="en-US" altLang="zh-CN" sz="2000" i="1" dirty="0">
                    <a:solidFill>
                      <a:schemeClr val="bg2"/>
                    </a:solidFill>
                    <a:latin typeface="Calibri" panose="020F0502020204030204" pitchFamily="34" charset="0"/>
                    <a:cs typeface="Calibri" panose="020F0502020204030204" pitchFamily="34" charset="0"/>
                  </a:rPr>
                  <a:t>Streaming mode </a:t>
                </a:r>
                <a:r>
                  <a:rPr lang="en-US" altLang="zh-CN" sz="2000" dirty="0">
                    <a:solidFill>
                      <a:schemeClr val="bg2"/>
                    </a:solidFill>
                    <a:latin typeface="Calibri" panose="020F0502020204030204" pitchFamily="34" charset="0"/>
                    <a:cs typeface="Calibri" panose="020F0502020204030204" pitchFamily="34" charset="0"/>
                  </a:rPr>
                  <a:t>(</a:t>
                </a:r>
                <a14:m>
                  <m:oMath xmlns:m="http://schemas.openxmlformats.org/officeDocument/2006/math">
                    <m:sSub>
                      <m:sSubPr>
                        <m:ctrlPr>
                          <a:rPr lang="en-US" altLang="zh-CN" sz="2000" i="1" dirty="0">
                            <a:solidFill>
                              <a:schemeClr val="bg2"/>
                            </a:solidFill>
                            <a:latin typeface="Cambria Math" panose="02040503050406030204" pitchFamily="18" charset="0"/>
                            <a:cs typeface="Calibri" panose="020F0502020204030204" pitchFamily="34" charset="0"/>
                          </a:rPr>
                        </m:ctrlPr>
                      </m:sSubPr>
                      <m:e>
                        <m:r>
                          <a:rPr lang="en-US" altLang="zh-CN" sz="2000" i="1" dirty="0">
                            <a:solidFill>
                              <a:schemeClr val="bg2"/>
                            </a:solidFill>
                            <a:latin typeface="Cambria Math" panose="02040503050406030204" pitchFamily="18" charset="0"/>
                            <a:cs typeface="Calibri" panose="020F0502020204030204" pitchFamily="34" charset="0"/>
                          </a:rPr>
                          <m:t>𝐾</m:t>
                        </m:r>
                      </m:e>
                      <m:sub>
                        <m:r>
                          <a:rPr lang="en-US" altLang="zh-CN" sz="2000" i="1" dirty="0">
                            <a:solidFill>
                              <a:schemeClr val="bg2"/>
                            </a:solidFill>
                            <a:latin typeface="Cambria Math" panose="02040503050406030204" pitchFamily="18" charset="0"/>
                            <a:cs typeface="Calibri" panose="020F0502020204030204" pitchFamily="34" charset="0"/>
                          </a:rPr>
                          <m:t>𝑖</m:t>
                        </m:r>
                      </m:sub>
                    </m:sSub>
                  </m:oMath>
                </a14:m>
                <a:r>
                  <a:rPr lang="en-US" altLang="zh-CN" sz="2000" dirty="0">
                    <a:solidFill>
                      <a:schemeClr val="bg2"/>
                    </a:solidFill>
                    <a:latin typeface="Calibri" panose="020F0502020204030204" pitchFamily="34" charset="0"/>
                    <a:cs typeface="Calibri" panose="020F0502020204030204" pitchFamily="34" charset="0"/>
                  </a:rPr>
                  <a:t> is given, but values are streaming generated):</a:t>
                </a:r>
                <a:endParaRPr lang="en-US" altLang="zh-CN" sz="2000" i="1" dirty="0">
                  <a:solidFill>
                    <a:schemeClr val="bg2"/>
                  </a:solidFill>
                  <a:latin typeface="Calibri" panose="020F0502020204030204" pitchFamily="34" charset="0"/>
                  <a:cs typeface="Calibri" panose="020F0502020204030204" pitchFamily="34" charset="0"/>
                </a:endParaRPr>
              </a:p>
            </p:txBody>
          </p:sp>
        </mc:Choice>
        <mc:Fallback xmlns="">
          <p:sp>
            <p:nvSpPr>
              <p:cNvPr id="53" name="文本框 52">
                <a:extLst>
                  <a:ext uri="{FF2B5EF4-FFF2-40B4-BE49-F238E27FC236}">
                    <a16:creationId xmlns:a16="http://schemas.microsoft.com/office/drawing/2014/main" id="{9D83C9BA-9E77-4B46-BAC9-7FE994CBCEEB}"/>
                  </a:ext>
                </a:extLst>
              </p:cNvPr>
              <p:cNvSpPr txBox="1">
                <a:spLocks noRot="1" noChangeAspect="1" noMove="1" noResize="1" noEditPoints="1" noAdjustHandles="1" noChangeArrowheads="1" noChangeShapeType="1" noTextEdit="1"/>
              </p:cNvSpPr>
              <p:nvPr/>
            </p:nvSpPr>
            <p:spPr>
              <a:xfrm>
                <a:off x="477270" y="1164467"/>
                <a:ext cx="11183788" cy="4622035"/>
              </a:xfrm>
              <a:prstGeom prst="rect">
                <a:avLst/>
              </a:prstGeom>
              <a:blipFill>
                <a:blip r:embed="rId4"/>
                <a:stretch>
                  <a:fillRect b="-1370"/>
                </a:stretch>
              </a:blipFill>
            </p:spPr>
            <p:txBody>
              <a:bodyPr/>
              <a:lstStyle/>
              <a:p>
                <a:r>
                  <a:rPr lang="zh-CN" altLang="en-US">
                    <a:noFill/>
                  </a:rPr>
                  <a:t> </a:t>
                </a:r>
              </a:p>
            </p:txBody>
          </p:sp>
        </mc:Fallback>
      </mc:AlternateContent>
      <p:sp>
        <p:nvSpPr>
          <p:cNvPr id="21" name="文本框 20"/>
          <p:cNvSpPr txBox="1"/>
          <p:nvPr/>
        </p:nvSpPr>
        <p:spPr>
          <a:xfrm>
            <a:off x="1341487" y="308511"/>
            <a:ext cx="9114960" cy="400110"/>
          </a:xfrm>
          <a:prstGeom prst="rect">
            <a:avLst/>
          </a:prstGeom>
          <a:noFill/>
        </p:spPr>
        <p:txBody>
          <a:bodyPr wrap="square" rtlCol="0">
            <a:spAutoFit/>
          </a:bodyPr>
          <a:lstStyle>
            <a:defPPr>
              <a:defRPr lang="zh-CN"/>
            </a:defPPr>
            <a:lvl1pPr>
              <a:defRPr sz="2400">
                <a:solidFill>
                  <a:schemeClr val="bg2">
                    <a:lumMod val="25000"/>
                  </a:schemeClr>
                </a:solidFill>
                <a:ea typeface="方正兰亭粗黑_GBK" panose="02000000000000000000" pitchFamily="2" charset="-122"/>
              </a:defRPr>
            </a:lvl1pPr>
          </a:lstStyle>
          <a:p>
            <a:pPr lvl="0"/>
            <a:r>
              <a:rPr lang="en-US" altLang="zh-CN" sz="2000" dirty="0">
                <a:solidFill>
                  <a:prstClr val="black"/>
                </a:solidFill>
                <a:ea typeface="宋体" panose="02010600030101010101" pitchFamily="2" charset="-122"/>
              </a:rPr>
              <a:t>MinMax Sampling: Three Working Models – Basic, Incremental, Streaming</a:t>
            </a:r>
            <a:endParaRPr lang="zh-CN" altLang="en-US" sz="2000" dirty="0">
              <a:solidFill>
                <a:prstClr val="black"/>
              </a:solidFill>
              <a:ea typeface="宋体" panose="02010600030101010101" pitchFamily="2" charset="-122"/>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nvGrpSpPr>
          <p:cNvPr id="29" name="组合 28">
            <a:extLst>
              <a:ext uri="{FF2B5EF4-FFF2-40B4-BE49-F238E27FC236}">
                <a16:creationId xmlns:a16="http://schemas.microsoft.com/office/drawing/2014/main" id="{C4A2CF82-4B86-6D48-3CB8-572212B93E6C}"/>
              </a:ext>
            </a:extLst>
          </p:cNvPr>
          <p:cNvGrpSpPr/>
          <p:nvPr/>
        </p:nvGrpSpPr>
        <p:grpSpPr>
          <a:xfrm>
            <a:off x="1735553" y="3548812"/>
            <a:ext cx="8720894" cy="1199405"/>
            <a:chOff x="1855280" y="3211181"/>
            <a:chExt cx="8720894" cy="1199405"/>
          </a:xfrm>
        </p:grpSpPr>
        <mc:AlternateContent xmlns:mc="http://schemas.openxmlformats.org/markup-compatibility/2006" xmlns:a14="http://schemas.microsoft.com/office/drawing/2010/main">
          <mc:Choice Requires="a14">
            <p:sp>
              <p:nvSpPr>
                <p:cNvPr id="30" name="椭圆 29">
                  <a:extLst>
                    <a:ext uri="{FF2B5EF4-FFF2-40B4-BE49-F238E27FC236}">
                      <a16:creationId xmlns:a16="http://schemas.microsoft.com/office/drawing/2014/main" id="{4F73DBCA-A2DB-7E29-A63D-2B574F6950D3}"/>
                    </a:ext>
                  </a:extLst>
                </p:cNvPr>
                <p:cNvSpPr/>
                <p:nvPr/>
              </p:nvSpPr>
              <p:spPr>
                <a:xfrm>
                  <a:off x="1855280" y="3218865"/>
                  <a:ext cx="576000" cy="504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b="0" i="1" smtClean="0">
                                <a:solidFill>
                                  <a:schemeClr val="tx1"/>
                                </a:solidFill>
                                <a:latin typeface="Cambria Math" panose="02040503050406030204" pitchFamily="18" charset="0"/>
                              </a:rPr>
                            </m:ctrlPr>
                          </m:sSubPr>
                          <m:e>
                            <m:r>
                              <a:rPr kumimoji="1" lang="en-US" altLang="zh-CN" b="0" i="1" smtClean="0">
                                <a:solidFill>
                                  <a:schemeClr val="tx1"/>
                                </a:solidFill>
                                <a:latin typeface="Cambria Math" panose="02040503050406030204" pitchFamily="18" charset="0"/>
                              </a:rPr>
                              <m:t>𝑣</m:t>
                            </m:r>
                          </m:e>
                          <m:sub>
                            <m:r>
                              <a:rPr kumimoji="1" lang="en-US" altLang="zh-CN" b="0" i="1" smtClean="0">
                                <a:solidFill>
                                  <a:schemeClr val="tx1"/>
                                </a:solidFill>
                                <a:latin typeface="Cambria Math" panose="02040503050406030204" pitchFamily="18" charset="0"/>
                              </a:rPr>
                              <m:t>𝑖</m:t>
                            </m:r>
                            <m:r>
                              <a:rPr kumimoji="1" lang="en-US" altLang="zh-CN" b="0" i="1" smtClean="0">
                                <a:solidFill>
                                  <a:schemeClr val="tx1"/>
                                </a:solidFill>
                                <a:latin typeface="Cambria Math" panose="02040503050406030204" pitchFamily="18" charset="0"/>
                              </a:rPr>
                              <m:t>,1</m:t>
                            </m:r>
                          </m:sub>
                        </m:sSub>
                      </m:oMath>
                    </m:oMathPara>
                  </a14:m>
                  <a:endParaRPr kumimoji="1" lang="zh-CN" altLang="en-US" dirty="0">
                    <a:solidFill>
                      <a:schemeClr val="tx1"/>
                    </a:solidFill>
                  </a:endParaRPr>
                </a:p>
              </p:txBody>
            </p:sp>
          </mc:Choice>
          <mc:Fallback xmlns="">
            <p:sp>
              <p:nvSpPr>
                <p:cNvPr id="30" name="椭圆 29">
                  <a:extLst>
                    <a:ext uri="{FF2B5EF4-FFF2-40B4-BE49-F238E27FC236}">
                      <a16:creationId xmlns:a16="http://schemas.microsoft.com/office/drawing/2014/main" id="{4F73DBCA-A2DB-7E29-A63D-2B574F6950D3}"/>
                    </a:ext>
                  </a:extLst>
                </p:cNvPr>
                <p:cNvSpPr>
                  <a:spLocks noRot="1" noChangeAspect="1" noMove="1" noResize="1" noEditPoints="1" noAdjustHandles="1" noChangeArrowheads="1" noChangeShapeType="1" noTextEdit="1"/>
                </p:cNvSpPr>
                <p:nvPr/>
              </p:nvSpPr>
              <p:spPr>
                <a:xfrm>
                  <a:off x="1855280" y="3218865"/>
                  <a:ext cx="576000" cy="504000"/>
                </a:xfrm>
                <a:prstGeom prst="ellipse">
                  <a:avLst/>
                </a:prstGeom>
                <a:blipFill>
                  <a:blip r:embed="rId5"/>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椭圆 30">
                  <a:extLst>
                    <a:ext uri="{FF2B5EF4-FFF2-40B4-BE49-F238E27FC236}">
                      <a16:creationId xmlns:a16="http://schemas.microsoft.com/office/drawing/2014/main" id="{78299950-C317-18A0-868A-9F192D9181E3}"/>
                    </a:ext>
                  </a:extLst>
                </p:cNvPr>
                <p:cNvSpPr/>
                <p:nvPr/>
              </p:nvSpPr>
              <p:spPr>
                <a:xfrm>
                  <a:off x="1855280" y="3906586"/>
                  <a:ext cx="576000" cy="504000"/>
                </a:xfrm>
                <a:prstGeom prst="ellipse">
                  <a:avLst/>
                </a:prstGeom>
                <a:solidFill>
                  <a:schemeClr val="accent2">
                    <a:lumMod val="60000"/>
                    <a:lumOff val="40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b="0" i="1" smtClean="0">
                                <a:solidFill>
                                  <a:schemeClr val="tx1"/>
                                </a:solidFill>
                                <a:latin typeface="Cambria Math" panose="02040503050406030204" pitchFamily="18" charset="0"/>
                              </a:rPr>
                            </m:ctrlPr>
                          </m:sSubPr>
                          <m:e>
                            <m:r>
                              <a:rPr kumimoji="1" lang="en-US" altLang="zh-CN" b="0" i="1" smtClean="0">
                                <a:solidFill>
                                  <a:schemeClr val="tx1"/>
                                </a:solidFill>
                                <a:latin typeface="Cambria Math" panose="02040503050406030204" pitchFamily="18" charset="0"/>
                              </a:rPr>
                              <m:t>𝑞</m:t>
                            </m:r>
                          </m:e>
                          <m:sub>
                            <m:r>
                              <a:rPr kumimoji="1" lang="en-US" altLang="zh-CN" b="0" i="1" smtClean="0">
                                <a:solidFill>
                                  <a:schemeClr val="tx1"/>
                                </a:solidFill>
                                <a:latin typeface="Cambria Math" panose="02040503050406030204" pitchFamily="18" charset="0"/>
                              </a:rPr>
                              <m:t>𝑖</m:t>
                            </m:r>
                            <m:r>
                              <a:rPr kumimoji="1" lang="en-US" altLang="zh-CN" b="0" i="1" smtClean="0">
                                <a:solidFill>
                                  <a:schemeClr val="tx1"/>
                                </a:solidFill>
                                <a:latin typeface="Cambria Math" panose="02040503050406030204" pitchFamily="18" charset="0"/>
                              </a:rPr>
                              <m:t>,1</m:t>
                            </m:r>
                          </m:sub>
                        </m:sSub>
                      </m:oMath>
                    </m:oMathPara>
                  </a14:m>
                  <a:endParaRPr kumimoji="1" lang="zh-CN" altLang="en-US" dirty="0">
                    <a:solidFill>
                      <a:schemeClr val="tx1"/>
                    </a:solidFill>
                  </a:endParaRPr>
                </a:p>
              </p:txBody>
            </p:sp>
          </mc:Choice>
          <mc:Fallback xmlns="">
            <p:sp>
              <p:nvSpPr>
                <p:cNvPr id="31" name="椭圆 30">
                  <a:extLst>
                    <a:ext uri="{FF2B5EF4-FFF2-40B4-BE49-F238E27FC236}">
                      <a16:creationId xmlns:a16="http://schemas.microsoft.com/office/drawing/2014/main" id="{78299950-C317-18A0-868A-9F192D9181E3}"/>
                    </a:ext>
                  </a:extLst>
                </p:cNvPr>
                <p:cNvSpPr>
                  <a:spLocks noRot="1" noChangeAspect="1" noMove="1" noResize="1" noEditPoints="1" noAdjustHandles="1" noChangeArrowheads="1" noChangeShapeType="1" noTextEdit="1"/>
                </p:cNvSpPr>
                <p:nvPr/>
              </p:nvSpPr>
              <p:spPr>
                <a:xfrm>
                  <a:off x="1855280" y="3906586"/>
                  <a:ext cx="576000" cy="504000"/>
                </a:xfrm>
                <a:prstGeom prst="ellipse">
                  <a:avLst/>
                </a:prstGeom>
                <a:blipFill>
                  <a:blip r:embed="rId6"/>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椭圆 31">
                  <a:extLst>
                    <a:ext uri="{FF2B5EF4-FFF2-40B4-BE49-F238E27FC236}">
                      <a16:creationId xmlns:a16="http://schemas.microsoft.com/office/drawing/2014/main" id="{D30F58DA-E1D7-F4E7-8E32-8240280D7CC9}"/>
                    </a:ext>
                  </a:extLst>
                </p:cNvPr>
                <p:cNvSpPr/>
                <p:nvPr/>
              </p:nvSpPr>
              <p:spPr>
                <a:xfrm>
                  <a:off x="2472378" y="3216944"/>
                  <a:ext cx="576000" cy="504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b="0" i="1" smtClean="0">
                                <a:solidFill>
                                  <a:schemeClr val="tx1"/>
                                </a:solidFill>
                                <a:latin typeface="Cambria Math" panose="02040503050406030204" pitchFamily="18" charset="0"/>
                              </a:rPr>
                            </m:ctrlPr>
                          </m:sSubPr>
                          <m:e>
                            <m:r>
                              <a:rPr kumimoji="1" lang="en-US" altLang="zh-CN" b="0" i="1" smtClean="0">
                                <a:solidFill>
                                  <a:schemeClr val="tx1"/>
                                </a:solidFill>
                                <a:latin typeface="Cambria Math" panose="02040503050406030204" pitchFamily="18" charset="0"/>
                              </a:rPr>
                              <m:t>𝑣</m:t>
                            </m:r>
                          </m:e>
                          <m:sub>
                            <m:r>
                              <a:rPr kumimoji="1" lang="en-US" altLang="zh-CN" b="0" i="1" smtClean="0">
                                <a:solidFill>
                                  <a:schemeClr val="tx1"/>
                                </a:solidFill>
                                <a:latin typeface="Cambria Math" panose="02040503050406030204" pitchFamily="18" charset="0"/>
                              </a:rPr>
                              <m:t>𝑖</m:t>
                            </m:r>
                            <m:r>
                              <a:rPr kumimoji="1" lang="en-US" altLang="zh-CN" b="0" i="1" smtClean="0">
                                <a:solidFill>
                                  <a:schemeClr val="tx1"/>
                                </a:solidFill>
                                <a:latin typeface="Cambria Math" panose="02040503050406030204" pitchFamily="18" charset="0"/>
                              </a:rPr>
                              <m:t>,2</m:t>
                            </m:r>
                          </m:sub>
                        </m:sSub>
                      </m:oMath>
                    </m:oMathPara>
                  </a14:m>
                  <a:endParaRPr kumimoji="1" lang="zh-CN" altLang="en-US" dirty="0">
                    <a:solidFill>
                      <a:schemeClr val="tx1"/>
                    </a:solidFill>
                  </a:endParaRPr>
                </a:p>
              </p:txBody>
            </p:sp>
          </mc:Choice>
          <mc:Fallback xmlns="">
            <p:sp>
              <p:nvSpPr>
                <p:cNvPr id="32" name="椭圆 31">
                  <a:extLst>
                    <a:ext uri="{FF2B5EF4-FFF2-40B4-BE49-F238E27FC236}">
                      <a16:creationId xmlns:a16="http://schemas.microsoft.com/office/drawing/2014/main" id="{D30F58DA-E1D7-F4E7-8E32-8240280D7CC9}"/>
                    </a:ext>
                  </a:extLst>
                </p:cNvPr>
                <p:cNvSpPr>
                  <a:spLocks noRot="1" noChangeAspect="1" noMove="1" noResize="1" noEditPoints="1" noAdjustHandles="1" noChangeArrowheads="1" noChangeShapeType="1" noTextEdit="1"/>
                </p:cNvSpPr>
                <p:nvPr/>
              </p:nvSpPr>
              <p:spPr>
                <a:xfrm>
                  <a:off x="2472378" y="3216944"/>
                  <a:ext cx="576000" cy="504000"/>
                </a:xfrm>
                <a:prstGeom prst="ellipse">
                  <a:avLst/>
                </a:prstGeom>
                <a:blipFill>
                  <a:blip r:embed="rId7"/>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椭圆 32">
                  <a:extLst>
                    <a:ext uri="{FF2B5EF4-FFF2-40B4-BE49-F238E27FC236}">
                      <a16:creationId xmlns:a16="http://schemas.microsoft.com/office/drawing/2014/main" id="{F128FE72-6001-2A0B-87B7-5B928927CB24}"/>
                    </a:ext>
                  </a:extLst>
                </p:cNvPr>
                <p:cNvSpPr/>
                <p:nvPr/>
              </p:nvSpPr>
              <p:spPr>
                <a:xfrm>
                  <a:off x="2472378" y="3904665"/>
                  <a:ext cx="576000" cy="504000"/>
                </a:xfrm>
                <a:prstGeom prst="ellipse">
                  <a:avLst/>
                </a:prstGeom>
                <a:solidFill>
                  <a:schemeClr val="accent2">
                    <a:lumMod val="60000"/>
                    <a:lumOff val="40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b="0" i="1" smtClean="0">
                                <a:solidFill>
                                  <a:schemeClr val="tx1"/>
                                </a:solidFill>
                                <a:latin typeface="Cambria Math" panose="02040503050406030204" pitchFamily="18" charset="0"/>
                              </a:rPr>
                            </m:ctrlPr>
                          </m:sSubPr>
                          <m:e>
                            <m:r>
                              <a:rPr kumimoji="1" lang="en-US" altLang="zh-CN" b="0" i="1" smtClean="0">
                                <a:solidFill>
                                  <a:schemeClr val="tx1"/>
                                </a:solidFill>
                                <a:latin typeface="Cambria Math" panose="02040503050406030204" pitchFamily="18" charset="0"/>
                              </a:rPr>
                              <m:t>𝑞</m:t>
                            </m:r>
                          </m:e>
                          <m:sub>
                            <m:r>
                              <a:rPr kumimoji="1" lang="en-US" altLang="zh-CN" b="0" i="1" smtClean="0">
                                <a:solidFill>
                                  <a:schemeClr val="tx1"/>
                                </a:solidFill>
                                <a:latin typeface="Cambria Math" panose="02040503050406030204" pitchFamily="18" charset="0"/>
                              </a:rPr>
                              <m:t>𝑖</m:t>
                            </m:r>
                            <m:r>
                              <a:rPr kumimoji="1" lang="en-US" altLang="zh-CN" b="0" i="1" smtClean="0">
                                <a:solidFill>
                                  <a:schemeClr val="tx1"/>
                                </a:solidFill>
                                <a:latin typeface="Cambria Math" panose="02040503050406030204" pitchFamily="18" charset="0"/>
                              </a:rPr>
                              <m:t>,2</m:t>
                            </m:r>
                          </m:sub>
                        </m:sSub>
                      </m:oMath>
                    </m:oMathPara>
                  </a14:m>
                  <a:endParaRPr kumimoji="1" lang="zh-CN" altLang="en-US" dirty="0">
                    <a:solidFill>
                      <a:schemeClr val="tx1"/>
                    </a:solidFill>
                  </a:endParaRPr>
                </a:p>
              </p:txBody>
            </p:sp>
          </mc:Choice>
          <mc:Fallback xmlns="">
            <p:sp>
              <p:nvSpPr>
                <p:cNvPr id="33" name="椭圆 32">
                  <a:extLst>
                    <a:ext uri="{FF2B5EF4-FFF2-40B4-BE49-F238E27FC236}">
                      <a16:creationId xmlns:a16="http://schemas.microsoft.com/office/drawing/2014/main" id="{F128FE72-6001-2A0B-87B7-5B928927CB24}"/>
                    </a:ext>
                  </a:extLst>
                </p:cNvPr>
                <p:cNvSpPr>
                  <a:spLocks noRot="1" noChangeAspect="1" noMove="1" noResize="1" noEditPoints="1" noAdjustHandles="1" noChangeArrowheads="1" noChangeShapeType="1" noTextEdit="1"/>
                </p:cNvSpPr>
                <p:nvPr/>
              </p:nvSpPr>
              <p:spPr>
                <a:xfrm>
                  <a:off x="2472378" y="3904665"/>
                  <a:ext cx="576000" cy="504000"/>
                </a:xfrm>
                <a:prstGeom prst="ellipse">
                  <a:avLst/>
                </a:prstGeom>
                <a:blipFill>
                  <a:blip r:embed="rId8"/>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椭圆 33">
                  <a:extLst>
                    <a:ext uri="{FF2B5EF4-FFF2-40B4-BE49-F238E27FC236}">
                      <a16:creationId xmlns:a16="http://schemas.microsoft.com/office/drawing/2014/main" id="{21616551-E562-D551-1D76-0881AB1553B5}"/>
                    </a:ext>
                  </a:extLst>
                </p:cNvPr>
                <p:cNvSpPr/>
                <p:nvPr/>
              </p:nvSpPr>
              <p:spPr>
                <a:xfrm>
                  <a:off x="3089476" y="3215023"/>
                  <a:ext cx="576000" cy="504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b="0" i="1" smtClean="0">
                                <a:solidFill>
                                  <a:schemeClr val="tx1"/>
                                </a:solidFill>
                                <a:latin typeface="Cambria Math" panose="02040503050406030204" pitchFamily="18" charset="0"/>
                              </a:rPr>
                            </m:ctrlPr>
                          </m:sSubPr>
                          <m:e>
                            <m:r>
                              <a:rPr kumimoji="1" lang="en-US" altLang="zh-CN" b="0" i="1" smtClean="0">
                                <a:solidFill>
                                  <a:schemeClr val="tx1"/>
                                </a:solidFill>
                                <a:latin typeface="Cambria Math" panose="02040503050406030204" pitchFamily="18" charset="0"/>
                              </a:rPr>
                              <m:t>𝑣</m:t>
                            </m:r>
                          </m:e>
                          <m:sub>
                            <m:r>
                              <a:rPr kumimoji="1" lang="en-US" altLang="zh-CN" b="0" i="1" smtClean="0">
                                <a:solidFill>
                                  <a:schemeClr val="tx1"/>
                                </a:solidFill>
                                <a:latin typeface="Cambria Math" panose="02040503050406030204" pitchFamily="18" charset="0"/>
                              </a:rPr>
                              <m:t>𝑖</m:t>
                            </m:r>
                            <m:r>
                              <a:rPr kumimoji="1" lang="en-US" altLang="zh-CN" b="0" i="1" smtClean="0">
                                <a:solidFill>
                                  <a:schemeClr val="tx1"/>
                                </a:solidFill>
                                <a:latin typeface="Cambria Math" panose="02040503050406030204" pitchFamily="18" charset="0"/>
                              </a:rPr>
                              <m:t>,3</m:t>
                            </m:r>
                          </m:sub>
                        </m:sSub>
                      </m:oMath>
                    </m:oMathPara>
                  </a14:m>
                  <a:endParaRPr kumimoji="1" lang="zh-CN" altLang="en-US" dirty="0">
                    <a:solidFill>
                      <a:schemeClr val="tx1"/>
                    </a:solidFill>
                  </a:endParaRPr>
                </a:p>
              </p:txBody>
            </p:sp>
          </mc:Choice>
          <mc:Fallback xmlns="">
            <p:sp>
              <p:nvSpPr>
                <p:cNvPr id="34" name="椭圆 33">
                  <a:extLst>
                    <a:ext uri="{FF2B5EF4-FFF2-40B4-BE49-F238E27FC236}">
                      <a16:creationId xmlns:a16="http://schemas.microsoft.com/office/drawing/2014/main" id="{21616551-E562-D551-1D76-0881AB1553B5}"/>
                    </a:ext>
                  </a:extLst>
                </p:cNvPr>
                <p:cNvSpPr>
                  <a:spLocks noRot="1" noChangeAspect="1" noMove="1" noResize="1" noEditPoints="1" noAdjustHandles="1" noChangeArrowheads="1" noChangeShapeType="1" noTextEdit="1"/>
                </p:cNvSpPr>
                <p:nvPr/>
              </p:nvSpPr>
              <p:spPr>
                <a:xfrm>
                  <a:off x="3089476" y="3215023"/>
                  <a:ext cx="576000" cy="504000"/>
                </a:xfrm>
                <a:prstGeom prst="ellipse">
                  <a:avLst/>
                </a:prstGeom>
                <a:blipFill>
                  <a:blip r:embed="rId9"/>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椭圆 34">
                  <a:extLst>
                    <a:ext uri="{FF2B5EF4-FFF2-40B4-BE49-F238E27FC236}">
                      <a16:creationId xmlns:a16="http://schemas.microsoft.com/office/drawing/2014/main" id="{7E80FCDA-5C98-CD9D-3ECB-EEF8F57AB607}"/>
                    </a:ext>
                  </a:extLst>
                </p:cNvPr>
                <p:cNvSpPr/>
                <p:nvPr/>
              </p:nvSpPr>
              <p:spPr>
                <a:xfrm>
                  <a:off x="3089476" y="3902744"/>
                  <a:ext cx="576000" cy="504000"/>
                </a:xfrm>
                <a:prstGeom prst="ellipse">
                  <a:avLst/>
                </a:prstGeom>
                <a:solidFill>
                  <a:schemeClr val="accent2">
                    <a:lumMod val="60000"/>
                    <a:lumOff val="40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b="0" i="1" smtClean="0">
                                <a:solidFill>
                                  <a:schemeClr val="tx1"/>
                                </a:solidFill>
                                <a:latin typeface="Cambria Math" panose="02040503050406030204" pitchFamily="18" charset="0"/>
                              </a:rPr>
                            </m:ctrlPr>
                          </m:sSubPr>
                          <m:e>
                            <m:r>
                              <a:rPr kumimoji="1" lang="en-US" altLang="zh-CN" b="0" i="1" smtClean="0">
                                <a:solidFill>
                                  <a:schemeClr val="tx1"/>
                                </a:solidFill>
                                <a:latin typeface="Cambria Math" panose="02040503050406030204" pitchFamily="18" charset="0"/>
                              </a:rPr>
                              <m:t>𝑞</m:t>
                            </m:r>
                          </m:e>
                          <m:sub>
                            <m:r>
                              <a:rPr kumimoji="1" lang="en-US" altLang="zh-CN" b="0" i="1" smtClean="0">
                                <a:solidFill>
                                  <a:schemeClr val="tx1"/>
                                </a:solidFill>
                                <a:latin typeface="Cambria Math" panose="02040503050406030204" pitchFamily="18" charset="0"/>
                              </a:rPr>
                              <m:t>𝑖</m:t>
                            </m:r>
                            <m:r>
                              <a:rPr kumimoji="1" lang="en-US" altLang="zh-CN" b="0" i="1" smtClean="0">
                                <a:solidFill>
                                  <a:schemeClr val="tx1"/>
                                </a:solidFill>
                                <a:latin typeface="Cambria Math" panose="02040503050406030204" pitchFamily="18" charset="0"/>
                              </a:rPr>
                              <m:t>,3</m:t>
                            </m:r>
                          </m:sub>
                        </m:sSub>
                      </m:oMath>
                    </m:oMathPara>
                  </a14:m>
                  <a:endParaRPr kumimoji="1" lang="zh-CN" altLang="en-US" dirty="0">
                    <a:solidFill>
                      <a:schemeClr val="tx1"/>
                    </a:solidFill>
                  </a:endParaRPr>
                </a:p>
              </p:txBody>
            </p:sp>
          </mc:Choice>
          <mc:Fallback xmlns="">
            <p:sp>
              <p:nvSpPr>
                <p:cNvPr id="35" name="椭圆 34">
                  <a:extLst>
                    <a:ext uri="{FF2B5EF4-FFF2-40B4-BE49-F238E27FC236}">
                      <a16:creationId xmlns:a16="http://schemas.microsoft.com/office/drawing/2014/main" id="{7E80FCDA-5C98-CD9D-3ECB-EEF8F57AB607}"/>
                    </a:ext>
                  </a:extLst>
                </p:cNvPr>
                <p:cNvSpPr>
                  <a:spLocks noRot="1" noChangeAspect="1" noMove="1" noResize="1" noEditPoints="1" noAdjustHandles="1" noChangeArrowheads="1" noChangeShapeType="1" noTextEdit="1"/>
                </p:cNvSpPr>
                <p:nvPr/>
              </p:nvSpPr>
              <p:spPr>
                <a:xfrm>
                  <a:off x="3089476" y="3902744"/>
                  <a:ext cx="576000" cy="504000"/>
                </a:xfrm>
                <a:prstGeom prst="ellipse">
                  <a:avLst/>
                </a:prstGeom>
                <a:blipFill>
                  <a:blip r:embed="rId10"/>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椭圆 35">
                  <a:extLst>
                    <a:ext uri="{FF2B5EF4-FFF2-40B4-BE49-F238E27FC236}">
                      <a16:creationId xmlns:a16="http://schemas.microsoft.com/office/drawing/2014/main" id="{7008BE8B-DB37-F646-BDB9-F0DB3C469522}"/>
                    </a:ext>
                  </a:extLst>
                </p:cNvPr>
                <p:cNvSpPr/>
                <p:nvPr/>
              </p:nvSpPr>
              <p:spPr>
                <a:xfrm>
                  <a:off x="3706574" y="3213102"/>
                  <a:ext cx="576000" cy="504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b="0" i="1" smtClean="0">
                                <a:solidFill>
                                  <a:schemeClr val="tx1"/>
                                </a:solidFill>
                                <a:latin typeface="Cambria Math" panose="02040503050406030204" pitchFamily="18" charset="0"/>
                              </a:rPr>
                            </m:ctrlPr>
                          </m:sSubPr>
                          <m:e>
                            <m:r>
                              <a:rPr kumimoji="1" lang="en-US" altLang="zh-CN" b="0" i="1" smtClean="0">
                                <a:solidFill>
                                  <a:schemeClr val="tx1"/>
                                </a:solidFill>
                                <a:latin typeface="Cambria Math" panose="02040503050406030204" pitchFamily="18" charset="0"/>
                              </a:rPr>
                              <m:t>𝑣</m:t>
                            </m:r>
                          </m:e>
                          <m:sub>
                            <m:r>
                              <a:rPr kumimoji="1" lang="en-US" altLang="zh-CN" b="0" i="1" smtClean="0">
                                <a:solidFill>
                                  <a:schemeClr val="tx1"/>
                                </a:solidFill>
                                <a:latin typeface="Cambria Math" panose="02040503050406030204" pitchFamily="18" charset="0"/>
                              </a:rPr>
                              <m:t>𝑖</m:t>
                            </m:r>
                            <m:r>
                              <a:rPr kumimoji="1" lang="en-US" altLang="zh-CN" b="0" i="1" smtClean="0">
                                <a:solidFill>
                                  <a:schemeClr val="tx1"/>
                                </a:solidFill>
                                <a:latin typeface="Cambria Math" panose="02040503050406030204" pitchFamily="18" charset="0"/>
                              </a:rPr>
                              <m:t>,4</m:t>
                            </m:r>
                          </m:sub>
                        </m:sSub>
                      </m:oMath>
                    </m:oMathPara>
                  </a14:m>
                  <a:endParaRPr kumimoji="1" lang="zh-CN" altLang="en-US" dirty="0">
                    <a:solidFill>
                      <a:schemeClr val="tx1"/>
                    </a:solidFill>
                  </a:endParaRPr>
                </a:p>
              </p:txBody>
            </p:sp>
          </mc:Choice>
          <mc:Fallback xmlns="">
            <p:sp>
              <p:nvSpPr>
                <p:cNvPr id="36" name="椭圆 35">
                  <a:extLst>
                    <a:ext uri="{FF2B5EF4-FFF2-40B4-BE49-F238E27FC236}">
                      <a16:creationId xmlns:a16="http://schemas.microsoft.com/office/drawing/2014/main" id="{7008BE8B-DB37-F646-BDB9-F0DB3C469522}"/>
                    </a:ext>
                  </a:extLst>
                </p:cNvPr>
                <p:cNvSpPr>
                  <a:spLocks noRot="1" noChangeAspect="1" noMove="1" noResize="1" noEditPoints="1" noAdjustHandles="1" noChangeArrowheads="1" noChangeShapeType="1" noTextEdit="1"/>
                </p:cNvSpPr>
                <p:nvPr/>
              </p:nvSpPr>
              <p:spPr>
                <a:xfrm>
                  <a:off x="3706574" y="3213102"/>
                  <a:ext cx="576000" cy="504000"/>
                </a:xfrm>
                <a:prstGeom prst="ellipse">
                  <a:avLst/>
                </a:prstGeom>
                <a:blipFill>
                  <a:blip r:embed="rId11"/>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椭圆 36">
                  <a:extLst>
                    <a:ext uri="{FF2B5EF4-FFF2-40B4-BE49-F238E27FC236}">
                      <a16:creationId xmlns:a16="http://schemas.microsoft.com/office/drawing/2014/main" id="{6183F8F3-3244-7A65-766C-9066EBCA3610}"/>
                    </a:ext>
                  </a:extLst>
                </p:cNvPr>
                <p:cNvSpPr/>
                <p:nvPr/>
              </p:nvSpPr>
              <p:spPr>
                <a:xfrm>
                  <a:off x="3706574" y="3900823"/>
                  <a:ext cx="576000" cy="504000"/>
                </a:xfrm>
                <a:prstGeom prst="ellipse">
                  <a:avLst/>
                </a:prstGeom>
                <a:solidFill>
                  <a:schemeClr val="accent2">
                    <a:lumMod val="60000"/>
                    <a:lumOff val="40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b="0" i="1" smtClean="0">
                                <a:solidFill>
                                  <a:schemeClr val="tx1"/>
                                </a:solidFill>
                                <a:latin typeface="Cambria Math" panose="02040503050406030204" pitchFamily="18" charset="0"/>
                              </a:rPr>
                            </m:ctrlPr>
                          </m:sSubPr>
                          <m:e>
                            <m:r>
                              <a:rPr kumimoji="1" lang="en-US" altLang="zh-CN" b="0" i="1" smtClean="0">
                                <a:solidFill>
                                  <a:schemeClr val="tx1"/>
                                </a:solidFill>
                                <a:latin typeface="Cambria Math" panose="02040503050406030204" pitchFamily="18" charset="0"/>
                              </a:rPr>
                              <m:t>𝑞</m:t>
                            </m:r>
                          </m:e>
                          <m:sub>
                            <m:r>
                              <a:rPr kumimoji="1" lang="en-US" altLang="zh-CN" b="0" i="1" smtClean="0">
                                <a:solidFill>
                                  <a:schemeClr val="tx1"/>
                                </a:solidFill>
                                <a:latin typeface="Cambria Math" panose="02040503050406030204" pitchFamily="18" charset="0"/>
                              </a:rPr>
                              <m:t>𝑖</m:t>
                            </m:r>
                            <m:r>
                              <a:rPr kumimoji="1" lang="en-US" altLang="zh-CN" b="0" i="1" smtClean="0">
                                <a:solidFill>
                                  <a:schemeClr val="tx1"/>
                                </a:solidFill>
                                <a:latin typeface="Cambria Math" panose="02040503050406030204" pitchFamily="18" charset="0"/>
                              </a:rPr>
                              <m:t>,4</m:t>
                            </m:r>
                          </m:sub>
                        </m:sSub>
                      </m:oMath>
                    </m:oMathPara>
                  </a14:m>
                  <a:endParaRPr kumimoji="1" lang="zh-CN" altLang="en-US" dirty="0">
                    <a:solidFill>
                      <a:schemeClr val="tx1"/>
                    </a:solidFill>
                  </a:endParaRPr>
                </a:p>
              </p:txBody>
            </p:sp>
          </mc:Choice>
          <mc:Fallback xmlns="">
            <p:sp>
              <p:nvSpPr>
                <p:cNvPr id="37" name="椭圆 36">
                  <a:extLst>
                    <a:ext uri="{FF2B5EF4-FFF2-40B4-BE49-F238E27FC236}">
                      <a16:creationId xmlns:a16="http://schemas.microsoft.com/office/drawing/2014/main" id="{6183F8F3-3244-7A65-766C-9066EBCA3610}"/>
                    </a:ext>
                  </a:extLst>
                </p:cNvPr>
                <p:cNvSpPr>
                  <a:spLocks noRot="1" noChangeAspect="1" noMove="1" noResize="1" noEditPoints="1" noAdjustHandles="1" noChangeArrowheads="1" noChangeShapeType="1" noTextEdit="1"/>
                </p:cNvSpPr>
                <p:nvPr/>
              </p:nvSpPr>
              <p:spPr>
                <a:xfrm>
                  <a:off x="3706574" y="3900823"/>
                  <a:ext cx="576000" cy="504000"/>
                </a:xfrm>
                <a:prstGeom prst="ellipse">
                  <a:avLst/>
                </a:prstGeom>
                <a:blipFill>
                  <a:blip r:embed="rId12"/>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椭圆 37">
                  <a:extLst>
                    <a:ext uri="{FF2B5EF4-FFF2-40B4-BE49-F238E27FC236}">
                      <a16:creationId xmlns:a16="http://schemas.microsoft.com/office/drawing/2014/main" id="{C7A3C185-7C8B-4E36-CAFC-10155E234DB6}"/>
                    </a:ext>
                  </a:extLst>
                </p:cNvPr>
                <p:cNvSpPr/>
                <p:nvPr/>
              </p:nvSpPr>
              <p:spPr>
                <a:xfrm>
                  <a:off x="4323672" y="3211181"/>
                  <a:ext cx="576000" cy="504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b="0" i="1" smtClean="0">
                                <a:solidFill>
                                  <a:schemeClr val="tx1"/>
                                </a:solidFill>
                                <a:latin typeface="Cambria Math" panose="02040503050406030204" pitchFamily="18" charset="0"/>
                              </a:rPr>
                            </m:ctrlPr>
                          </m:sSubPr>
                          <m:e>
                            <m:r>
                              <a:rPr kumimoji="1" lang="en-US" altLang="zh-CN" b="0" i="1" smtClean="0">
                                <a:solidFill>
                                  <a:schemeClr val="tx1"/>
                                </a:solidFill>
                                <a:latin typeface="Cambria Math" panose="02040503050406030204" pitchFamily="18" charset="0"/>
                              </a:rPr>
                              <m:t>𝑣</m:t>
                            </m:r>
                          </m:e>
                          <m:sub>
                            <m:r>
                              <a:rPr kumimoji="1" lang="en-US" altLang="zh-CN" b="0" i="1" smtClean="0">
                                <a:solidFill>
                                  <a:schemeClr val="tx1"/>
                                </a:solidFill>
                                <a:latin typeface="Cambria Math" panose="02040503050406030204" pitchFamily="18" charset="0"/>
                              </a:rPr>
                              <m:t>𝑖</m:t>
                            </m:r>
                            <m:r>
                              <a:rPr kumimoji="1" lang="en-US" altLang="zh-CN" b="0" i="1" smtClean="0">
                                <a:solidFill>
                                  <a:schemeClr val="tx1"/>
                                </a:solidFill>
                                <a:latin typeface="Cambria Math" panose="02040503050406030204" pitchFamily="18" charset="0"/>
                              </a:rPr>
                              <m:t>,5</m:t>
                            </m:r>
                          </m:sub>
                        </m:sSub>
                      </m:oMath>
                    </m:oMathPara>
                  </a14:m>
                  <a:endParaRPr kumimoji="1" lang="zh-CN" altLang="en-US" dirty="0">
                    <a:solidFill>
                      <a:schemeClr val="tx1"/>
                    </a:solidFill>
                  </a:endParaRPr>
                </a:p>
              </p:txBody>
            </p:sp>
          </mc:Choice>
          <mc:Fallback xmlns="">
            <p:sp>
              <p:nvSpPr>
                <p:cNvPr id="38" name="椭圆 37">
                  <a:extLst>
                    <a:ext uri="{FF2B5EF4-FFF2-40B4-BE49-F238E27FC236}">
                      <a16:creationId xmlns:a16="http://schemas.microsoft.com/office/drawing/2014/main" id="{C7A3C185-7C8B-4E36-CAFC-10155E234DB6}"/>
                    </a:ext>
                  </a:extLst>
                </p:cNvPr>
                <p:cNvSpPr>
                  <a:spLocks noRot="1" noChangeAspect="1" noMove="1" noResize="1" noEditPoints="1" noAdjustHandles="1" noChangeArrowheads="1" noChangeShapeType="1" noTextEdit="1"/>
                </p:cNvSpPr>
                <p:nvPr/>
              </p:nvSpPr>
              <p:spPr>
                <a:xfrm>
                  <a:off x="4323672" y="3211181"/>
                  <a:ext cx="576000" cy="504000"/>
                </a:xfrm>
                <a:prstGeom prst="ellipse">
                  <a:avLst/>
                </a:prstGeom>
                <a:blipFill>
                  <a:blip r:embed="rId13"/>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椭圆 38">
                  <a:extLst>
                    <a:ext uri="{FF2B5EF4-FFF2-40B4-BE49-F238E27FC236}">
                      <a16:creationId xmlns:a16="http://schemas.microsoft.com/office/drawing/2014/main" id="{99BA67B0-C31C-8281-FBAE-28BC21DB13D1}"/>
                    </a:ext>
                  </a:extLst>
                </p:cNvPr>
                <p:cNvSpPr/>
                <p:nvPr/>
              </p:nvSpPr>
              <p:spPr>
                <a:xfrm>
                  <a:off x="4323672" y="3898902"/>
                  <a:ext cx="576000" cy="504000"/>
                </a:xfrm>
                <a:prstGeom prst="ellipse">
                  <a:avLst/>
                </a:prstGeom>
                <a:solidFill>
                  <a:schemeClr val="accent2">
                    <a:lumMod val="60000"/>
                    <a:lumOff val="40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b="0" i="1" smtClean="0">
                                <a:solidFill>
                                  <a:schemeClr val="tx1"/>
                                </a:solidFill>
                                <a:latin typeface="Cambria Math" panose="02040503050406030204" pitchFamily="18" charset="0"/>
                              </a:rPr>
                            </m:ctrlPr>
                          </m:sSubPr>
                          <m:e>
                            <m:r>
                              <a:rPr kumimoji="1" lang="en-US" altLang="zh-CN" b="0" i="1" smtClean="0">
                                <a:solidFill>
                                  <a:schemeClr val="tx1"/>
                                </a:solidFill>
                                <a:latin typeface="Cambria Math" panose="02040503050406030204" pitchFamily="18" charset="0"/>
                              </a:rPr>
                              <m:t>𝑞</m:t>
                            </m:r>
                          </m:e>
                          <m:sub>
                            <m:r>
                              <a:rPr kumimoji="1" lang="en-US" altLang="zh-CN" b="0" i="1" smtClean="0">
                                <a:solidFill>
                                  <a:schemeClr val="tx1"/>
                                </a:solidFill>
                                <a:latin typeface="Cambria Math" panose="02040503050406030204" pitchFamily="18" charset="0"/>
                              </a:rPr>
                              <m:t>𝑖</m:t>
                            </m:r>
                            <m:r>
                              <a:rPr kumimoji="1" lang="en-US" altLang="zh-CN" b="0" i="1" smtClean="0">
                                <a:solidFill>
                                  <a:schemeClr val="tx1"/>
                                </a:solidFill>
                                <a:latin typeface="Cambria Math" panose="02040503050406030204" pitchFamily="18" charset="0"/>
                              </a:rPr>
                              <m:t>,5</m:t>
                            </m:r>
                          </m:sub>
                        </m:sSub>
                      </m:oMath>
                    </m:oMathPara>
                  </a14:m>
                  <a:endParaRPr kumimoji="1" lang="zh-CN" altLang="en-US" dirty="0">
                    <a:solidFill>
                      <a:schemeClr val="tx1"/>
                    </a:solidFill>
                  </a:endParaRPr>
                </a:p>
              </p:txBody>
            </p:sp>
          </mc:Choice>
          <mc:Fallback xmlns="">
            <p:sp>
              <p:nvSpPr>
                <p:cNvPr id="39" name="椭圆 38">
                  <a:extLst>
                    <a:ext uri="{FF2B5EF4-FFF2-40B4-BE49-F238E27FC236}">
                      <a16:creationId xmlns:a16="http://schemas.microsoft.com/office/drawing/2014/main" id="{99BA67B0-C31C-8281-FBAE-28BC21DB13D1}"/>
                    </a:ext>
                  </a:extLst>
                </p:cNvPr>
                <p:cNvSpPr>
                  <a:spLocks noRot="1" noChangeAspect="1" noMove="1" noResize="1" noEditPoints="1" noAdjustHandles="1" noChangeArrowheads="1" noChangeShapeType="1" noTextEdit="1"/>
                </p:cNvSpPr>
                <p:nvPr/>
              </p:nvSpPr>
              <p:spPr>
                <a:xfrm>
                  <a:off x="4323672" y="3898902"/>
                  <a:ext cx="576000" cy="504000"/>
                </a:xfrm>
                <a:prstGeom prst="ellipse">
                  <a:avLst/>
                </a:prstGeom>
                <a:blipFill>
                  <a:blip r:embed="rId14"/>
                  <a:stretch>
                    <a:fillRect/>
                  </a:stretch>
                </a:blipFill>
                <a:ln>
                  <a:noFill/>
                </a:ln>
              </p:spPr>
              <p:txBody>
                <a:bodyPr/>
                <a:lstStyle/>
                <a:p>
                  <a:r>
                    <a:rPr lang="zh-CN" altLang="en-US">
                      <a:noFill/>
                    </a:rPr>
                    <a:t> </a:t>
                  </a:r>
                </a:p>
              </p:txBody>
            </p:sp>
          </mc:Fallback>
        </mc:AlternateContent>
        <p:sp>
          <p:nvSpPr>
            <p:cNvPr id="40" name="右箭头 39">
              <a:extLst>
                <a:ext uri="{FF2B5EF4-FFF2-40B4-BE49-F238E27FC236}">
                  <a16:creationId xmlns:a16="http://schemas.microsoft.com/office/drawing/2014/main" id="{66FE5E26-D230-8BBD-0B84-EBA8331D9E6B}"/>
                </a:ext>
              </a:extLst>
            </p:cNvPr>
            <p:cNvSpPr/>
            <p:nvPr/>
          </p:nvSpPr>
          <p:spPr>
            <a:xfrm>
              <a:off x="4899672" y="3560884"/>
              <a:ext cx="1512000" cy="486000"/>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41" name="右箭头 40">
              <a:extLst>
                <a:ext uri="{FF2B5EF4-FFF2-40B4-BE49-F238E27FC236}">
                  <a16:creationId xmlns:a16="http://schemas.microsoft.com/office/drawing/2014/main" id="{1D4842CA-92B1-DD41-7985-8C8002B133B8}"/>
                </a:ext>
              </a:extLst>
            </p:cNvPr>
            <p:cNvSpPr/>
            <p:nvPr/>
          </p:nvSpPr>
          <p:spPr>
            <a:xfrm>
              <a:off x="9456064" y="3560884"/>
              <a:ext cx="720000" cy="484632"/>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42" name="文本框 41">
              <a:extLst>
                <a:ext uri="{FF2B5EF4-FFF2-40B4-BE49-F238E27FC236}">
                  <a16:creationId xmlns:a16="http://schemas.microsoft.com/office/drawing/2014/main" id="{4822ED1D-F840-7E84-FAFD-1D0D9DDC9102}"/>
                </a:ext>
              </a:extLst>
            </p:cNvPr>
            <p:cNvSpPr txBox="1"/>
            <p:nvPr/>
          </p:nvSpPr>
          <p:spPr>
            <a:xfrm rot="5400000">
              <a:off x="9848827" y="3603145"/>
              <a:ext cx="1054584" cy="400110"/>
            </a:xfrm>
            <a:prstGeom prst="rect">
              <a:avLst/>
            </a:prstGeom>
            <a:noFill/>
          </p:spPr>
          <p:txBody>
            <a:bodyPr wrap="none" rtlCol="0">
              <a:spAutoFit/>
            </a:bodyPr>
            <a:lstStyle/>
            <a:p>
              <a:r>
                <a:rPr kumimoji="1" lang="en-US" altLang="zh-CN" sz="2000" i="1" dirty="0"/>
                <a:t>network</a:t>
              </a:r>
              <a:endParaRPr kumimoji="1" lang="zh-CN" altLang="en-US" sz="2000" i="1" dirty="0"/>
            </a:p>
          </p:txBody>
        </p:sp>
        <mc:AlternateContent xmlns:mc="http://schemas.openxmlformats.org/markup-compatibility/2006" xmlns:a14="http://schemas.microsoft.com/office/drawing/2010/main">
          <mc:Choice Requires="a14">
            <p:sp>
              <p:nvSpPr>
                <p:cNvPr id="43" name="椭圆 42">
                  <a:extLst>
                    <a:ext uri="{FF2B5EF4-FFF2-40B4-BE49-F238E27FC236}">
                      <a16:creationId xmlns:a16="http://schemas.microsoft.com/office/drawing/2014/main" id="{F725C8DF-305A-AE62-452C-BE143203241A}"/>
                    </a:ext>
                  </a:extLst>
                </p:cNvPr>
                <p:cNvSpPr/>
                <p:nvPr/>
              </p:nvSpPr>
              <p:spPr>
                <a:xfrm>
                  <a:off x="6411672" y="3218865"/>
                  <a:ext cx="576000" cy="504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b="0" i="1" smtClean="0">
                                <a:solidFill>
                                  <a:schemeClr val="tx1"/>
                                </a:solidFill>
                                <a:latin typeface="Cambria Math" panose="02040503050406030204" pitchFamily="18" charset="0"/>
                              </a:rPr>
                            </m:ctrlPr>
                          </m:sSubPr>
                          <m:e>
                            <m:r>
                              <a:rPr kumimoji="1" lang="en-US" altLang="zh-CN" b="0" i="1" smtClean="0">
                                <a:solidFill>
                                  <a:schemeClr val="tx1"/>
                                </a:solidFill>
                                <a:latin typeface="Cambria Math" panose="02040503050406030204" pitchFamily="18" charset="0"/>
                              </a:rPr>
                              <m:t>𝑣</m:t>
                            </m:r>
                          </m:e>
                          <m:sub>
                            <m:r>
                              <a:rPr kumimoji="1" lang="en-US" altLang="zh-CN" b="0" i="1" smtClean="0">
                                <a:solidFill>
                                  <a:schemeClr val="tx1"/>
                                </a:solidFill>
                                <a:latin typeface="Cambria Math" panose="02040503050406030204" pitchFamily="18" charset="0"/>
                              </a:rPr>
                              <m:t>𝑖</m:t>
                            </m:r>
                            <m:r>
                              <a:rPr kumimoji="1" lang="en-US" altLang="zh-CN" b="0" i="1" smtClean="0">
                                <a:solidFill>
                                  <a:schemeClr val="tx1"/>
                                </a:solidFill>
                                <a:latin typeface="Cambria Math" panose="02040503050406030204" pitchFamily="18" charset="0"/>
                              </a:rPr>
                              <m:t>,2</m:t>
                            </m:r>
                          </m:sub>
                        </m:sSub>
                      </m:oMath>
                    </m:oMathPara>
                  </a14:m>
                  <a:endParaRPr kumimoji="1" lang="zh-CN" altLang="en-US" dirty="0">
                    <a:solidFill>
                      <a:schemeClr val="tx1"/>
                    </a:solidFill>
                  </a:endParaRPr>
                </a:p>
              </p:txBody>
            </p:sp>
          </mc:Choice>
          <mc:Fallback xmlns="">
            <p:sp>
              <p:nvSpPr>
                <p:cNvPr id="43" name="椭圆 42">
                  <a:extLst>
                    <a:ext uri="{FF2B5EF4-FFF2-40B4-BE49-F238E27FC236}">
                      <a16:creationId xmlns:a16="http://schemas.microsoft.com/office/drawing/2014/main" id="{F725C8DF-305A-AE62-452C-BE143203241A}"/>
                    </a:ext>
                  </a:extLst>
                </p:cNvPr>
                <p:cNvSpPr>
                  <a:spLocks noRot="1" noChangeAspect="1" noMove="1" noResize="1" noEditPoints="1" noAdjustHandles="1" noChangeArrowheads="1" noChangeShapeType="1" noTextEdit="1"/>
                </p:cNvSpPr>
                <p:nvPr/>
              </p:nvSpPr>
              <p:spPr>
                <a:xfrm>
                  <a:off x="6411672" y="3218865"/>
                  <a:ext cx="576000" cy="504000"/>
                </a:xfrm>
                <a:prstGeom prst="ellipse">
                  <a:avLst/>
                </a:prstGeom>
                <a:blipFill>
                  <a:blip r:embed="rId15"/>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椭圆 43">
                  <a:extLst>
                    <a:ext uri="{FF2B5EF4-FFF2-40B4-BE49-F238E27FC236}">
                      <a16:creationId xmlns:a16="http://schemas.microsoft.com/office/drawing/2014/main" id="{1232907A-CA69-843A-2D3B-E68AE057BD84}"/>
                    </a:ext>
                  </a:extLst>
                </p:cNvPr>
                <p:cNvSpPr/>
                <p:nvPr/>
              </p:nvSpPr>
              <p:spPr>
                <a:xfrm>
                  <a:off x="6411672" y="3906586"/>
                  <a:ext cx="576000" cy="504000"/>
                </a:xfrm>
                <a:prstGeom prst="ellipse">
                  <a:avLst/>
                </a:prstGeom>
                <a:solidFill>
                  <a:schemeClr val="accent2">
                    <a:lumMod val="60000"/>
                    <a:lumOff val="40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b="0" i="1" smtClean="0">
                                <a:solidFill>
                                  <a:schemeClr val="tx1"/>
                                </a:solidFill>
                                <a:latin typeface="Cambria Math" panose="02040503050406030204" pitchFamily="18" charset="0"/>
                              </a:rPr>
                            </m:ctrlPr>
                          </m:sSubPr>
                          <m:e>
                            <m:r>
                              <a:rPr kumimoji="1" lang="en-US" altLang="zh-CN" b="0" i="1" smtClean="0">
                                <a:solidFill>
                                  <a:schemeClr val="tx1"/>
                                </a:solidFill>
                                <a:latin typeface="Cambria Math" panose="02040503050406030204" pitchFamily="18" charset="0"/>
                              </a:rPr>
                              <m:t>𝑞</m:t>
                            </m:r>
                          </m:e>
                          <m:sub>
                            <m:r>
                              <a:rPr kumimoji="1" lang="en-US" altLang="zh-CN" b="0" i="1" smtClean="0">
                                <a:solidFill>
                                  <a:schemeClr val="tx1"/>
                                </a:solidFill>
                                <a:latin typeface="Cambria Math" panose="02040503050406030204" pitchFamily="18" charset="0"/>
                              </a:rPr>
                              <m:t>𝑖</m:t>
                            </m:r>
                            <m:r>
                              <a:rPr kumimoji="1" lang="en-US" altLang="zh-CN" b="0" i="1" smtClean="0">
                                <a:solidFill>
                                  <a:schemeClr val="tx1"/>
                                </a:solidFill>
                                <a:latin typeface="Cambria Math" panose="02040503050406030204" pitchFamily="18" charset="0"/>
                              </a:rPr>
                              <m:t>,2</m:t>
                            </m:r>
                          </m:sub>
                        </m:sSub>
                      </m:oMath>
                    </m:oMathPara>
                  </a14:m>
                  <a:endParaRPr kumimoji="1" lang="zh-CN" altLang="en-US" dirty="0">
                    <a:solidFill>
                      <a:schemeClr val="tx1"/>
                    </a:solidFill>
                  </a:endParaRPr>
                </a:p>
              </p:txBody>
            </p:sp>
          </mc:Choice>
          <mc:Fallback xmlns="">
            <p:sp>
              <p:nvSpPr>
                <p:cNvPr id="44" name="椭圆 43">
                  <a:extLst>
                    <a:ext uri="{FF2B5EF4-FFF2-40B4-BE49-F238E27FC236}">
                      <a16:creationId xmlns:a16="http://schemas.microsoft.com/office/drawing/2014/main" id="{1232907A-CA69-843A-2D3B-E68AE057BD84}"/>
                    </a:ext>
                  </a:extLst>
                </p:cNvPr>
                <p:cNvSpPr>
                  <a:spLocks noRot="1" noChangeAspect="1" noMove="1" noResize="1" noEditPoints="1" noAdjustHandles="1" noChangeArrowheads="1" noChangeShapeType="1" noTextEdit="1"/>
                </p:cNvSpPr>
                <p:nvPr/>
              </p:nvSpPr>
              <p:spPr>
                <a:xfrm>
                  <a:off x="6411672" y="3906586"/>
                  <a:ext cx="576000" cy="504000"/>
                </a:xfrm>
                <a:prstGeom prst="ellipse">
                  <a:avLst/>
                </a:prstGeom>
                <a:blipFill>
                  <a:blip r:embed="rId16"/>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椭圆 44">
                  <a:extLst>
                    <a:ext uri="{FF2B5EF4-FFF2-40B4-BE49-F238E27FC236}">
                      <a16:creationId xmlns:a16="http://schemas.microsoft.com/office/drawing/2014/main" id="{85C50A86-190F-1742-5A31-287510CAAACC}"/>
                    </a:ext>
                  </a:extLst>
                </p:cNvPr>
                <p:cNvSpPr/>
                <p:nvPr/>
              </p:nvSpPr>
              <p:spPr>
                <a:xfrm>
                  <a:off x="7028770" y="3216944"/>
                  <a:ext cx="576000" cy="504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b="0" i="1" smtClean="0">
                                <a:solidFill>
                                  <a:schemeClr val="tx1"/>
                                </a:solidFill>
                                <a:latin typeface="Cambria Math" panose="02040503050406030204" pitchFamily="18" charset="0"/>
                              </a:rPr>
                            </m:ctrlPr>
                          </m:sSubPr>
                          <m:e>
                            <m:r>
                              <a:rPr kumimoji="1" lang="en-US" altLang="zh-CN" b="0" i="1" smtClean="0">
                                <a:solidFill>
                                  <a:schemeClr val="tx1"/>
                                </a:solidFill>
                                <a:latin typeface="Cambria Math" panose="02040503050406030204" pitchFamily="18" charset="0"/>
                              </a:rPr>
                              <m:t>𝑣</m:t>
                            </m:r>
                          </m:e>
                          <m:sub>
                            <m:r>
                              <a:rPr kumimoji="1" lang="en-US" altLang="zh-CN" b="0" i="1" smtClean="0">
                                <a:solidFill>
                                  <a:schemeClr val="tx1"/>
                                </a:solidFill>
                                <a:latin typeface="Cambria Math" panose="02040503050406030204" pitchFamily="18" charset="0"/>
                              </a:rPr>
                              <m:t>𝑖</m:t>
                            </m:r>
                            <m:r>
                              <a:rPr kumimoji="1" lang="en-US" altLang="zh-CN" b="0" i="1" smtClean="0">
                                <a:solidFill>
                                  <a:schemeClr val="tx1"/>
                                </a:solidFill>
                                <a:latin typeface="Cambria Math" panose="02040503050406030204" pitchFamily="18" charset="0"/>
                              </a:rPr>
                              <m:t>,5</m:t>
                            </m:r>
                          </m:sub>
                        </m:sSub>
                      </m:oMath>
                    </m:oMathPara>
                  </a14:m>
                  <a:endParaRPr kumimoji="1" lang="zh-CN" altLang="en-US" dirty="0">
                    <a:solidFill>
                      <a:schemeClr val="tx1"/>
                    </a:solidFill>
                  </a:endParaRPr>
                </a:p>
              </p:txBody>
            </p:sp>
          </mc:Choice>
          <mc:Fallback xmlns="">
            <p:sp>
              <p:nvSpPr>
                <p:cNvPr id="45" name="椭圆 44">
                  <a:extLst>
                    <a:ext uri="{FF2B5EF4-FFF2-40B4-BE49-F238E27FC236}">
                      <a16:creationId xmlns:a16="http://schemas.microsoft.com/office/drawing/2014/main" id="{85C50A86-190F-1742-5A31-287510CAAACC}"/>
                    </a:ext>
                  </a:extLst>
                </p:cNvPr>
                <p:cNvSpPr>
                  <a:spLocks noRot="1" noChangeAspect="1" noMove="1" noResize="1" noEditPoints="1" noAdjustHandles="1" noChangeArrowheads="1" noChangeShapeType="1" noTextEdit="1"/>
                </p:cNvSpPr>
                <p:nvPr/>
              </p:nvSpPr>
              <p:spPr>
                <a:xfrm>
                  <a:off x="7028770" y="3216944"/>
                  <a:ext cx="576000" cy="504000"/>
                </a:xfrm>
                <a:prstGeom prst="ellipse">
                  <a:avLst/>
                </a:prstGeom>
                <a:blipFill>
                  <a:blip r:embed="rId17"/>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椭圆 45">
                  <a:extLst>
                    <a:ext uri="{FF2B5EF4-FFF2-40B4-BE49-F238E27FC236}">
                      <a16:creationId xmlns:a16="http://schemas.microsoft.com/office/drawing/2014/main" id="{C4E88ACF-F696-3F11-6531-E5C0A0461CBD}"/>
                    </a:ext>
                  </a:extLst>
                </p:cNvPr>
                <p:cNvSpPr/>
                <p:nvPr/>
              </p:nvSpPr>
              <p:spPr>
                <a:xfrm>
                  <a:off x="7028770" y="3904665"/>
                  <a:ext cx="576000" cy="504000"/>
                </a:xfrm>
                <a:prstGeom prst="ellipse">
                  <a:avLst/>
                </a:prstGeom>
                <a:solidFill>
                  <a:schemeClr val="accent2">
                    <a:lumMod val="60000"/>
                    <a:lumOff val="40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b="0" i="1" smtClean="0">
                                <a:solidFill>
                                  <a:schemeClr val="tx1"/>
                                </a:solidFill>
                                <a:latin typeface="Cambria Math" panose="02040503050406030204" pitchFamily="18" charset="0"/>
                              </a:rPr>
                            </m:ctrlPr>
                          </m:sSubPr>
                          <m:e>
                            <m:r>
                              <a:rPr kumimoji="1" lang="en-US" altLang="zh-CN" b="0" i="1" smtClean="0">
                                <a:solidFill>
                                  <a:schemeClr val="tx1"/>
                                </a:solidFill>
                                <a:latin typeface="Cambria Math" panose="02040503050406030204" pitchFamily="18" charset="0"/>
                              </a:rPr>
                              <m:t>𝑞</m:t>
                            </m:r>
                          </m:e>
                          <m:sub>
                            <m:r>
                              <a:rPr kumimoji="1" lang="en-US" altLang="zh-CN" b="0" i="1" smtClean="0">
                                <a:solidFill>
                                  <a:schemeClr val="tx1"/>
                                </a:solidFill>
                                <a:latin typeface="Cambria Math" panose="02040503050406030204" pitchFamily="18" charset="0"/>
                              </a:rPr>
                              <m:t>𝑖</m:t>
                            </m:r>
                            <m:r>
                              <a:rPr kumimoji="1" lang="en-US" altLang="zh-CN" b="0" i="1" smtClean="0">
                                <a:solidFill>
                                  <a:schemeClr val="tx1"/>
                                </a:solidFill>
                                <a:latin typeface="Cambria Math" panose="02040503050406030204" pitchFamily="18" charset="0"/>
                              </a:rPr>
                              <m:t>,5</m:t>
                            </m:r>
                          </m:sub>
                        </m:sSub>
                      </m:oMath>
                    </m:oMathPara>
                  </a14:m>
                  <a:endParaRPr kumimoji="1" lang="zh-CN" altLang="en-US" dirty="0">
                    <a:solidFill>
                      <a:schemeClr val="tx1"/>
                    </a:solidFill>
                  </a:endParaRPr>
                </a:p>
              </p:txBody>
            </p:sp>
          </mc:Choice>
          <mc:Fallback xmlns="">
            <p:sp>
              <p:nvSpPr>
                <p:cNvPr id="46" name="椭圆 45">
                  <a:extLst>
                    <a:ext uri="{FF2B5EF4-FFF2-40B4-BE49-F238E27FC236}">
                      <a16:creationId xmlns:a16="http://schemas.microsoft.com/office/drawing/2014/main" id="{C4E88ACF-F696-3F11-6531-E5C0A0461CBD}"/>
                    </a:ext>
                  </a:extLst>
                </p:cNvPr>
                <p:cNvSpPr>
                  <a:spLocks noRot="1" noChangeAspect="1" noMove="1" noResize="1" noEditPoints="1" noAdjustHandles="1" noChangeArrowheads="1" noChangeShapeType="1" noTextEdit="1"/>
                </p:cNvSpPr>
                <p:nvPr/>
              </p:nvSpPr>
              <p:spPr>
                <a:xfrm>
                  <a:off x="7028770" y="3904665"/>
                  <a:ext cx="576000" cy="504000"/>
                </a:xfrm>
                <a:prstGeom prst="ellipse">
                  <a:avLst/>
                </a:prstGeom>
                <a:blipFill>
                  <a:blip r:embed="rId18"/>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椭圆 46">
                  <a:extLst>
                    <a:ext uri="{FF2B5EF4-FFF2-40B4-BE49-F238E27FC236}">
                      <a16:creationId xmlns:a16="http://schemas.microsoft.com/office/drawing/2014/main" id="{2B0B5A4A-D5FF-5337-969B-29F56CF16648}"/>
                    </a:ext>
                  </a:extLst>
                </p:cNvPr>
                <p:cNvSpPr/>
                <p:nvPr/>
              </p:nvSpPr>
              <p:spPr>
                <a:xfrm>
                  <a:off x="7645868" y="3215023"/>
                  <a:ext cx="576000" cy="504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b="0" i="1" smtClean="0">
                                <a:solidFill>
                                  <a:schemeClr val="tx1"/>
                                </a:solidFill>
                                <a:latin typeface="Cambria Math" panose="02040503050406030204" pitchFamily="18" charset="0"/>
                              </a:rPr>
                            </m:ctrlPr>
                          </m:sSubPr>
                          <m:e>
                            <m:r>
                              <a:rPr kumimoji="1" lang="en-US" altLang="zh-CN" b="0" i="1" smtClean="0">
                                <a:solidFill>
                                  <a:schemeClr val="tx1"/>
                                </a:solidFill>
                                <a:latin typeface="Cambria Math" panose="02040503050406030204" pitchFamily="18" charset="0"/>
                              </a:rPr>
                              <m:t>𝑣</m:t>
                            </m:r>
                          </m:e>
                          <m:sub>
                            <m:r>
                              <a:rPr kumimoji="1" lang="en-US" altLang="zh-CN" b="0" i="1" smtClean="0">
                                <a:solidFill>
                                  <a:schemeClr val="tx1"/>
                                </a:solidFill>
                                <a:latin typeface="Cambria Math" panose="02040503050406030204" pitchFamily="18" charset="0"/>
                              </a:rPr>
                              <m:t>𝑖</m:t>
                            </m:r>
                            <m:r>
                              <a:rPr kumimoji="1" lang="en-US" altLang="zh-CN" b="0" i="1" smtClean="0">
                                <a:solidFill>
                                  <a:schemeClr val="tx1"/>
                                </a:solidFill>
                                <a:latin typeface="Cambria Math" panose="02040503050406030204" pitchFamily="18" charset="0"/>
                              </a:rPr>
                              <m:t>,3</m:t>
                            </m:r>
                          </m:sub>
                        </m:sSub>
                      </m:oMath>
                    </m:oMathPara>
                  </a14:m>
                  <a:endParaRPr kumimoji="1" lang="zh-CN" altLang="en-US" dirty="0">
                    <a:solidFill>
                      <a:schemeClr val="tx1"/>
                    </a:solidFill>
                  </a:endParaRPr>
                </a:p>
              </p:txBody>
            </p:sp>
          </mc:Choice>
          <mc:Fallback xmlns="">
            <p:sp>
              <p:nvSpPr>
                <p:cNvPr id="47" name="椭圆 46">
                  <a:extLst>
                    <a:ext uri="{FF2B5EF4-FFF2-40B4-BE49-F238E27FC236}">
                      <a16:creationId xmlns:a16="http://schemas.microsoft.com/office/drawing/2014/main" id="{2B0B5A4A-D5FF-5337-969B-29F56CF16648}"/>
                    </a:ext>
                  </a:extLst>
                </p:cNvPr>
                <p:cNvSpPr>
                  <a:spLocks noRot="1" noChangeAspect="1" noMove="1" noResize="1" noEditPoints="1" noAdjustHandles="1" noChangeArrowheads="1" noChangeShapeType="1" noTextEdit="1"/>
                </p:cNvSpPr>
                <p:nvPr/>
              </p:nvSpPr>
              <p:spPr>
                <a:xfrm>
                  <a:off x="7645868" y="3215023"/>
                  <a:ext cx="576000" cy="504000"/>
                </a:xfrm>
                <a:prstGeom prst="ellipse">
                  <a:avLst/>
                </a:prstGeom>
                <a:blipFill>
                  <a:blip r:embed="rId19"/>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8" name="椭圆 47">
                  <a:extLst>
                    <a:ext uri="{FF2B5EF4-FFF2-40B4-BE49-F238E27FC236}">
                      <a16:creationId xmlns:a16="http://schemas.microsoft.com/office/drawing/2014/main" id="{98B5CA9D-BF12-B019-2395-6A6266D865C6}"/>
                    </a:ext>
                  </a:extLst>
                </p:cNvPr>
                <p:cNvSpPr/>
                <p:nvPr/>
              </p:nvSpPr>
              <p:spPr>
                <a:xfrm>
                  <a:off x="7645868" y="3902744"/>
                  <a:ext cx="576000" cy="504000"/>
                </a:xfrm>
                <a:prstGeom prst="ellipse">
                  <a:avLst/>
                </a:prstGeom>
                <a:solidFill>
                  <a:schemeClr val="accent2">
                    <a:lumMod val="60000"/>
                    <a:lumOff val="40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b="0" i="1" smtClean="0">
                                <a:solidFill>
                                  <a:schemeClr val="tx1"/>
                                </a:solidFill>
                                <a:latin typeface="Cambria Math" panose="02040503050406030204" pitchFamily="18" charset="0"/>
                              </a:rPr>
                            </m:ctrlPr>
                          </m:sSubPr>
                          <m:e>
                            <m:r>
                              <a:rPr kumimoji="1" lang="en-US" altLang="zh-CN" b="0" i="1" smtClean="0">
                                <a:solidFill>
                                  <a:schemeClr val="tx1"/>
                                </a:solidFill>
                                <a:latin typeface="Cambria Math" panose="02040503050406030204" pitchFamily="18" charset="0"/>
                              </a:rPr>
                              <m:t>𝑞</m:t>
                            </m:r>
                          </m:e>
                          <m:sub>
                            <m:r>
                              <a:rPr kumimoji="1" lang="en-US" altLang="zh-CN" b="0" i="1" smtClean="0">
                                <a:solidFill>
                                  <a:schemeClr val="tx1"/>
                                </a:solidFill>
                                <a:latin typeface="Cambria Math" panose="02040503050406030204" pitchFamily="18" charset="0"/>
                              </a:rPr>
                              <m:t>𝑖</m:t>
                            </m:r>
                            <m:r>
                              <a:rPr kumimoji="1" lang="en-US" altLang="zh-CN" b="0" i="1" smtClean="0">
                                <a:solidFill>
                                  <a:schemeClr val="tx1"/>
                                </a:solidFill>
                                <a:latin typeface="Cambria Math" panose="02040503050406030204" pitchFamily="18" charset="0"/>
                              </a:rPr>
                              <m:t>,3</m:t>
                            </m:r>
                          </m:sub>
                        </m:sSub>
                      </m:oMath>
                    </m:oMathPara>
                  </a14:m>
                  <a:endParaRPr kumimoji="1" lang="zh-CN" altLang="en-US" dirty="0">
                    <a:solidFill>
                      <a:schemeClr val="tx1"/>
                    </a:solidFill>
                  </a:endParaRPr>
                </a:p>
              </p:txBody>
            </p:sp>
          </mc:Choice>
          <mc:Fallback xmlns="">
            <p:sp>
              <p:nvSpPr>
                <p:cNvPr id="48" name="椭圆 47">
                  <a:extLst>
                    <a:ext uri="{FF2B5EF4-FFF2-40B4-BE49-F238E27FC236}">
                      <a16:creationId xmlns:a16="http://schemas.microsoft.com/office/drawing/2014/main" id="{98B5CA9D-BF12-B019-2395-6A6266D865C6}"/>
                    </a:ext>
                  </a:extLst>
                </p:cNvPr>
                <p:cNvSpPr>
                  <a:spLocks noRot="1" noChangeAspect="1" noMove="1" noResize="1" noEditPoints="1" noAdjustHandles="1" noChangeArrowheads="1" noChangeShapeType="1" noTextEdit="1"/>
                </p:cNvSpPr>
                <p:nvPr/>
              </p:nvSpPr>
              <p:spPr>
                <a:xfrm>
                  <a:off x="7645868" y="3902744"/>
                  <a:ext cx="576000" cy="504000"/>
                </a:xfrm>
                <a:prstGeom prst="ellipse">
                  <a:avLst/>
                </a:prstGeom>
                <a:blipFill>
                  <a:blip r:embed="rId20"/>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椭圆 48">
                  <a:extLst>
                    <a:ext uri="{FF2B5EF4-FFF2-40B4-BE49-F238E27FC236}">
                      <a16:creationId xmlns:a16="http://schemas.microsoft.com/office/drawing/2014/main" id="{6C6C731D-3315-D794-531F-82C65D40364E}"/>
                    </a:ext>
                  </a:extLst>
                </p:cNvPr>
                <p:cNvSpPr/>
                <p:nvPr/>
              </p:nvSpPr>
              <p:spPr>
                <a:xfrm>
                  <a:off x="8262966" y="3213102"/>
                  <a:ext cx="576000" cy="504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b="0" i="1" smtClean="0">
                                <a:solidFill>
                                  <a:schemeClr val="tx1"/>
                                </a:solidFill>
                                <a:latin typeface="Cambria Math" panose="02040503050406030204" pitchFamily="18" charset="0"/>
                              </a:rPr>
                            </m:ctrlPr>
                          </m:sSubPr>
                          <m:e>
                            <m:r>
                              <a:rPr kumimoji="1" lang="en-US" altLang="zh-CN" b="0" i="1" smtClean="0">
                                <a:solidFill>
                                  <a:schemeClr val="tx1"/>
                                </a:solidFill>
                                <a:latin typeface="Cambria Math" panose="02040503050406030204" pitchFamily="18" charset="0"/>
                              </a:rPr>
                              <m:t>𝑣</m:t>
                            </m:r>
                          </m:e>
                          <m:sub>
                            <m:r>
                              <a:rPr kumimoji="1" lang="en-US" altLang="zh-CN" b="0" i="1" smtClean="0">
                                <a:solidFill>
                                  <a:schemeClr val="tx1"/>
                                </a:solidFill>
                                <a:latin typeface="Cambria Math" panose="02040503050406030204" pitchFamily="18" charset="0"/>
                              </a:rPr>
                              <m:t>𝑖</m:t>
                            </m:r>
                            <m:r>
                              <a:rPr kumimoji="1" lang="en-US" altLang="zh-CN" b="0" i="1" smtClean="0">
                                <a:solidFill>
                                  <a:schemeClr val="tx1"/>
                                </a:solidFill>
                                <a:latin typeface="Cambria Math" panose="02040503050406030204" pitchFamily="18" charset="0"/>
                              </a:rPr>
                              <m:t>,1</m:t>
                            </m:r>
                          </m:sub>
                        </m:sSub>
                      </m:oMath>
                    </m:oMathPara>
                  </a14:m>
                  <a:endParaRPr kumimoji="1" lang="zh-CN" altLang="en-US" dirty="0">
                    <a:solidFill>
                      <a:schemeClr val="tx1"/>
                    </a:solidFill>
                  </a:endParaRPr>
                </a:p>
              </p:txBody>
            </p:sp>
          </mc:Choice>
          <mc:Fallback xmlns="">
            <p:sp>
              <p:nvSpPr>
                <p:cNvPr id="49" name="椭圆 48">
                  <a:extLst>
                    <a:ext uri="{FF2B5EF4-FFF2-40B4-BE49-F238E27FC236}">
                      <a16:creationId xmlns:a16="http://schemas.microsoft.com/office/drawing/2014/main" id="{6C6C731D-3315-D794-531F-82C65D40364E}"/>
                    </a:ext>
                  </a:extLst>
                </p:cNvPr>
                <p:cNvSpPr>
                  <a:spLocks noRot="1" noChangeAspect="1" noMove="1" noResize="1" noEditPoints="1" noAdjustHandles="1" noChangeArrowheads="1" noChangeShapeType="1" noTextEdit="1"/>
                </p:cNvSpPr>
                <p:nvPr/>
              </p:nvSpPr>
              <p:spPr>
                <a:xfrm>
                  <a:off x="8262966" y="3213102"/>
                  <a:ext cx="576000" cy="504000"/>
                </a:xfrm>
                <a:prstGeom prst="ellipse">
                  <a:avLst/>
                </a:prstGeom>
                <a:blipFill>
                  <a:blip r:embed="rId21"/>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椭圆 49">
                  <a:extLst>
                    <a:ext uri="{FF2B5EF4-FFF2-40B4-BE49-F238E27FC236}">
                      <a16:creationId xmlns:a16="http://schemas.microsoft.com/office/drawing/2014/main" id="{01118896-599B-DB3C-56D4-0B8DBE5D921C}"/>
                    </a:ext>
                  </a:extLst>
                </p:cNvPr>
                <p:cNvSpPr/>
                <p:nvPr/>
              </p:nvSpPr>
              <p:spPr>
                <a:xfrm>
                  <a:off x="8262966" y="3900823"/>
                  <a:ext cx="576000" cy="504000"/>
                </a:xfrm>
                <a:prstGeom prst="ellipse">
                  <a:avLst/>
                </a:prstGeom>
                <a:solidFill>
                  <a:schemeClr val="accent2">
                    <a:lumMod val="60000"/>
                    <a:lumOff val="40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b="0" i="1" smtClean="0">
                                <a:solidFill>
                                  <a:schemeClr val="tx1"/>
                                </a:solidFill>
                                <a:latin typeface="Cambria Math" panose="02040503050406030204" pitchFamily="18" charset="0"/>
                              </a:rPr>
                            </m:ctrlPr>
                          </m:sSubPr>
                          <m:e>
                            <m:r>
                              <a:rPr kumimoji="1" lang="en-US" altLang="zh-CN" b="0" i="1" smtClean="0">
                                <a:solidFill>
                                  <a:schemeClr val="tx1"/>
                                </a:solidFill>
                                <a:latin typeface="Cambria Math" panose="02040503050406030204" pitchFamily="18" charset="0"/>
                              </a:rPr>
                              <m:t>𝑞</m:t>
                            </m:r>
                          </m:e>
                          <m:sub>
                            <m:r>
                              <a:rPr kumimoji="1" lang="en-US" altLang="zh-CN" b="0" i="1" smtClean="0">
                                <a:solidFill>
                                  <a:schemeClr val="tx1"/>
                                </a:solidFill>
                                <a:latin typeface="Cambria Math" panose="02040503050406030204" pitchFamily="18" charset="0"/>
                              </a:rPr>
                              <m:t>𝑖</m:t>
                            </m:r>
                            <m:r>
                              <a:rPr kumimoji="1" lang="en-US" altLang="zh-CN" b="0" i="1" smtClean="0">
                                <a:solidFill>
                                  <a:schemeClr val="tx1"/>
                                </a:solidFill>
                                <a:latin typeface="Cambria Math" panose="02040503050406030204" pitchFamily="18" charset="0"/>
                              </a:rPr>
                              <m:t>,1</m:t>
                            </m:r>
                          </m:sub>
                        </m:sSub>
                      </m:oMath>
                    </m:oMathPara>
                  </a14:m>
                  <a:endParaRPr kumimoji="1" lang="zh-CN" altLang="en-US" dirty="0">
                    <a:solidFill>
                      <a:schemeClr val="tx1"/>
                    </a:solidFill>
                  </a:endParaRPr>
                </a:p>
              </p:txBody>
            </p:sp>
          </mc:Choice>
          <mc:Fallback xmlns="">
            <p:sp>
              <p:nvSpPr>
                <p:cNvPr id="50" name="椭圆 49">
                  <a:extLst>
                    <a:ext uri="{FF2B5EF4-FFF2-40B4-BE49-F238E27FC236}">
                      <a16:creationId xmlns:a16="http://schemas.microsoft.com/office/drawing/2014/main" id="{01118896-599B-DB3C-56D4-0B8DBE5D921C}"/>
                    </a:ext>
                  </a:extLst>
                </p:cNvPr>
                <p:cNvSpPr>
                  <a:spLocks noRot="1" noChangeAspect="1" noMove="1" noResize="1" noEditPoints="1" noAdjustHandles="1" noChangeArrowheads="1" noChangeShapeType="1" noTextEdit="1"/>
                </p:cNvSpPr>
                <p:nvPr/>
              </p:nvSpPr>
              <p:spPr>
                <a:xfrm>
                  <a:off x="8262966" y="3900823"/>
                  <a:ext cx="576000" cy="504000"/>
                </a:xfrm>
                <a:prstGeom prst="ellipse">
                  <a:avLst/>
                </a:prstGeom>
                <a:blipFill>
                  <a:blip r:embed="rId22"/>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1" name="椭圆 50">
                  <a:extLst>
                    <a:ext uri="{FF2B5EF4-FFF2-40B4-BE49-F238E27FC236}">
                      <a16:creationId xmlns:a16="http://schemas.microsoft.com/office/drawing/2014/main" id="{D4167EE7-256A-8247-9DF3-1A3F1D32920F}"/>
                    </a:ext>
                  </a:extLst>
                </p:cNvPr>
                <p:cNvSpPr/>
                <p:nvPr/>
              </p:nvSpPr>
              <p:spPr>
                <a:xfrm>
                  <a:off x="8880064" y="3211181"/>
                  <a:ext cx="576000" cy="504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b="0" i="1" smtClean="0">
                                <a:solidFill>
                                  <a:schemeClr val="tx1"/>
                                </a:solidFill>
                                <a:latin typeface="Cambria Math" panose="02040503050406030204" pitchFamily="18" charset="0"/>
                              </a:rPr>
                            </m:ctrlPr>
                          </m:sSubPr>
                          <m:e>
                            <m:r>
                              <a:rPr kumimoji="1" lang="en-US" altLang="zh-CN" b="0" i="1" smtClean="0">
                                <a:solidFill>
                                  <a:schemeClr val="tx1"/>
                                </a:solidFill>
                                <a:latin typeface="Cambria Math" panose="02040503050406030204" pitchFamily="18" charset="0"/>
                              </a:rPr>
                              <m:t>𝑣</m:t>
                            </m:r>
                          </m:e>
                          <m:sub>
                            <m:r>
                              <a:rPr kumimoji="1" lang="en-US" altLang="zh-CN" b="0" i="1" smtClean="0">
                                <a:solidFill>
                                  <a:schemeClr val="tx1"/>
                                </a:solidFill>
                                <a:latin typeface="Cambria Math" panose="02040503050406030204" pitchFamily="18" charset="0"/>
                              </a:rPr>
                              <m:t>𝑖</m:t>
                            </m:r>
                            <m:r>
                              <a:rPr kumimoji="1" lang="en-US" altLang="zh-CN" b="0" i="1" smtClean="0">
                                <a:solidFill>
                                  <a:schemeClr val="tx1"/>
                                </a:solidFill>
                                <a:latin typeface="Cambria Math" panose="02040503050406030204" pitchFamily="18" charset="0"/>
                              </a:rPr>
                              <m:t>,4</m:t>
                            </m:r>
                          </m:sub>
                        </m:sSub>
                      </m:oMath>
                    </m:oMathPara>
                  </a14:m>
                  <a:endParaRPr kumimoji="1" lang="zh-CN" altLang="en-US" dirty="0">
                    <a:solidFill>
                      <a:schemeClr val="tx1"/>
                    </a:solidFill>
                  </a:endParaRPr>
                </a:p>
              </p:txBody>
            </p:sp>
          </mc:Choice>
          <mc:Fallback xmlns="">
            <p:sp>
              <p:nvSpPr>
                <p:cNvPr id="51" name="椭圆 50">
                  <a:extLst>
                    <a:ext uri="{FF2B5EF4-FFF2-40B4-BE49-F238E27FC236}">
                      <a16:creationId xmlns:a16="http://schemas.microsoft.com/office/drawing/2014/main" id="{D4167EE7-256A-8247-9DF3-1A3F1D32920F}"/>
                    </a:ext>
                  </a:extLst>
                </p:cNvPr>
                <p:cNvSpPr>
                  <a:spLocks noRot="1" noChangeAspect="1" noMove="1" noResize="1" noEditPoints="1" noAdjustHandles="1" noChangeArrowheads="1" noChangeShapeType="1" noTextEdit="1"/>
                </p:cNvSpPr>
                <p:nvPr/>
              </p:nvSpPr>
              <p:spPr>
                <a:xfrm>
                  <a:off x="8880064" y="3211181"/>
                  <a:ext cx="576000" cy="504000"/>
                </a:xfrm>
                <a:prstGeom prst="ellipse">
                  <a:avLst/>
                </a:prstGeom>
                <a:blipFill>
                  <a:blip r:embed="rId23"/>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2" name="椭圆 51">
                  <a:extLst>
                    <a:ext uri="{FF2B5EF4-FFF2-40B4-BE49-F238E27FC236}">
                      <a16:creationId xmlns:a16="http://schemas.microsoft.com/office/drawing/2014/main" id="{60C43266-8FFE-371D-F982-D593A0D8F7EA}"/>
                    </a:ext>
                  </a:extLst>
                </p:cNvPr>
                <p:cNvSpPr/>
                <p:nvPr/>
              </p:nvSpPr>
              <p:spPr>
                <a:xfrm>
                  <a:off x="8880064" y="3898902"/>
                  <a:ext cx="576000" cy="504000"/>
                </a:xfrm>
                <a:prstGeom prst="ellipse">
                  <a:avLst/>
                </a:prstGeom>
                <a:solidFill>
                  <a:schemeClr val="accent2">
                    <a:lumMod val="60000"/>
                    <a:lumOff val="40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b="0" i="1" smtClean="0">
                                <a:solidFill>
                                  <a:schemeClr val="tx1"/>
                                </a:solidFill>
                                <a:latin typeface="Cambria Math" panose="02040503050406030204" pitchFamily="18" charset="0"/>
                              </a:rPr>
                            </m:ctrlPr>
                          </m:sSubPr>
                          <m:e>
                            <m:r>
                              <a:rPr kumimoji="1" lang="en-US" altLang="zh-CN" b="0" i="1" smtClean="0">
                                <a:solidFill>
                                  <a:schemeClr val="tx1"/>
                                </a:solidFill>
                                <a:latin typeface="Cambria Math" panose="02040503050406030204" pitchFamily="18" charset="0"/>
                              </a:rPr>
                              <m:t>𝑞</m:t>
                            </m:r>
                          </m:e>
                          <m:sub>
                            <m:r>
                              <a:rPr kumimoji="1" lang="en-US" altLang="zh-CN" b="0" i="1" smtClean="0">
                                <a:solidFill>
                                  <a:schemeClr val="tx1"/>
                                </a:solidFill>
                                <a:latin typeface="Cambria Math" panose="02040503050406030204" pitchFamily="18" charset="0"/>
                              </a:rPr>
                              <m:t>𝑖</m:t>
                            </m:r>
                            <m:r>
                              <a:rPr kumimoji="1" lang="en-US" altLang="zh-CN" b="0" i="1" smtClean="0">
                                <a:solidFill>
                                  <a:schemeClr val="tx1"/>
                                </a:solidFill>
                                <a:latin typeface="Cambria Math" panose="02040503050406030204" pitchFamily="18" charset="0"/>
                              </a:rPr>
                              <m:t>,4</m:t>
                            </m:r>
                          </m:sub>
                        </m:sSub>
                      </m:oMath>
                    </m:oMathPara>
                  </a14:m>
                  <a:endParaRPr kumimoji="1" lang="zh-CN" altLang="en-US" dirty="0">
                    <a:solidFill>
                      <a:schemeClr val="tx1"/>
                    </a:solidFill>
                  </a:endParaRPr>
                </a:p>
              </p:txBody>
            </p:sp>
          </mc:Choice>
          <mc:Fallback xmlns="">
            <p:sp>
              <p:nvSpPr>
                <p:cNvPr id="52" name="椭圆 51">
                  <a:extLst>
                    <a:ext uri="{FF2B5EF4-FFF2-40B4-BE49-F238E27FC236}">
                      <a16:creationId xmlns:a16="http://schemas.microsoft.com/office/drawing/2014/main" id="{60C43266-8FFE-371D-F982-D593A0D8F7EA}"/>
                    </a:ext>
                  </a:extLst>
                </p:cNvPr>
                <p:cNvSpPr>
                  <a:spLocks noRot="1" noChangeAspect="1" noMove="1" noResize="1" noEditPoints="1" noAdjustHandles="1" noChangeArrowheads="1" noChangeShapeType="1" noTextEdit="1"/>
                </p:cNvSpPr>
                <p:nvPr/>
              </p:nvSpPr>
              <p:spPr>
                <a:xfrm>
                  <a:off x="8880064" y="3898902"/>
                  <a:ext cx="576000" cy="504000"/>
                </a:xfrm>
                <a:prstGeom prst="ellipse">
                  <a:avLst/>
                </a:prstGeom>
                <a:blipFill>
                  <a:blip r:embed="rId24"/>
                  <a:stretch>
                    <a:fillRect/>
                  </a:stretch>
                </a:blipFill>
                <a:ln>
                  <a:noFill/>
                </a:ln>
              </p:spPr>
              <p:txBody>
                <a:bodyPr/>
                <a:lstStyle/>
                <a:p>
                  <a:r>
                    <a:rPr lang="zh-CN" altLang="en-US">
                      <a:noFill/>
                    </a:rPr>
                    <a:t> </a:t>
                  </a:r>
                </a:p>
              </p:txBody>
            </p:sp>
          </mc:Fallback>
        </mc:AlternateContent>
        <p:sp>
          <p:nvSpPr>
            <p:cNvPr id="54" name="文本框 53">
              <a:extLst>
                <a:ext uri="{FF2B5EF4-FFF2-40B4-BE49-F238E27FC236}">
                  <a16:creationId xmlns:a16="http://schemas.microsoft.com/office/drawing/2014/main" id="{68AB37B4-8D56-2B6A-2BA8-B71EC15F38F3}"/>
                </a:ext>
              </a:extLst>
            </p:cNvPr>
            <p:cNvSpPr txBox="1"/>
            <p:nvPr/>
          </p:nvSpPr>
          <p:spPr>
            <a:xfrm>
              <a:off x="4868213" y="3244334"/>
              <a:ext cx="1574918" cy="369332"/>
            </a:xfrm>
            <a:prstGeom prst="rect">
              <a:avLst/>
            </a:prstGeom>
            <a:noFill/>
          </p:spPr>
          <p:txBody>
            <a:bodyPr wrap="none" rtlCol="0">
              <a:spAutoFit/>
            </a:bodyPr>
            <a:lstStyle/>
            <a:p>
              <a:r>
                <a:rPr kumimoji="1" lang="en-US" altLang="zh-CN" i="1" dirty="0"/>
                <a:t>s</a:t>
              </a:r>
              <a:r>
                <a:rPr kumimoji="1" lang="en-US" altLang="zh-CN" i="1" dirty="0">
                  <a:solidFill>
                    <a:schemeClr val="tx1"/>
                  </a:solidFill>
                </a:rPr>
                <a:t>ort by priority</a:t>
              </a:r>
              <a:endParaRPr kumimoji="1" lang="zh-CN" altLang="en-US" i="1" dirty="0">
                <a:solidFill>
                  <a:schemeClr val="tx1"/>
                </a:solidFill>
              </a:endParaRPr>
            </a:p>
          </p:txBody>
        </p:sp>
      </p:grpSp>
    </p:spTree>
    <p:custDataLst>
      <p:tags r:id="rId1"/>
    </p:custDataLst>
    <p:extLst>
      <p:ext uri="{BB962C8B-B14F-4D97-AF65-F5344CB8AC3E}">
        <p14:creationId xmlns:p14="http://schemas.microsoft.com/office/powerpoint/2010/main" val="1505194563"/>
      </p:ext>
    </p:extLst>
  </p:cSld>
  <p:clrMapOvr>
    <a:masterClrMapping/>
  </p:clrMapOvr>
  <mc:AlternateContent xmlns:mc="http://schemas.openxmlformats.org/markup-compatibility/2006" xmlns:p14="http://schemas.microsoft.com/office/powerpoint/2010/main">
    <mc:Choice Requires="p14">
      <p:transition spd="med" p14:dur="700" advTm="239576">
        <p:fade/>
      </p:transition>
    </mc:Choice>
    <mc:Fallback xmlns="">
      <p:transition spd="med" advTm="239576">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9D83C9BA-9E77-4B46-BAC9-7FE994CBCEEB}"/>
                  </a:ext>
                </a:extLst>
              </p:cNvPr>
              <p:cNvSpPr txBox="1"/>
              <p:nvPr/>
            </p:nvSpPr>
            <p:spPr>
              <a:xfrm>
                <a:off x="477270" y="1164467"/>
                <a:ext cx="11183788" cy="2529154"/>
              </a:xfrm>
              <a:prstGeom prst="rect">
                <a:avLst/>
              </a:prstGeom>
              <a:noFill/>
            </p:spPr>
            <p:txBody>
              <a:bodyPr wrap="square" rtlCol="0">
                <a:spAutoFit/>
              </a:bodyPr>
              <a:lstStyle/>
              <a:p>
                <a:pPr marL="800100" lvl="1" indent="-342900">
                  <a:lnSpc>
                    <a:spcPct val="120000"/>
                  </a:lnSpc>
                  <a:spcAft>
                    <a:spcPts val="1200"/>
                  </a:spcAft>
                  <a:buFont typeface="Arial" panose="020B0604020202020204" pitchFamily="34" charset="0"/>
                  <a:buChar char="•"/>
                </a:pPr>
                <a:r>
                  <a:rPr lang="en-US" altLang="zh-CN" sz="2000" i="1" dirty="0">
                    <a:latin typeface="Calibri" panose="020F0502020204030204" pitchFamily="34" charset="0"/>
                    <a:cs typeface="Calibri" panose="020F0502020204030204" pitchFamily="34" charset="0"/>
                  </a:rPr>
                  <a:t>MinMax Sampling (adaptive version)</a:t>
                </a:r>
                <a:endParaRPr lang="en-US" altLang="zh-CN" sz="2000" dirty="0">
                  <a:solidFill>
                    <a:srgbClr val="00B050"/>
                  </a:solidFill>
                  <a:latin typeface="Calibri" panose="020F0502020204030204" pitchFamily="34" charset="0"/>
                  <a:cs typeface="Calibri" panose="020F0502020204030204" pitchFamily="34" charset="0"/>
                </a:endParaRPr>
              </a:p>
              <a:p>
                <a:pPr marL="800100" lvl="1" indent="-342900">
                  <a:lnSpc>
                    <a:spcPct val="120000"/>
                  </a:lnSpc>
                  <a:spcAft>
                    <a:spcPts val="1200"/>
                  </a:spcAft>
                  <a:buFont typeface="Arial" panose="020B0604020202020204" pitchFamily="34" charset="0"/>
                  <a:buChar char="•"/>
                </a:pPr>
                <a:r>
                  <a:rPr lang="en" altLang="zh-CN" sz="2000" dirty="0">
                    <a:latin typeface="Calibri" panose="020F0502020204030204" pitchFamily="34" charset="0"/>
                    <a:cs typeface="Calibri" panose="020F0502020204030204" pitchFamily="34" charset="0"/>
                  </a:rPr>
                  <a:t>Adaptive </a:t>
                </a:r>
                <a:r>
                  <a:rPr lang="zh-CN" altLang="en-US" sz="2000" dirty="0">
                    <a:solidFill>
                      <a:srgbClr val="00B050"/>
                    </a:solidFill>
                    <a:latin typeface="Calibri" panose="020F0502020204030204" pitchFamily="34" charset="0"/>
                    <a:cs typeface="Calibri" panose="020F0502020204030204" pitchFamily="34" charset="0"/>
                  </a:rPr>
                  <a:t>✓</a:t>
                </a:r>
                <a:r>
                  <a:rPr lang="en-US" altLang="zh-CN" sz="2000" dirty="0">
                    <a:latin typeface="Calibri" panose="020F0502020204030204" pitchFamily="34" charset="0"/>
                    <a:cs typeface="Calibri" panose="020F0502020204030204" pitchFamily="34" charset="0"/>
                  </a:rPr>
                  <a:t>: </a:t>
                </a:r>
                <a:r>
                  <a:rPr lang="en-US" altLang="zh-CN" sz="2000" dirty="0">
                    <a:solidFill>
                      <a:srgbClr val="00B050"/>
                    </a:solidFill>
                    <a:latin typeface="Calibri" panose="020F0502020204030204" pitchFamily="34" charset="0"/>
                    <a:cs typeface="Calibri" panose="020F0502020204030204" pitchFamily="34" charset="0"/>
                  </a:rPr>
                  <a:t>can work in the following three modes</a:t>
                </a:r>
              </a:p>
              <a:p>
                <a:pPr marL="1257300" lvl="2" indent="-342900">
                  <a:lnSpc>
                    <a:spcPct val="120000"/>
                  </a:lnSpc>
                  <a:spcAft>
                    <a:spcPts val="1200"/>
                  </a:spcAft>
                  <a:buFont typeface="Arial" panose="020B0604020202020204" pitchFamily="34" charset="0"/>
                  <a:buChar char="•"/>
                </a:pPr>
                <a:r>
                  <a:rPr lang="en-US" altLang="zh-CN" sz="2000" i="1" dirty="0">
                    <a:solidFill>
                      <a:schemeClr val="bg2"/>
                    </a:solidFill>
                    <a:latin typeface="Calibri" panose="020F0502020204030204" pitchFamily="34" charset="0"/>
                    <a:cs typeface="Calibri" panose="020F0502020204030204" pitchFamily="34" charset="0"/>
                  </a:rPr>
                  <a:t>Basic mode </a:t>
                </a:r>
                <a:r>
                  <a:rPr lang="en-US" altLang="zh-CN" sz="2000" dirty="0">
                    <a:solidFill>
                      <a:schemeClr val="bg2"/>
                    </a:solidFill>
                    <a:latin typeface="Calibri" panose="020F0502020204030204" pitchFamily="34" charset="0"/>
                    <a:cs typeface="Calibri" panose="020F0502020204030204" pitchFamily="34" charset="0"/>
                  </a:rPr>
                  <a:t>(both </a:t>
                </a:r>
                <a14:m>
                  <m:oMath xmlns:m="http://schemas.openxmlformats.org/officeDocument/2006/math">
                    <m:sSub>
                      <m:sSubPr>
                        <m:ctrlPr>
                          <a:rPr lang="en-US" altLang="zh-CN" sz="2000" b="0" i="1" dirty="0" smtClean="0">
                            <a:solidFill>
                              <a:schemeClr val="bg2"/>
                            </a:solidFill>
                            <a:latin typeface="Cambria Math" panose="02040503050406030204" pitchFamily="18" charset="0"/>
                            <a:cs typeface="Calibri" panose="020F0502020204030204" pitchFamily="34" charset="0"/>
                          </a:rPr>
                        </m:ctrlPr>
                      </m:sSubPr>
                      <m:e>
                        <m:r>
                          <a:rPr lang="en-US" altLang="zh-CN" sz="2000" i="1" dirty="0" smtClean="0">
                            <a:solidFill>
                              <a:schemeClr val="bg2"/>
                            </a:solidFill>
                            <a:latin typeface="Cambria Math" panose="02040503050406030204" pitchFamily="18" charset="0"/>
                            <a:cs typeface="Calibri" panose="020F0502020204030204" pitchFamily="34" charset="0"/>
                          </a:rPr>
                          <m:t>𝐾</m:t>
                        </m:r>
                      </m:e>
                      <m:sub>
                        <m:r>
                          <a:rPr lang="en-US" altLang="zh-CN" sz="2000" b="0" i="1" dirty="0" smtClean="0">
                            <a:solidFill>
                              <a:schemeClr val="bg2"/>
                            </a:solidFill>
                            <a:latin typeface="Cambria Math" panose="02040503050406030204" pitchFamily="18" charset="0"/>
                            <a:cs typeface="Calibri" panose="020F0502020204030204" pitchFamily="34" charset="0"/>
                          </a:rPr>
                          <m:t>𝑖</m:t>
                        </m:r>
                      </m:sub>
                    </m:sSub>
                  </m:oMath>
                </a14:m>
                <a:r>
                  <a:rPr lang="en-US" altLang="zh-CN" sz="2000" dirty="0">
                    <a:solidFill>
                      <a:schemeClr val="bg2"/>
                    </a:solidFill>
                    <a:latin typeface="Calibri" panose="020F0502020204030204" pitchFamily="34" charset="0"/>
                    <a:cs typeface="Calibri" panose="020F0502020204030204" pitchFamily="34" charset="0"/>
                  </a:rPr>
                  <a:t> and the entire </a:t>
                </a:r>
                <a14:m>
                  <m:oMath xmlns:m="http://schemas.openxmlformats.org/officeDocument/2006/math">
                    <m:sSub>
                      <m:sSubPr>
                        <m:ctrlPr>
                          <a:rPr lang="en-US" altLang="zh-CN" sz="2000" b="0" i="1" smtClean="0">
                            <a:solidFill>
                              <a:schemeClr val="bg2"/>
                            </a:solidFill>
                            <a:latin typeface="Cambria Math" panose="02040503050406030204" pitchFamily="18" charset="0"/>
                            <a:cs typeface="Calibri" panose="020F0502020204030204" pitchFamily="34" charset="0"/>
                          </a:rPr>
                        </m:ctrlPr>
                      </m:sSubPr>
                      <m:e>
                        <m:r>
                          <a:rPr lang="en-US" altLang="zh-CN" sz="2000" b="0" i="1" smtClean="0">
                            <a:solidFill>
                              <a:schemeClr val="bg2"/>
                            </a:solidFill>
                            <a:latin typeface="Cambria Math" panose="02040503050406030204" pitchFamily="18" charset="0"/>
                            <a:cs typeface="Calibri" panose="020F0502020204030204" pitchFamily="34" charset="0"/>
                          </a:rPr>
                          <m:t>𝑉</m:t>
                        </m:r>
                      </m:e>
                      <m:sub>
                        <m:r>
                          <a:rPr lang="en-US" altLang="zh-CN" sz="2000" b="0" i="1" smtClean="0">
                            <a:solidFill>
                              <a:schemeClr val="bg2"/>
                            </a:solidFill>
                            <a:latin typeface="Cambria Math" panose="02040503050406030204" pitchFamily="18" charset="0"/>
                            <a:cs typeface="Calibri" panose="020F0502020204030204" pitchFamily="34" charset="0"/>
                          </a:rPr>
                          <m:t>𝑖</m:t>
                        </m:r>
                      </m:sub>
                    </m:sSub>
                  </m:oMath>
                </a14:m>
                <a:r>
                  <a:rPr lang="en-US" altLang="zh-CN" sz="2000" dirty="0">
                    <a:solidFill>
                      <a:schemeClr val="bg2"/>
                    </a:solidFill>
                    <a:latin typeface="Calibri" panose="020F0502020204030204" pitchFamily="34" charset="0"/>
                    <a:cs typeface="Calibri" panose="020F0502020204030204" pitchFamily="34" charset="0"/>
                  </a:rPr>
                  <a:t> are given): </a:t>
                </a:r>
              </a:p>
              <a:p>
                <a:pPr marL="1257300" lvl="2" indent="-342900">
                  <a:lnSpc>
                    <a:spcPct val="120000"/>
                  </a:lnSpc>
                  <a:spcAft>
                    <a:spcPts val="1200"/>
                  </a:spcAft>
                  <a:buFont typeface="Arial" panose="020B0604020202020204" pitchFamily="34" charset="0"/>
                  <a:buChar char="•"/>
                </a:pPr>
                <a:r>
                  <a:rPr lang="en-US" altLang="zh-CN" sz="2000" i="1" dirty="0">
                    <a:solidFill>
                      <a:schemeClr val="bg2"/>
                    </a:solidFill>
                    <a:latin typeface="Calibri" panose="020F0502020204030204" pitchFamily="34" charset="0"/>
                    <a:cs typeface="Calibri" panose="020F0502020204030204" pitchFamily="34" charset="0"/>
                  </a:rPr>
                  <a:t>Incremental mode </a:t>
                </a:r>
                <a:r>
                  <a:rPr lang="en-US" altLang="zh-CN" sz="2000" dirty="0">
                    <a:solidFill>
                      <a:schemeClr val="bg2"/>
                    </a:solidFill>
                    <a:latin typeface="Calibri" panose="020F0502020204030204" pitchFamily="34" charset="0"/>
                    <a:cs typeface="Calibri" panose="020F0502020204030204" pitchFamily="34" charset="0"/>
                  </a:rPr>
                  <a:t>(the entire </a:t>
                </a:r>
                <a14:m>
                  <m:oMath xmlns:m="http://schemas.openxmlformats.org/officeDocument/2006/math">
                    <m:sSub>
                      <m:sSubPr>
                        <m:ctrlPr>
                          <a:rPr lang="en-US" altLang="zh-CN" sz="2000" i="1">
                            <a:solidFill>
                              <a:schemeClr val="bg2"/>
                            </a:solidFill>
                            <a:latin typeface="Cambria Math" panose="02040503050406030204" pitchFamily="18" charset="0"/>
                            <a:cs typeface="Calibri" panose="020F0502020204030204" pitchFamily="34" charset="0"/>
                          </a:rPr>
                        </m:ctrlPr>
                      </m:sSubPr>
                      <m:e>
                        <m:r>
                          <a:rPr lang="en-US" altLang="zh-CN" sz="2000" i="1">
                            <a:solidFill>
                              <a:schemeClr val="bg2"/>
                            </a:solidFill>
                            <a:latin typeface="Cambria Math" panose="02040503050406030204" pitchFamily="18" charset="0"/>
                            <a:cs typeface="Calibri" panose="020F0502020204030204" pitchFamily="34" charset="0"/>
                          </a:rPr>
                          <m:t>𝑉</m:t>
                        </m:r>
                      </m:e>
                      <m:sub>
                        <m:r>
                          <a:rPr lang="en-US" altLang="zh-CN" sz="2000" i="1">
                            <a:solidFill>
                              <a:schemeClr val="bg2"/>
                            </a:solidFill>
                            <a:latin typeface="Cambria Math" panose="02040503050406030204" pitchFamily="18" charset="0"/>
                            <a:cs typeface="Calibri" panose="020F0502020204030204" pitchFamily="34" charset="0"/>
                          </a:rPr>
                          <m:t>𝑖</m:t>
                        </m:r>
                      </m:sub>
                    </m:sSub>
                  </m:oMath>
                </a14:m>
                <a:r>
                  <a:rPr lang="en-US" altLang="zh-CN" sz="2000" dirty="0">
                    <a:solidFill>
                      <a:schemeClr val="bg2"/>
                    </a:solidFill>
                    <a:latin typeface="Calibri" panose="020F0502020204030204" pitchFamily="34" charset="0"/>
                    <a:cs typeface="Calibri" panose="020F0502020204030204" pitchFamily="34" charset="0"/>
                  </a:rPr>
                  <a:t> is given, but </a:t>
                </a:r>
                <a14:m>
                  <m:oMath xmlns:m="http://schemas.openxmlformats.org/officeDocument/2006/math">
                    <m:sSub>
                      <m:sSubPr>
                        <m:ctrlPr>
                          <a:rPr lang="en-US" altLang="zh-CN" sz="2000" i="1" dirty="0">
                            <a:solidFill>
                              <a:schemeClr val="bg2"/>
                            </a:solidFill>
                            <a:latin typeface="Cambria Math" panose="02040503050406030204" pitchFamily="18" charset="0"/>
                            <a:cs typeface="Calibri" panose="020F0502020204030204" pitchFamily="34" charset="0"/>
                          </a:rPr>
                        </m:ctrlPr>
                      </m:sSubPr>
                      <m:e>
                        <m:r>
                          <a:rPr lang="en-US" altLang="zh-CN" sz="2000" i="1" dirty="0">
                            <a:solidFill>
                              <a:schemeClr val="bg2"/>
                            </a:solidFill>
                            <a:latin typeface="Cambria Math" panose="02040503050406030204" pitchFamily="18" charset="0"/>
                            <a:cs typeface="Calibri" panose="020F0502020204030204" pitchFamily="34" charset="0"/>
                          </a:rPr>
                          <m:t>𝐾</m:t>
                        </m:r>
                      </m:e>
                      <m:sub>
                        <m:r>
                          <a:rPr lang="en-US" altLang="zh-CN" sz="2000" i="1" dirty="0">
                            <a:solidFill>
                              <a:schemeClr val="bg2"/>
                            </a:solidFill>
                            <a:latin typeface="Cambria Math" panose="02040503050406030204" pitchFamily="18" charset="0"/>
                            <a:cs typeface="Calibri" panose="020F0502020204030204" pitchFamily="34" charset="0"/>
                          </a:rPr>
                          <m:t>𝑖</m:t>
                        </m:r>
                      </m:sub>
                    </m:sSub>
                  </m:oMath>
                </a14:m>
                <a:r>
                  <a:rPr lang="en-US" altLang="zh-CN" sz="2000" dirty="0">
                    <a:solidFill>
                      <a:schemeClr val="bg2"/>
                    </a:solidFill>
                    <a:latin typeface="Calibri" panose="020F0502020204030204" pitchFamily="34" charset="0"/>
                    <a:cs typeface="Calibri" panose="020F0502020204030204" pitchFamily="34" charset="0"/>
                  </a:rPr>
                  <a:t> is unknown):</a:t>
                </a:r>
              </a:p>
              <a:p>
                <a:pPr marL="1257300" lvl="2" indent="-342900">
                  <a:lnSpc>
                    <a:spcPct val="120000"/>
                  </a:lnSpc>
                  <a:spcAft>
                    <a:spcPts val="1200"/>
                  </a:spcAft>
                  <a:buFont typeface="Arial" panose="020B0604020202020204" pitchFamily="34" charset="0"/>
                  <a:buChar char="•"/>
                </a:pPr>
                <a:r>
                  <a:rPr lang="en-US" altLang="zh-CN" sz="2000" i="1" dirty="0">
                    <a:latin typeface="Calibri" panose="020F0502020204030204" pitchFamily="34" charset="0"/>
                    <a:cs typeface="Calibri" panose="020F0502020204030204" pitchFamily="34" charset="0"/>
                  </a:rPr>
                  <a:t>Streaming mode </a:t>
                </a:r>
                <a:r>
                  <a:rPr lang="en-US" altLang="zh-CN" sz="2000" dirty="0">
                    <a:latin typeface="Calibri" panose="020F0502020204030204" pitchFamily="34" charset="0"/>
                    <a:cs typeface="Calibri" panose="020F0502020204030204" pitchFamily="34" charset="0"/>
                  </a:rPr>
                  <a:t>(</a:t>
                </a:r>
                <a14:m>
                  <m:oMath xmlns:m="http://schemas.openxmlformats.org/officeDocument/2006/math">
                    <m:sSub>
                      <m:sSubPr>
                        <m:ctrlPr>
                          <a:rPr lang="en-US" altLang="zh-CN" sz="2000" i="1" dirty="0">
                            <a:latin typeface="Cambria Math" panose="02040503050406030204" pitchFamily="18" charset="0"/>
                            <a:cs typeface="Calibri" panose="020F0502020204030204" pitchFamily="34" charset="0"/>
                          </a:rPr>
                        </m:ctrlPr>
                      </m:sSubPr>
                      <m:e>
                        <m:r>
                          <a:rPr lang="en-US" altLang="zh-CN" sz="2000" i="1" dirty="0">
                            <a:latin typeface="Cambria Math" panose="02040503050406030204" pitchFamily="18" charset="0"/>
                            <a:cs typeface="Calibri" panose="020F0502020204030204" pitchFamily="34" charset="0"/>
                          </a:rPr>
                          <m:t>𝐾</m:t>
                        </m:r>
                      </m:e>
                      <m:sub>
                        <m:r>
                          <a:rPr lang="en-US" altLang="zh-CN" sz="2000" i="1" dirty="0">
                            <a:latin typeface="Cambria Math" panose="02040503050406030204" pitchFamily="18" charset="0"/>
                            <a:cs typeface="Calibri" panose="020F0502020204030204" pitchFamily="34" charset="0"/>
                          </a:rPr>
                          <m:t>𝑖</m:t>
                        </m:r>
                      </m:sub>
                    </m:sSub>
                  </m:oMath>
                </a14:m>
                <a:r>
                  <a:rPr lang="en-US" altLang="zh-CN" sz="2000" dirty="0">
                    <a:latin typeface="Calibri" panose="020F0502020204030204" pitchFamily="34" charset="0"/>
                    <a:cs typeface="Calibri" panose="020F0502020204030204" pitchFamily="34" charset="0"/>
                  </a:rPr>
                  <a:t> is given, but values are streaming generated):</a:t>
                </a:r>
                <a:endParaRPr lang="en-US" altLang="zh-CN" sz="2000" i="1" dirty="0">
                  <a:latin typeface="Calibri" panose="020F0502020204030204" pitchFamily="34" charset="0"/>
                  <a:cs typeface="Calibri" panose="020F0502020204030204" pitchFamily="34" charset="0"/>
                </a:endParaRPr>
              </a:p>
            </p:txBody>
          </p:sp>
        </mc:Choice>
        <mc:Fallback xmlns="">
          <p:sp>
            <p:nvSpPr>
              <p:cNvPr id="53" name="文本框 52">
                <a:extLst>
                  <a:ext uri="{FF2B5EF4-FFF2-40B4-BE49-F238E27FC236}">
                    <a16:creationId xmlns:a16="http://schemas.microsoft.com/office/drawing/2014/main" id="{9D83C9BA-9E77-4B46-BAC9-7FE994CBCEEB}"/>
                  </a:ext>
                </a:extLst>
              </p:cNvPr>
              <p:cNvSpPr txBox="1">
                <a:spLocks noRot="1" noChangeAspect="1" noMove="1" noResize="1" noEditPoints="1" noAdjustHandles="1" noChangeArrowheads="1" noChangeShapeType="1" noTextEdit="1"/>
              </p:cNvSpPr>
              <p:nvPr/>
            </p:nvSpPr>
            <p:spPr>
              <a:xfrm>
                <a:off x="477270" y="1164467"/>
                <a:ext cx="11183788" cy="2529154"/>
              </a:xfrm>
              <a:prstGeom prst="rect">
                <a:avLst/>
              </a:prstGeom>
              <a:blipFill>
                <a:blip r:embed="rId4"/>
                <a:stretch>
                  <a:fillRect b="-3500"/>
                </a:stretch>
              </a:blipFill>
            </p:spPr>
            <p:txBody>
              <a:bodyPr/>
              <a:lstStyle/>
              <a:p>
                <a:r>
                  <a:rPr lang="zh-CN" altLang="en-US">
                    <a:noFill/>
                  </a:rPr>
                  <a:t> </a:t>
                </a:r>
              </a:p>
            </p:txBody>
          </p:sp>
        </mc:Fallback>
      </mc:AlternateContent>
      <p:sp>
        <p:nvSpPr>
          <p:cNvPr id="21" name="文本框 20"/>
          <p:cNvSpPr txBox="1"/>
          <p:nvPr/>
        </p:nvSpPr>
        <p:spPr>
          <a:xfrm>
            <a:off x="1341487" y="308511"/>
            <a:ext cx="9000901" cy="400110"/>
          </a:xfrm>
          <a:prstGeom prst="rect">
            <a:avLst/>
          </a:prstGeom>
          <a:noFill/>
        </p:spPr>
        <p:txBody>
          <a:bodyPr wrap="square" rtlCol="0">
            <a:spAutoFit/>
          </a:bodyPr>
          <a:lstStyle>
            <a:defPPr>
              <a:defRPr lang="zh-CN"/>
            </a:defPPr>
            <a:lvl1pPr>
              <a:defRPr sz="2400">
                <a:solidFill>
                  <a:schemeClr val="bg2">
                    <a:lumMod val="25000"/>
                  </a:schemeClr>
                </a:solidFill>
                <a:ea typeface="方正兰亭粗黑_GBK" panose="02000000000000000000" pitchFamily="2" charset="-122"/>
              </a:defRPr>
            </a:lvl1pPr>
          </a:lstStyle>
          <a:p>
            <a:pPr lvl="0"/>
            <a:r>
              <a:rPr lang="en-US" altLang="zh-CN" sz="2000" dirty="0">
                <a:solidFill>
                  <a:prstClr val="black"/>
                </a:solidFill>
                <a:ea typeface="宋体" panose="02010600030101010101" pitchFamily="2" charset="-122"/>
              </a:rPr>
              <a:t>MinMax Sampling: Three Working Models – Basic, Incremental, Streaming</a:t>
            </a:r>
            <a:endParaRPr lang="zh-CN" altLang="en-US" sz="2000" dirty="0">
              <a:solidFill>
                <a:prstClr val="black"/>
              </a:solidFill>
              <a:ea typeface="宋体" panose="02010600030101010101" pitchFamily="2" charset="-122"/>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nvGrpSpPr>
          <p:cNvPr id="55" name="组合 54">
            <a:extLst>
              <a:ext uri="{FF2B5EF4-FFF2-40B4-BE49-F238E27FC236}">
                <a16:creationId xmlns:a16="http://schemas.microsoft.com/office/drawing/2014/main" id="{9E1BB96C-4D14-4C5B-5241-80E6DAB179BE}"/>
              </a:ext>
            </a:extLst>
          </p:cNvPr>
          <p:cNvGrpSpPr/>
          <p:nvPr/>
        </p:nvGrpSpPr>
        <p:grpSpPr>
          <a:xfrm>
            <a:off x="1849611" y="4031008"/>
            <a:ext cx="8492777" cy="1584000"/>
            <a:chOff x="1855280" y="3538317"/>
            <a:chExt cx="8492777" cy="1584000"/>
          </a:xfrm>
        </p:grpSpPr>
        <p:grpSp>
          <p:nvGrpSpPr>
            <p:cNvPr id="56" name="组合 55">
              <a:extLst>
                <a:ext uri="{FF2B5EF4-FFF2-40B4-BE49-F238E27FC236}">
                  <a16:creationId xmlns:a16="http://schemas.microsoft.com/office/drawing/2014/main" id="{EDB4E916-56D1-D7B5-97E2-76D4817AD07D}"/>
                </a:ext>
              </a:extLst>
            </p:cNvPr>
            <p:cNvGrpSpPr/>
            <p:nvPr/>
          </p:nvGrpSpPr>
          <p:grpSpPr>
            <a:xfrm>
              <a:off x="7571947" y="3538317"/>
              <a:ext cx="1656000" cy="1584000"/>
              <a:chOff x="7560000" y="1440000"/>
              <a:chExt cx="1656000" cy="1584000"/>
            </a:xfrm>
          </p:grpSpPr>
          <mc:AlternateContent xmlns:mc="http://schemas.openxmlformats.org/markup-compatibility/2006" xmlns:a14="http://schemas.microsoft.com/office/drawing/2010/main">
            <mc:Choice Requires="a14">
              <p:sp>
                <p:nvSpPr>
                  <p:cNvPr id="71" name="椭圆 70">
                    <a:extLst>
                      <a:ext uri="{FF2B5EF4-FFF2-40B4-BE49-F238E27FC236}">
                        <a16:creationId xmlns:a16="http://schemas.microsoft.com/office/drawing/2014/main" id="{DEED7BBE-1C42-DAD0-6CE4-B0A89F816BE8}"/>
                      </a:ext>
                    </a:extLst>
                  </p:cNvPr>
                  <p:cNvSpPr/>
                  <p:nvPr/>
                </p:nvSpPr>
                <p:spPr>
                  <a:xfrm>
                    <a:off x="7920000" y="1440000"/>
                    <a:ext cx="576000" cy="504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b="0" i="1" smtClean="0">
                                  <a:solidFill>
                                    <a:schemeClr val="tx1"/>
                                  </a:solidFill>
                                  <a:latin typeface="Cambria Math" panose="02040503050406030204" pitchFamily="18" charset="0"/>
                                </a:rPr>
                              </m:ctrlPr>
                            </m:sSubPr>
                            <m:e>
                              <m:r>
                                <a:rPr kumimoji="1" lang="en-US" altLang="zh-CN" b="0" i="1" smtClean="0">
                                  <a:solidFill>
                                    <a:schemeClr val="tx1"/>
                                  </a:solidFill>
                                  <a:latin typeface="Cambria Math" panose="02040503050406030204" pitchFamily="18" charset="0"/>
                                </a:rPr>
                                <m:t>𝑣</m:t>
                              </m:r>
                            </m:e>
                            <m:sub>
                              <m:r>
                                <a:rPr kumimoji="1" lang="en-US" altLang="zh-CN" b="0" i="1" smtClean="0">
                                  <a:solidFill>
                                    <a:schemeClr val="tx1"/>
                                  </a:solidFill>
                                  <a:latin typeface="Cambria Math" panose="02040503050406030204" pitchFamily="18" charset="0"/>
                                </a:rPr>
                                <m:t>𝑖</m:t>
                              </m:r>
                              <m:r>
                                <a:rPr kumimoji="1" lang="en-US" altLang="zh-CN" b="0" i="1" smtClean="0">
                                  <a:solidFill>
                                    <a:schemeClr val="tx1"/>
                                  </a:solidFill>
                                  <a:latin typeface="Cambria Math" panose="02040503050406030204" pitchFamily="18" charset="0"/>
                                </a:rPr>
                                <m:t>,4</m:t>
                              </m:r>
                            </m:sub>
                          </m:sSub>
                        </m:oMath>
                      </m:oMathPara>
                    </a14:m>
                    <a:endParaRPr kumimoji="1" lang="zh-CN" altLang="en-US" dirty="0">
                      <a:solidFill>
                        <a:schemeClr val="tx1"/>
                      </a:solidFill>
                    </a:endParaRPr>
                  </a:p>
                </p:txBody>
              </p:sp>
            </mc:Choice>
            <mc:Fallback xmlns="">
              <p:sp>
                <p:nvSpPr>
                  <p:cNvPr id="71" name="椭圆 70">
                    <a:extLst>
                      <a:ext uri="{FF2B5EF4-FFF2-40B4-BE49-F238E27FC236}">
                        <a16:creationId xmlns:a16="http://schemas.microsoft.com/office/drawing/2014/main" id="{DEED7BBE-1C42-DAD0-6CE4-B0A89F816BE8}"/>
                      </a:ext>
                    </a:extLst>
                  </p:cNvPr>
                  <p:cNvSpPr>
                    <a:spLocks noRot="1" noChangeAspect="1" noMove="1" noResize="1" noEditPoints="1" noAdjustHandles="1" noChangeArrowheads="1" noChangeShapeType="1" noTextEdit="1"/>
                  </p:cNvSpPr>
                  <p:nvPr/>
                </p:nvSpPr>
                <p:spPr>
                  <a:xfrm>
                    <a:off x="7920000" y="1440000"/>
                    <a:ext cx="576000" cy="504000"/>
                  </a:xfrm>
                  <a:prstGeom prst="ellipse">
                    <a:avLst/>
                  </a:prstGeom>
                  <a:blipFill>
                    <a:blip r:embed="rId5"/>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2" name="椭圆 71">
                    <a:extLst>
                      <a:ext uri="{FF2B5EF4-FFF2-40B4-BE49-F238E27FC236}">
                        <a16:creationId xmlns:a16="http://schemas.microsoft.com/office/drawing/2014/main" id="{45752790-41D4-0CC6-9A9F-436443336C9A}"/>
                      </a:ext>
                    </a:extLst>
                  </p:cNvPr>
                  <p:cNvSpPr/>
                  <p:nvPr/>
                </p:nvSpPr>
                <p:spPr>
                  <a:xfrm>
                    <a:off x="7560000" y="1980000"/>
                    <a:ext cx="576000" cy="504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b="0" i="1" smtClean="0">
                                  <a:solidFill>
                                    <a:schemeClr val="tx1"/>
                                  </a:solidFill>
                                  <a:latin typeface="Cambria Math" panose="02040503050406030204" pitchFamily="18" charset="0"/>
                                </a:rPr>
                              </m:ctrlPr>
                            </m:sSubPr>
                            <m:e>
                              <m:r>
                                <a:rPr kumimoji="1" lang="en-US" altLang="zh-CN" b="0" i="1" smtClean="0">
                                  <a:solidFill>
                                    <a:schemeClr val="tx1"/>
                                  </a:solidFill>
                                  <a:latin typeface="Cambria Math" panose="02040503050406030204" pitchFamily="18" charset="0"/>
                                </a:rPr>
                                <m:t>𝑣</m:t>
                              </m:r>
                            </m:e>
                            <m:sub>
                              <m:r>
                                <a:rPr kumimoji="1" lang="en-US" altLang="zh-CN" b="0" i="1" smtClean="0">
                                  <a:solidFill>
                                    <a:schemeClr val="tx1"/>
                                  </a:solidFill>
                                  <a:latin typeface="Cambria Math" panose="02040503050406030204" pitchFamily="18" charset="0"/>
                                </a:rPr>
                                <m:t>𝑖</m:t>
                              </m:r>
                              <m:r>
                                <a:rPr kumimoji="1" lang="en-US" altLang="zh-CN" b="0" i="1" smtClean="0">
                                  <a:solidFill>
                                    <a:schemeClr val="tx1"/>
                                  </a:solidFill>
                                  <a:latin typeface="Cambria Math" panose="02040503050406030204" pitchFamily="18" charset="0"/>
                                </a:rPr>
                                <m:t>,1</m:t>
                              </m:r>
                            </m:sub>
                          </m:sSub>
                        </m:oMath>
                      </m:oMathPara>
                    </a14:m>
                    <a:endParaRPr kumimoji="1" lang="zh-CN" altLang="en-US" dirty="0">
                      <a:solidFill>
                        <a:schemeClr val="tx1"/>
                      </a:solidFill>
                    </a:endParaRPr>
                  </a:p>
                </p:txBody>
              </p:sp>
            </mc:Choice>
            <mc:Fallback xmlns="">
              <p:sp>
                <p:nvSpPr>
                  <p:cNvPr id="72" name="椭圆 71">
                    <a:extLst>
                      <a:ext uri="{FF2B5EF4-FFF2-40B4-BE49-F238E27FC236}">
                        <a16:creationId xmlns:a16="http://schemas.microsoft.com/office/drawing/2014/main" id="{45752790-41D4-0CC6-9A9F-436443336C9A}"/>
                      </a:ext>
                    </a:extLst>
                  </p:cNvPr>
                  <p:cNvSpPr>
                    <a:spLocks noRot="1" noChangeAspect="1" noMove="1" noResize="1" noEditPoints="1" noAdjustHandles="1" noChangeArrowheads="1" noChangeShapeType="1" noTextEdit="1"/>
                  </p:cNvSpPr>
                  <p:nvPr/>
                </p:nvSpPr>
                <p:spPr>
                  <a:xfrm>
                    <a:off x="7560000" y="1980000"/>
                    <a:ext cx="576000" cy="504000"/>
                  </a:xfrm>
                  <a:prstGeom prst="ellipse">
                    <a:avLst/>
                  </a:prstGeom>
                  <a:blipFill>
                    <a:blip r:embed="rId6"/>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3" name="椭圆 72">
                    <a:extLst>
                      <a:ext uri="{FF2B5EF4-FFF2-40B4-BE49-F238E27FC236}">
                        <a16:creationId xmlns:a16="http://schemas.microsoft.com/office/drawing/2014/main" id="{C44EA70A-A407-8361-A2EE-BCB0D2AA06FE}"/>
                      </a:ext>
                    </a:extLst>
                  </p:cNvPr>
                  <p:cNvSpPr/>
                  <p:nvPr/>
                </p:nvSpPr>
                <p:spPr>
                  <a:xfrm>
                    <a:off x="8280000" y="1980000"/>
                    <a:ext cx="576000" cy="504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b="0" i="1" smtClean="0">
                                  <a:solidFill>
                                    <a:schemeClr val="tx1"/>
                                  </a:solidFill>
                                  <a:latin typeface="Cambria Math" panose="02040503050406030204" pitchFamily="18" charset="0"/>
                                </a:rPr>
                              </m:ctrlPr>
                            </m:sSubPr>
                            <m:e>
                              <m:r>
                                <a:rPr kumimoji="1" lang="en-US" altLang="zh-CN" b="0" i="1" smtClean="0">
                                  <a:solidFill>
                                    <a:schemeClr val="tx1"/>
                                  </a:solidFill>
                                  <a:latin typeface="Cambria Math" panose="02040503050406030204" pitchFamily="18" charset="0"/>
                                </a:rPr>
                                <m:t>𝑣</m:t>
                              </m:r>
                            </m:e>
                            <m:sub>
                              <m:r>
                                <a:rPr kumimoji="1" lang="en-US" altLang="zh-CN" b="0" i="1" smtClean="0">
                                  <a:solidFill>
                                    <a:schemeClr val="tx1"/>
                                  </a:solidFill>
                                  <a:latin typeface="Cambria Math" panose="02040503050406030204" pitchFamily="18" charset="0"/>
                                </a:rPr>
                                <m:t>𝑖</m:t>
                              </m:r>
                              <m:r>
                                <a:rPr kumimoji="1" lang="en-US" altLang="zh-CN" b="0" i="1" smtClean="0">
                                  <a:solidFill>
                                    <a:schemeClr val="tx1"/>
                                  </a:solidFill>
                                  <a:latin typeface="Cambria Math" panose="02040503050406030204" pitchFamily="18" charset="0"/>
                                </a:rPr>
                                <m:t>,3</m:t>
                              </m:r>
                            </m:sub>
                          </m:sSub>
                        </m:oMath>
                      </m:oMathPara>
                    </a14:m>
                    <a:endParaRPr kumimoji="1" lang="zh-CN" altLang="en-US" dirty="0">
                      <a:solidFill>
                        <a:schemeClr val="tx1"/>
                      </a:solidFill>
                    </a:endParaRPr>
                  </a:p>
                </p:txBody>
              </p:sp>
            </mc:Choice>
            <mc:Fallback xmlns="">
              <p:sp>
                <p:nvSpPr>
                  <p:cNvPr id="73" name="椭圆 72">
                    <a:extLst>
                      <a:ext uri="{FF2B5EF4-FFF2-40B4-BE49-F238E27FC236}">
                        <a16:creationId xmlns:a16="http://schemas.microsoft.com/office/drawing/2014/main" id="{C44EA70A-A407-8361-A2EE-BCB0D2AA06FE}"/>
                      </a:ext>
                    </a:extLst>
                  </p:cNvPr>
                  <p:cNvSpPr>
                    <a:spLocks noRot="1" noChangeAspect="1" noMove="1" noResize="1" noEditPoints="1" noAdjustHandles="1" noChangeArrowheads="1" noChangeShapeType="1" noTextEdit="1"/>
                  </p:cNvSpPr>
                  <p:nvPr/>
                </p:nvSpPr>
                <p:spPr>
                  <a:xfrm>
                    <a:off x="8280000" y="1980000"/>
                    <a:ext cx="576000" cy="504000"/>
                  </a:xfrm>
                  <a:prstGeom prst="ellipse">
                    <a:avLst/>
                  </a:prstGeom>
                  <a:blipFill>
                    <a:blip r:embed="rId7"/>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4" name="椭圆 73">
                    <a:extLst>
                      <a:ext uri="{FF2B5EF4-FFF2-40B4-BE49-F238E27FC236}">
                        <a16:creationId xmlns:a16="http://schemas.microsoft.com/office/drawing/2014/main" id="{4CF578D8-4585-FAD3-209E-2DB97A466129}"/>
                      </a:ext>
                    </a:extLst>
                  </p:cNvPr>
                  <p:cNvSpPr/>
                  <p:nvPr/>
                </p:nvSpPr>
                <p:spPr>
                  <a:xfrm>
                    <a:off x="7920000" y="2520000"/>
                    <a:ext cx="576000" cy="504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b="0" i="1" smtClean="0">
                                  <a:solidFill>
                                    <a:schemeClr val="tx1"/>
                                  </a:solidFill>
                                  <a:latin typeface="Cambria Math" panose="02040503050406030204" pitchFamily="18" charset="0"/>
                                </a:rPr>
                              </m:ctrlPr>
                            </m:sSubPr>
                            <m:e>
                              <m:r>
                                <a:rPr kumimoji="1" lang="en-US" altLang="zh-CN" b="0" i="1" smtClean="0">
                                  <a:solidFill>
                                    <a:schemeClr val="tx1"/>
                                  </a:solidFill>
                                  <a:latin typeface="Cambria Math" panose="02040503050406030204" pitchFamily="18" charset="0"/>
                                </a:rPr>
                                <m:t>𝑣</m:t>
                              </m:r>
                            </m:e>
                            <m:sub>
                              <m:r>
                                <a:rPr kumimoji="1" lang="en-US" altLang="zh-CN" b="0" i="1" smtClean="0">
                                  <a:solidFill>
                                    <a:schemeClr val="tx1"/>
                                  </a:solidFill>
                                  <a:latin typeface="Cambria Math" panose="02040503050406030204" pitchFamily="18" charset="0"/>
                                </a:rPr>
                                <m:t>𝑖</m:t>
                              </m:r>
                              <m:r>
                                <a:rPr kumimoji="1" lang="en-US" altLang="zh-CN" b="0" i="1" smtClean="0">
                                  <a:solidFill>
                                    <a:schemeClr val="tx1"/>
                                  </a:solidFill>
                                  <a:latin typeface="Cambria Math" panose="02040503050406030204" pitchFamily="18" charset="0"/>
                                </a:rPr>
                                <m:t>,5</m:t>
                              </m:r>
                            </m:sub>
                          </m:sSub>
                        </m:oMath>
                      </m:oMathPara>
                    </a14:m>
                    <a:endParaRPr kumimoji="1" lang="zh-CN" altLang="en-US" dirty="0">
                      <a:solidFill>
                        <a:schemeClr val="tx1"/>
                      </a:solidFill>
                    </a:endParaRPr>
                  </a:p>
                </p:txBody>
              </p:sp>
            </mc:Choice>
            <mc:Fallback xmlns="">
              <p:sp>
                <p:nvSpPr>
                  <p:cNvPr id="74" name="椭圆 73">
                    <a:extLst>
                      <a:ext uri="{FF2B5EF4-FFF2-40B4-BE49-F238E27FC236}">
                        <a16:creationId xmlns:a16="http://schemas.microsoft.com/office/drawing/2014/main" id="{4CF578D8-4585-FAD3-209E-2DB97A466129}"/>
                      </a:ext>
                    </a:extLst>
                  </p:cNvPr>
                  <p:cNvSpPr>
                    <a:spLocks noRot="1" noChangeAspect="1" noMove="1" noResize="1" noEditPoints="1" noAdjustHandles="1" noChangeArrowheads="1" noChangeShapeType="1" noTextEdit="1"/>
                  </p:cNvSpPr>
                  <p:nvPr/>
                </p:nvSpPr>
                <p:spPr>
                  <a:xfrm>
                    <a:off x="7920000" y="2520000"/>
                    <a:ext cx="576000" cy="504000"/>
                  </a:xfrm>
                  <a:prstGeom prst="ellipse">
                    <a:avLst/>
                  </a:prstGeom>
                  <a:blipFill>
                    <a:blip r:embed="rId8"/>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5" name="椭圆 74">
                    <a:extLst>
                      <a:ext uri="{FF2B5EF4-FFF2-40B4-BE49-F238E27FC236}">
                        <a16:creationId xmlns:a16="http://schemas.microsoft.com/office/drawing/2014/main" id="{F5D12025-2B01-0051-4B7A-F50763021904}"/>
                      </a:ext>
                    </a:extLst>
                  </p:cNvPr>
                  <p:cNvSpPr/>
                  <p:nvPr/>
                </p:nvSpPr>
                <p:spPr>
                  <a:xfrm>
                    <a:off x="8640000" y="2520000"/>
                    <a:ext cx="576000" cy="504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b="0" i="1" smtClean="0">
                                  <a:solidFill>
                                    <a:schemeClr val="tx1"/>
                                  </a:solidFill>
                                  <a:latin typeface="Cambria Math" panose="02040503050406030204" pitchFamily="18" charset="0"/>
                                </a:rPr>
                              </m:ctrlPr>
                            </m:sSubPr>
                            <m:e>
                              <m:r>
                                <a:rPr kumimoji="1" lang="en-US" altLang="zh-CN" b="0" i="1" smtClean="0">
                                  <a:solidFill>
                                    <a:schemeClr val="tx1"/>
                                  </a:solidFill>
                                  <a:latin typeface="Cambria Math" panose="02040503050406030204" pitchFamily="18" charset="0"/>
                                </a:rPr>
                                <m:t>𝑣</m:t>
                              </m:r>
                            </m:e>
                            <m:sub>
                              <m:r>
                                <a:rPr kumimoji="1" lang="en-US" altLang="zh-CN" b="0" i="1" smtClean="0">
                                  <a:solidFill>
                                    <a:schemeClr val="tx1"/>
                                  </a:solidFill>
                                  <a:latin typeface="Cambria Math" panose="02040503050406030204" pitchFamily="18" charset="0"/>
                                </a:rPr>
                                <m:t>𝑖</m:t>
                              </m:r>
                              <m:r>
                                <a:rPr kumimoji="1" lang="en-US" altLang="zh-CN" b="0" i="1" smtClean="0">
                                  <a:solidFill>
                                    <a:schemeClr val="tx1"/>
                                  </a:solidFill>
                                  <a:latin typeface="Cambria Math" panose="02040503050406030204" pitchFamily="18" charset="0"/>
                                </a:rPr>
                                <m:t>,2</m:t>
                              </m:r>
                            </m:sub>
                          </m:sSub>
                        </m:oMath>
                      </m:oMathPara>
                    </a14:m>
                    <a:endParaRPr kumimoji="1" lang="zh-CN" altLang="en-US" dirty="0">
                      <a:solidFill>
                        <a:schemeClr val="tx1"/>
                      </a:solidFill>
                    </a:endParaRPr>
                  </a:p>
                </p:txBody>
              </p:sp>
            </mc:Choice>
            <mc:Fallback xmlns="">
              <p:sp>
                <p:nvSpPr>
                  <p:cNvPr id="75" name="椭圆 74">
                    <a:extLst>
                      <a:ext uri="{FF2B5EF4-FFF2-40B4-BE49-F238E27FC236}">
                        <a16:creationId xmlns:a16="http://schemas.microsoft.com/office/drawing/2014/main" id="{F5D12025-2B01-0051-4B7A-F50763021904}"/>
                      </a:ext>
                    </a:extLst>
                  </p:cNvPr>
                  <p:cNvSpPr>
                    <a:spLocks noRot="1" noChangeAspect="1" noMove="1" noResize="1" noEditPoints="1" noAdjustHandles="1" noChangeArrowheads="1" noChangeShapeType="1" noTextEdit="1"/>
                  </p:cNvSpPr>
                  <p:nvPr/>
                </p:nvSpPr>
                <p:spPr>
                  <a:xfrm>
                    <a:off x="8640000" y="2520000"/>
                    <a:ext cx="576000" cy="504000"/>
                  </a:xfrm>
                  <a:prstGeom prst="ellipse">
                    <a:avLst/>
                  </a:prstGeom>
                  <a:blipFill>
                    <a:blip r:embed="rId9"/>
                    <a:stretch>
                      <a:fillRect/>
                    </a:stretch>
                  </a:blipFill>
                  <a:ln>
                    <a:noFill/>
                  </a:ln>
                </p:spPr>
                <p:txBody>
                  <a:bodyPr/>
                  <a:lstStyle/>
                  <a:p>
                    <a:r>
                      <a:rPr lang="zh-CN" altLang="en-US">
                        <a:noFill/>
                      </a:rPr>
                      <a:t> </a:t>
                    </a:r>
                  </a:p>
                </p:txBody>
              </p:sp>
            </mc:Fallback>
          </mc:AlternateContent>
          <p:cxnSp>
            <p:nvCxnSpPr>
              <p:cNvPr id="76" name="直线连接符 75">
                <a:extLst>
                  <a:ext uri="{FF2B5EF4-FFF2-40B4-BE49-F238E27FC236}">
                    <a16:creationId xmlns:a16="http://schemas.microsoft.com/office/drawing/2014/main" id="{5D68E2CB-6FB3-D777-B109-830D9777158F}"/>
                  </a:ext>
                </a:extLst>
              </p:cNvPr>
              <p:cNvCxnSpPr>
                <a:stCxn id="71" idx="3"/>
                <a:endCxn id="72" idx="0"/>
              </p:cNvCxnSpPr>
              <p:nvPr/>
            </p:nvCxnSpPr>
            <p:spPr>
              <a:xfrm flipH="1">
                <a:off x="7848000" y="1870191"/>
                <a:ext cx="156353" cy="109809"/>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7" name="直线连接符 76">
                <a:extLst>
                  <a:ext uri="{FF2B5EF4-FFF2-40B4-BE49-F238E27FC236}">
                    <a16:creationId xmlns:a16="http://schemas.microsoft.com/office/drawing/2014/main" id="{3041FB9D-2B82-FE30-5708-2DB25345A3F4}"/>
                  </a:ext>
                </a:extLst>
              </p:cNvPr>
              <p:cNvCxnSpPr>
                <a:cxnSpLocks/>
                <a:stCxn id="71" idx="5"/>
                <a:endCxn id="73" idx="0"/>
              </p:cNvCxnSpPr>
              <p:nvPr/>
            </p:nvCxnSpPr>
            <p:spPr>
              <a:xfrm>
                <a:off x="8411647" y="1870191"/>
                <a:ext cx="156353" cy="109809"/>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8" name="直线连接符 77">
                <a:extLst>
                  <a:ext uri="{FF2B5EF4-FFF2-40B4-BE49-F238E27FC236}">
                    <a16:creationId xmlns:a16="http://schemas.microsoft.com/office/drawing/2014/main" id="{1004591F-E519-B232-452C-74599A5AFF9E}"/>
                  </a:ext>
                </a:extLst>
              </p:cNvPr>
              <p:cNvCxnSpPr>
                <a:cxnSpLocks/>
                <a:stCxn id="73" idx="3"/>
                <a:endCxn id="74" idx="0"/>
              </p:cNvCxnSpPr>
              <p:nvPr/>
            </p:nvCxnSpPr>
            <p:spPr>
              <a:xfrm flipH="1">
                <a:off x="8208000" y="2410191"/>
                <a:ext cx="156353" cy="109809"/>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直线连接符 78">
                <a:extLst>
                  <a:ext uri="{FF2B5EF4-FFF2-40B4-BE49-F238E27FC236}">
                    <a16:creationId xmlns:a16="http://schemas.microsoft.com/office/drawing/2014/main" id="{44EB6327-3FD8-6D84-68F3-6C2C8A6BE692}"/>
                  </a:ext>
                </a:extLst>
              </p:cNvPr>
              <p:cNvCxnSpPr>
                <a:cxnSpLocks/>
                <a:stCxn id="73" idx="5"/>
                <a:endCxn id="75" idx="0"/>
              </p:cNvCxnSpPr>
              <p:nvPr/>
            </p:nvCxnSpPr>
            <p:spPr>
              <a:xfrm>
                <a:off x="8771647" y="2410191"/>
                <a:ext cx="156353" cy="109809"/>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7" name="椭圆 56">
                  <a:extLst>
                    <a:ext uri="{FF2B5EF4-FFF2-40B4-BE49-F238E27FC236}">
                      <a16:creationId xmlns:a16="http://schemas.microsoft.com/office/drawing/2014/main" id="{90A7C502-F767-426A-005E-5F0481645612}"/>
                    </a:ext>
                  </a:extLst>
                </p:cNvPr>
                <p:cNvSpPr/>
                <p:nvPr/>
              </p:nvSpPr>
              <p:spPr>
                <a:xfrm>
                  <a:off x="1855280" y="3745982"/>
                  <a:ext cx="576000" cy="504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b="0" i="1" smtClean="0">
                                <a:solidFill>
                                  <a:schemeClr val="tx1"/>
                                </a:solidFill>
                                <a:latin typeface="Cambria Math" panose="02040503050406030204" pitchFamily="18" charset="0"/>
                              </a:rPr>
                            </m:ctrlPr>
                          </m:sSubPr>
                          <m:e>
                            <m:r>
                              <a:rPr kumimoji="1" lang="en-US" altLang="zh-CN" b="0" i="1" smtClean="0">
                                <a:solidFill>
                                  <a:schemeClr val="tx1"/>
                                </a:solidFill>
                                <a:latin typeface="Cambria Math" panose="02040503050406030204" pitchFamily="18" charset="0"/>
                              </a:rPr>
                              <m:t>𝑣</m:t>
                            </m:r>
                          </m:e>
                          <m:sub>
                            <m:r>
                              <a:rPr kumimoji="1" lang="en-US" altLang="zh-CN" b="0" i="1" smtClean="0">
                                <a:solidFill>
                                  <a:schemeClr val="tx1"/>
                                </a:solidFill>
                                <a:latin typeface="Cambria Math" panose="02040503050406030204" pitchFamily="18" charset="0"/>
                              </a:rPr>
                              <m:t>𝑖</m:t>
                            </m:r>
                            <m:r>
                              <a:rPr kumimoji="1" lang="en-US" altLang="zh-CN" b="0" i="1" smtClean="0">
                                <a:solidFill>
                                  <a:schemeClr val="tx1"/>
                                </a:solidFill>
                                <a:latin typeface="Cambria Math" panose="02040503050406030204" pitchFamily="18" charset="0"/>
                              </a:rPr>
                              <m:t>,1</m:t>
                            </m:r>
                          </m:sub>
                        </m:sSub>
                      </m:oMath>
                    </m:oMathPara>
                  </a14:m>
                  <a:endParaRPr kumimoji="1" lang="zh-CN" altLang="en-US" dirty="0">
                    <a:solidFill>
                      <a:schemeClr val="tx1"/>
                    </a:solidFill>
                  </a:endParaRPr>
                </a:p>
              </p:txBody>
            </p:sp>
          </mc:Choice>
          <mc:Fallback xmlns="">
            <p:sp>
              <p:nvSpPr>
                <p:cNvPr id="57" name="椭圆 56">
                  <a:extLst>
                    <a:ext uri="{FF2B5EF4-FFF2-40B4-BE49-F238E27FC236}">
                      <a16:creationId xmlns:a16="http://schemas.microsoft.com/office/drawing/2014/main" id="{90A7C502-F767-426A-005E-5F0481645612}"/>
                    </a:ext>
                  </a:extLst>
                </p:cNvPr>
                <p:cNvSpPr>
                  <a:spLocks noRot="1" noChangeAspect="1" noMove="1" noResize="1" noEditPoints="1" noAdjustHandles="1" noChangeArrowheads="1" noChangeShapeType="1" noTextEdit="1"/>
                </p:cNvSpPr>
                <p:nvPr/>
              </p:nvSpPr>
              <p:spPr>
                <a:xfrm>
                  <a:off x="1855280" y="3745982"/>
                  <a:ext cx="576000" cy="504000"/>
                </a:xfrm>
                <a:prstGeom prst="ellipse">
                  <a:avLst/>
                </a:prstGeom>
                <a:blipFill>
                  <a:blip r:embed="rId10"/>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8" name="椭圆 57">
                  <a:extLst>
                    <a:ext uri="{FF2B5EF4-FFF2-40B4-BE49-F238E27FC236}">
                      <a16:creationId xmlns:a16="http://schemas.microsoft.com/office/drawing/2014/main" id="{F318C062-D0E7-F87A-4774-90C947A791D1}"/>
                    </a:ext>
                  </a:extLst>
                </p:cNvPr>
                <p:cNvSpPr/>
                <p:nvPr/>
              </p:nvSpPr>
              <p:spPr>
                <a:xfrm>
                  <a:off x="1855280" y="4433703"/>
                  <a:ext cx="576000" cy="504000"/>
                </a:xfrm>
                <a:prstGeom prst="ellipse">
                  <a:avLst/>
                </a:prstGeom>
                <a:solidFill>
                  <a:schemeClr val="accent2">
                    <a:lumMod val="60000"/>
                    <a:lumOff val="40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b="0" i="1" smtClean="0">
                                <a:solidFill>
                                  <a:schemeClr val="tx1"/>
                                </a:solidFill>
                                <a:latin typeface="Cambria Math" panose="02040503050406030204" pitchFamily="18" charset="0"/>
                              </a:rPr>
                            </m:ctrlPr>
                          </m:sSubPr>
                          <m:e>
                            <m:r>
                              <a:rPr kumimoji="1" lang="en-US" altLang="zh-CN" b="0" i="1" smtClean="0">
                                <a:solidFill>
                                  <a:schemeClr val="tx1"/>
                                </a:solidFill>
                                <a:latin typeface="Cambria Math" panose="02040503050406030204" pitchFamily="18" charset="0"/>
                              </a:rPr>
                              <m:t>𝑞</m:t>
                            </m:r>
                          </m:e>
                          <m:sub>
                            <m:r>
                              <a:rPr kumimoji="1" lang="en-US" altLang="zh-CN" b="0" i="1" smtClean="0">
                                <a:solidFill>
                                  <a:schemeClr val="tx1"/>
                                </a:solidFill>
                                <a:latin typeface="Cambria Math" panose="02040503050406030204" pitchFamily="18" charset="0"/>
                              </a:rPr>
                              <m:t>𝑖</m:t>
                            </m:r>
                            <m:r>
                              <a:rPr kumimoji="1" lang="en-US" altLang="zh-CN" b="0" i="1" smtClean="0">
                                <a:solidFill>
                                  <a:schemeClr val="tx1"/>
                                </a:solidFill>
                                <a:latin typeface="Cambria Math" panose="02040503050406030204" pitchFamily="18" charset="0"/>
                              </a:rPr>
                              <m:t>,1</m:t>
                            </m:r>
                          </m:sub>
                        </m:sSub>
                      </m:oMath>
                    </m:oMathPara>
                  </a14:m>
                  <a:endParaRPr kumimoji="1" lang="zh-CN" altLang="en-US" dirty="0">
                    <a:solidFill>
                      <a:schemeClr val="tx1"/>
                    </a:solidFill>
                  </a:endParaRPr>
                </a:p>
              </p:txBody>
            </p:sp>
          </mc:Choice>
          <mc:Fallback xmlns="">
            <p:sp>
              <p:nvSpPr>
                <p:cNvPr id="58" name="椭圆 57">
                  <a:extLst>
                    <a:ext uri="{FF2B5EF4-FFF2-40B4-BE49-F238E27FC236}">
                      <a16:creationId xmlns:a16="http://schemas.microsoft.com/office/drawing/2014/main" id="{F318C062-D0E7-F87A-4774-90C947A791D1}"/>
                    </a:ext>
                  </a:extLst>
                </p:cNvPr>
                <p:cNvSpPr>
                  <a:spLocks noRot="1" noChangeAspect="1" noMove="1" noResize="1" noEditPoints="1" noAdjustHandles="1" noChangeArrowheads="1" noChangeShapeType="1" noTextEdit="1"/>
                </p:cNvSpPr>
                <p:nvPr/>
              </p:nvSpPr>
              <p:spPr>
                <a:xfrm>
                  <a:off x="1855280" y="4433703"/>
                  <a:ext cx="576000" cy="504000"/>
                </a:xfrm>
                <a:prstGeom prst="ellipse">
                  <a:avLst/>
                </a:prstGeom>
                <a:blipFill>
                  <a:blip r:embed="rId11"/>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9" name="椭圆 58">
                  <a:extLst>
                    <a:ext uri="{FF2B5EF4-FFF2-40B4-BE49-F238E27FC236}">
                      <a16:creationId xmlns:a16="http://schemas.microsoft.com/office/drawing/2014/main" id="{EFA14296-2529-5269-E985-493602A43A45}"/>
                    </a:ext>
                  </a:extLst>
                </p:cNvPr>
                <p:cNvSpPr/>
                <p:nvPr/>
              </p:nvSpPr>
              <p:spPr>
                <a:xfrm>
                  <a:off x="2622278" y="3744061"/>
                  <a:ext cx="576000" cy="504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b="0" i="1" smtClean="0">
                                <a:solidFill>
                                  <a:schemeClr val="tx1"/>
                                </a:solidFill>
                                <a:latin typeface="Cambria Math" panose="02040503050406030204" pitchFamily="18" charset="0"/>
                              </a:rPr>
                            </m:ctrlPr>
                          </m:sSubPr>
                          <m:e>
                            <m:r>
                              <a:rPr kumimoji="1" lang="en-US" altLang="zh-CN" b="0" i="1" smtClean="0">
                                <a:solidFill>
                                  <a:schemeClr val="tx1"/>
                                </a:solidFill>
                                <a:latin typeface="Cambria Math" panose="02040503050406030204" pitchFamily="18" charset="0"/>
                              </a:rPr>
                              <m:t>𝑣</m:t>
                            </m:r>
                          </m:e>
                          <m:sub>
                            <m:r>
                              <a:rPr kumimoji="1" lang="en-US" altLang="zh-CN" b="0" i="1" smtClean="0">
                                <a:solidFill>
                                  <a:schemeClr val="tx1"/>
                                </a:solidFill>
                                <a:latin typeface="Cambria Math" panose="02040503050406030204" pitchFamily="18" charset="0"/>
                              </a:rPr>
                              <m:t>𝑖</m:t>
                            </m:r>
                            <m:r>
                              <a:rPr kumimoji="1" lang="en-US" altLang="zh-CN" b="0" i="1" smtClean="0">
                                <a:solidFill>
                                  <a:schemeClr val="tx1"/>
                                </a:solidFill>
                                <a:latin typeface="Cambria Math" panose="02040503050406030204" pitchFamily="18" charset="0"/>
                              </a:rPr>
                              <m:t>,2</m:t>
                            </m:r>
                          </m:sub>
                        </m:sSub>
                      </m:oMath>
                    </m:oMathPara>
                  </a14:m>
                  <a:endParaRPr kumimoji="1" lang="zh-CN" altLang="en-US" dirty="0">
                    <a:solidFill>
                      <a:schemeClr val="tx1"/>
                    </a:solidFill>
                  </a:endParaRPr>
                </a:p>
              </p:txBody>
            </p:sp>
          </mc:Choice>
          <mc:Fallback xmlns="">
            <p:sp>
              <p:nvSpPr>
                <p:cNvPr id="59" name="椭圆 58">
                  <a:extLst>
                    <a:ext uri="{FF2B5EF4-FFF2-40B4-BE49-F238E27FC236}">
                      <a16:creationId xmlns:a16="http://schemas.microsoft.com/office/drawing/2014/main" id="{EFA14296-2529-5269-E985-493602A43A45}"/>
                    </a:ext>
                  </a:extLst>
                </p:cNvPr>
                <p:cNvSpPr>
                  <a:spLocks noRot="1" noChangeAspect="1" noMove="1" noResize="1" noEditPoints="1" noAdjustHandles="1" noChangeArrowheads="1" noChangeShapeType="1" noTextEdit="1"/>
                </p:cNvSpPr>
                <p:nvPr/>
              </p:nvSpPr>
              <p:spPr>
                <a:xfrm>
                  <a:off x="2622278" y="3744061"/>
                  <a:ext cx="576000" cy="504000"/>
                </a:xfrm>
                <a:prstGeom prst="ellipse">
                  <a:avLst/>
                </a:prstGeom>
                <a:blipFill>
                  <a:blip r:embed="rId12"/>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0" name="椭圆 59">
                  <a:extLst>
                    <a:ext uri="{FF2B5EF4-FFF2-40B4-BE49-F238E27FC236}">
                      <a16:creationId xmlns:a16="http://schemas.microsoft.com/office/drawing/2014/main" id="{2DC7C49F-0A6C-B651-8E78-3C5A305AA9DF}"/>
                    </a:ext>
                  </a:extLst>
                </p:cNvPr>
                <p:cNvSpPr/>
                <p:nvPr/>
              </p:nvSpPr>
              <p:spPr>
                <a:xfrm>
                  <a:off x="2622278" y="4431782"/>
                  <a:ext cx="576000" cy="504000"/>
                </a:xfrm>
                <a:prstGeom prst="ellipse">
                  <a:avLst/>
                </a:prstGeom>
                <a:solidFill>
                  <a:schemeClr val="accent2">
                    <a:lumMod val="60000"/>
                    <a:lumOff val="40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b="0" i="1" smtClean="0">
                                <a:solidFill>
                                  <a:schemeClr val="tx1"/>
                                </a:solidFill>
                                <a:latin typeface="Cambria Math" panose="02040503050406030204" pitchFamily="18" charset="0"/>
                              </a:rPr>
                            </m:ctrlPr>
                          </m:sSubPr>
                          <m:e>
                            <m:r>
                              <a:rPr kumimoji="1" lang="en-US" altLang="zh-CN" b="0" i="1" smtClean="0">
                                <a:solidFill>
                                  <a:schemeClr val="tx1"/>
                                </a:solidFill>
                                <a:latin typeface="Cambria Math" panose="02040503050406030204" pitchFamily="18" charset="0"/>
                              </a:rPr>
                              <m:t>𝑞</m:t>
                            </m:r>
                          </m:e>
                          <m:sub>
                            <m:r>
                              <a:rPr kumimoji="1" lang="en-US" altLang="zh-CN" b="0" i="1" smtClean="0">
                                <a:solidFill>
                                  <a:schemeClr val="tx1"/>
                                </a:solidFill>
                                <a:latin typeface="Cambria Math" panose="02040503050406030204" pitchFamily="18" charset="0"/>
                              </a:rPr>
                              <m:t>𝑖</m:t>
                            </m:r>
                            <m:r>
                              <a:rPr kumimoji="1" lang="en-US" altLang="zh-CN" b="0" i="1" smtClean="0">
                                <a:solidFill>
                                  <a:schemeClr val="tx1"/>
                                </a:solidFill>
                                <a:latin typeface="Cambria Math" panose="02040503050406030204" pitchFamily="18" charset="0"/>
                              </a:rPr>
                              <m:t>,2</m:t>
                            </m:r>
                          </m:sub>
                        </m:sSub>
                      </m:oMath>
                    </m:oMathPara>
                  </a14:m>
                  <a:endParaRPr kumimoji="1" lang="zh-CN" altLang="en-US" dirty="0">
                    <a:solidFill>
                      <a:schemeClr val="tx1"/>
                    </a:solidFill>
                  </a:endParaRPr>
                </a:p>
              </p:txBody>
            </p:sp>
          </mc:Choice>
          <mc:Fallback xmlns="">
            <p:sp>
              <p:nvSpPr>
                <p:cNvPr id="60" name="椭圆 59">
                  <a:extLst>
                    <a:ext uri="{FF2B5EF4-FFF2-40B4-BE49-F238E27FC236}">
                      <a16:creationId xmlns:a16="http://schemas.microsoft.com/office/drawing/2014/main" id="{2DC7C49F-0A6C-B651-8E78-3C5A305AA9DF}"/>
                    </a:ext>
                  </a:extLst>
                </p:cNvPr>
                <p:cNvSpPr>
                  <a:spLocks noRot="1" noChangeAspect="1" noMove="1" noResize="1" noEditPoints="1" noAdjustHandles="1" noChangeArrowheads="1" noChangeShapeType="1" noTextEdit="1"/>
                </p:cNvSpPr>
                <p:nvPr/>
              </p:nvSpPr>
              <p:spPr>
                <a:xfrm>
                  <a:off x="2622278" y="4431782"/>
                  <a:ext cx="576000" cy="504000"/>
                </a:xfrm>
                <a:prstGeom prst="ellipse">
                  <a:avLst/>
                </a:prstGeom>
                <a:blipFill>
                  <a:blip r:embed="rId13"/>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1" name="椭圆 60">
                  <a:extLst>
                    <a:ext uri="{FF2B5EF4-FFF2-40B4-BE49-F238E27FC236}">
                      <a16:creationId xmlns:a16="http://schemas.microsoft.com/office/drawing/2014/main" id="{CFA89F1A-1FE7-94E1-32B5-461682228278}"/>
                    </a:ext>
                  </a:extLst>
                </p:cNvPr>
                <p:cNvSpPr/>
                <p:nvPr/>
              </p:nvSpPr>
              <p:spPr>
                <a:xfrm>
                  <a:off x="3389276" y="3742140"/>
                  <a:ext cx="576000" cy="504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b="0" i="1" smtClean="0">
                                <a:solidFill>
                                  <a:schemeClr val="tx1"/>
                                </a:solidFill>
                                <a:latin typeface="Cambria Math" panose="02040503050406030204" pitchFamily="18" charset="0"/>
                              </a:rPr>
                            </m:ctrlPr>
                          </m:sSubPr>
                          <m:e>
                            <m:r>
                              <a:rPr kumimoji="1" lang="en-US" altLang="zh-CN" b="0" i="1" smtClean="0">
                                <a:solidFill>
                                  <a:schemeClr val="tx1"/>
                                </a:solidFill>
                                <a:latin typeface="Cambria Math" panose="02040503050406030204" pitchFamily="18" charset="0"/>
                              </a:rPr>
                              <m:t>𝑣</m:t>
                            </m:r>
                          </m:e>
                          <m:sub>
                            <m:r>
                              <a:rPr kumimoji="1" lang="en-US" altLang="zh-CN" b="0" i="1" smtClean="0">
                                <a:solidFill>
                                  <a:schemeClr val="tx1"/>
                                </a:solidFill>
                                <a:latin typeface="Cambria Math" panose="02040503050406030204" pitchFamily="18" charset="0"/>
                              </a:rPr>
                              <m:t>𝑖</m:t>
                            </m:r>
                            <m:r>
                              <a:rPr kumimoji="1" lang="en-US" altLang="zh-CN" b="0" i="1" smtClean="0">
                                <a:solidFill>
                                  <a:schemeClr val="tx1"/>
                                </a:solidFill>
                                <a:latin typeface="Cambria Math" panose="02040503050406030204" pitchFamily="18" charset="0"/>
                              </a:rPr>
                              <m:t>,3</m:t>
                            </m:r>
                          </m:sub>
                        </m:sSub>
                      </m:oMath>
                    </m:oMathPara>
                  </a14:m>
                  <a:endParaRPr kumimoji="1" lang="zh-CN" altLang="en-US" dirty="0">
                    <a:solidFill>
                      <a:schemeClr val="tx1"/>
                    </a:solidFill>
                  </a:endParaRPr>
                </a:p>
              </p:txBody>
            </p:sp>
          </mc:Choice>
          <mc:Fallback xmlns="">
            <p:sp>
              <p:nvSpPr>
                <p:cNvPr id="61" name="椭圆 60">
                  <a:extLst>
                    <a:ext uri="{FF2B5EF4-FFF2-40B4-BE49-F238E27FC236}">
                      <a16:creationId xmlns:a16="http://schemas.microsoft.com/office/drawing/2014/main" id="{CFA89F1A-1FE7-94E1-32B5-461682228278}"/>
                    </a:ext>
                  </a:extLst>
                </p:cNvPr>
                <p:cNvSpPr>
                  <a:spLocks noRot="1" noChangeAspect="1" noMove="1" noResize="1" noEditPoints="1" noAdjustHandles="1" noChangeArrowheads="1" noChangeShapeType="1" noTextEdit="1"/>
                </p:cNvSpPr>
                <p:nvPr/>
              </p:nvSpPr>
              <p:spPr>
                <a:xfrm>
                  <a:off x="3389276" y="3742140"/>
                  <a:ext cx="576000" cy="504000"/>
                </a:xfrm>
                <a:prstGeom prst="ellipse">
                  <a:avLst/>
                </a:prstGeom>
                <a:blipFill>
                  <a:blip r:embed="rId14"/>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2" name="椭圆 61">
                  <a:extLst>
                    <a:ext uri="{FF2B5EF4-FFF2-40B4-BE49-F238E27FC236}">
                      <a16:creationId xmlns:a16="http://schemas.microsoft.com/office/drawing/2014/main" id="{2FF6B8F3-EFB2-3221-2AD1-9644F77E3AF6}"/>
                    </a:ext>
                  </a:extLst>
                </p:cNvPr>
                <p:cNvSpPr/>
                <p:nvPr/>
              </p:nvSpPr>
              <p:spPr>
                <a:xfrm>
                  <a:off x="3389276" y="4429861"/>
                  <a:ext cx="576000" cy="504000"/>
                </a:xfrm>
                <a:prstGeom prst="ellipse">
                  <a:avLst/>
                </a:prstGeom>
                <a:solidFill>
                  <a:schemeClr val="accent2">
                    <a:lumMod val="60000"/>
                    <a:lumOff val="40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b="0" i="1" smtClean="0">
                                <a:solidFill>
                                  <a:schemeClr val="tx1"/>
                                </a:solidFill>
                                <a:latin typeface="Cambria Math" panose="02040503050406030204" pitchFamily="18" charset="0"/>
                              </a:rPr>
                            </m:ctrlPr>
                          </m:sSubPr>
                          <m:e>
                            <m:r>
                              <a:rPr kumimoji="1" lang="en-US" altLang="zh-CN" b="0" i="1" smtClean="0">
                                <a:solidFill>
                                  <a:schemeClr val="tx1"/>
                                </a:solidFill>
                                <a:latin typeface="Cambria Math" panose="02040503050406030204" pitchFamily="18" charset="0"/>
                              </a:rPr>
                              <m:t>𝑞</m:t>
                            </m:r>
                          </m:e>
                          <m:sub>
                            <m:r>
                              <a:rPr kumimoji="1" lang="en-US" altLang="zh-CN" b="0" i="1" smtClean="0">
                                <a:solidFill>
                                  <a:schemeClr val="tx1"/>
                                </a:solidFill>
                                <a:latin typeface="Cambria Math" panose="02040503050406030204" pitchFamily="18" charset="0"/>
                              </a:rPr>
                              <m:t>𝑖</m:t>
                            </m:r>
                            <m:r>
                              <a:rPr kumimoji="1" lang="en-US" altLang="zh-CN" b="0" i="1" smtClean="0">
                                <a:solidFill>
                                  <a:schemeClr val="tx1"/>
                                </a:solidFill>
                                <a:latin typeface="Cambria Math" panose="02040503050406030204" pitchFamily="18" charset="0"/>
                              </a:rPr>
                              <m:t>,3</m:t>
                            </m:r>
                          </m:sub>
                        </m:sSub>
                      </m:oMath>
                    </m:oMathPara>
                  </a14:m>
                  <a:endParaRPr kumimoji="1" lang="zh-CN" altLang="en-US" dirty="0">
                    <a:solidFill>
                      <a:schemeClr val="tx1"/>
                    </a:solidFill>
                  </a:endParaRPr>
                </a:p>
              </p:txBody>
            </p:sp>
          </mc:Choice>
          <mc:Fallback xmlns="">
            <p:sp>
              <p:nvSpPr>
                <p:cNvPr id="62" name="椭圆 61">
                  <a:extLst>
                    <a:ext uri="{FF2B5EF4-FFF2-40B4-BE49-F238E27FC236}">
                      <a16:creationId xmlns:a16="http://schemas.microsoft.com/office/drawing/2014/main" id="{2FF6B8F3-EFB2-3221-2AD1-9644F77E3AF6}"/>
                    </a:ext>
                  </a:extLst>
                </p:cNvPr>
                <p:cNvSpPr>
                  <a:spLocks noRot="1" noChangeAspect="1" noMove="1" noResize="1" noEditPoints="1" noAdjustHandles="1" noChangeArrowheads="1" noChangeShapeType="1" noTextEdit="1"/>
                </p:cNvSpPr>
                <p:nvPr/>
              </p:nvSpPr>
              <p:spPr>
                <a:xfrm>
                  <a:off x="3389276" y="4429861"/>
                  <a:ext cx="576000" cy="504000"/>
                </a:xfrm>
                <a:prstGeom prst="ellipse">
                  <a:avLst/>
                </a:prstGeom>
                <a:blipFill>
                  <a:blip r:embed="rId15"/>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3" name="椭圆 62">
                  <a:extLst>
                    <a:ext uri="{FF2B5EF4-FFF2-40B4-BE49-F238E27FC236}">
                      <a16:creationId xmlns:a16="http://schemas.microsoft.com/office/drawing/2014/main" id="{0FFA55EE-DE89-859A-CBBA-D2AA497AC20B}"/>
                    </a:ext>
                  </a:extLst>
                </p:cNvPr>
                <p:cNvSpPr/>
                <p:nvPr/>
              </p:nvSpPr>
              <p:spPr>
                <a:xfrm>
                  <a:off x="4156274" y="3740219"/>
                  <a:ext cx="576000" cy="504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b="0" i="1" smtClean="0">
                                <a:solidFill>
                                  <a:schemeClr val="tx1"/>
                                </a:solidFill>
                                <a:latin typeface="Cambria Math" panose="02040503050406030204" pitchFamily="18" charset="0"/>
                              </a:rPr>
                            </m:ctrlPr>
                          </m:sSubPr>
                          <m:e>
                            <m:r>
                              <a:rPr kumimoji="1" lang="en-US" altLang="zh-CN" b="0" i="1" smtClean="0">
                                <a:solidFill>
                                  <a:schemeClr val="tx1"/>
                                </a:solidFill>
                                <a:latin typeface="Cambria Math" panose="02040503050406030204" pitchFamily="18" charset="0"/>
                              </a:rPr>
                              <m:t>𝑣</m:t>
                            </m:r>
                          </m:e>
                          <m:sub>
                            <m:r>
                              <a:rPr kumimoji="1" lang="en-US" altLang="zh-CN" b="0" i="1" smtClean="0">
                                <a:solidFill>
                                  <a:schemeClr val="tx1"/>
                                </a:solidFill>
                                <a:latin typeface="Cambria Math" panose="02040503050406030204" pitchFamily="18" charset="0"/>
                              </a:rPr>
                              <m:t>𝑖</m:t>
                            </m:r>
                            <m:r>
                              <a:rPr kumimoji="1" lang="en-US" altLang="zh-CN" b="0" i="1" smtClean="0">
                                <a:solidFill>
                                  <a:schemeClr val="tx1"/>
                                </a:solidFill>
                                <a:latin typeface="Cambria Math" panose="02040503050406030204" pitchFamily="18" charset="0"/>
                              </a:rPr>
                              <m:t>,4</m:t>
                            </m:r>
                          </m:sub>
                        </m:sSub>
                      </m:oMath>
                    </m:oMathPara>
                  </a14:m>
                  <a:endParaRPr kumimoji="1" lang="zh-CN" altLang="en-US" dirty="0">
                    <a:solidFill>
                      <a:schemeClr val="tx1"/>
                    </a:solidFill>
                  </a:endParaRPr>
                </a:p>
              </p:txBody>
            </p:sp>
          </mc:Choice>
          <mc:Fallback xmlns="">
            <p:sp>
              <p:nvSpPr>
                <p:cNvPr id="63" name="椭圆 62">
                  <a:extLst>
                    <a:ext uri="{FF2B5EF4-FFF2-40B4-BE49-F238E27FC236}">
                      <a16:creationId xmlns:a16="http://schemas.microsoft.com/office/drawing/2014/main" id="{0FFA55EE-DE89-859A-CBBA-D2AA497AC20B}"/>
                    </a:ext>
                  </a:extLst>
                </p:cNvPr>
                <p:cNvSpPr>
                  <a:spLocks noRot="1" noChangeAspect="1" noMove="1" noResize="1" noEditPoints="1" noAdjustHandles="1" noChangeArrowheads="1" noChangeShapeType="1" noTextEdit="1"/>
                </p:cNvSpPr>
                <p:nvPr/>
              </p:nvSpPr>
              <p:spPr>
                <a:xfrm>
                  <a:off x="4156274" y="3740219"/>
                  <a:ext cx="576000" cy="504000"/>
                </a:xfrm>
                <a:prstGeom prst="ellipse">
                  <a:avLst/>
                </a:prstGeom>
                <a:blipFill>
                  <a:blip r:embed="rId16"/>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4" name="椭圆 63">
                  <a:extLst>
                    <a:ext uri="{FF2B5EF4-FFF2-40B4-BE49-F238E27FC236}">
                      <a16:creationId xmlns:a16="http://schemas.microsoft.com/office/drawing/2014/main" id="{080C6926-4130-79C6-A65A-32ADB3ECC1B3}"/>
                    </a:ext>
                  </a:extLst>
                </p:cNvPr>
                <p:cNvSpPr/>
                <p:nvPr/>
              </p:nvSpPr>
              <p:spPr>
                <a:xfrm>
                  <a:off x="4156274" y="4427940"/>
                  <a:ext cx="576000" cy="504000"/>
                </a:xfrm>
                <a:prstGeom prst="ellipse">
                  <a:avLst/>
                </a:prstGeom>
                <a:solidFill>
                  <a:schemeClr val="accent2">
                    <a:lumMod val="60000"/>
                    <a:lumOff val="40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b="0" i="1" smtClean="0">
                                <a:solidFill>
                                  <a:schemeClr val="tx1"/>
                                </a:solidFill>
                                <a:latin typeface="Cambria Math" panose="02040503050406030204" pitchFamily="18" charset="0"/>
                              </a:rPr>
                            </m:ctrlPr>
                          </m:sSubPr>
                          <m:e>
                            <m:r>
                              <a:rPr kumimoji="1" lang="en-US" altLang="zh-CN" b="0" i="1" smtClean="0">
                                <a:solidFill>
                                  <a:schemeClr val="tx1"/>
                                </a:solidFill>
                                <a:latin typeface="Cambria Math" panose="02040503050406030204" pitchFamily="18" charset="0"/>
                              </a:rPr>
                              <m:t>𝑞</m:t>
                            </m:r>
                          </m:e>
                          <m:sub>
                            <m:r>
                              <a:rPr kumimoji="1" lang="en-US" altLang="zh-CN" b="0" i="1" smtClean="0">
                                <a:solidFill>
                                  <a:schemeClr val="tx1"/>
                                </a:solidFill>
                                <a:latin typeface="Cambria Math" panose="02040503050406030204" pitchFamily="18" charset="0"/>
                              </a:rPr>
                              <m:t>𝑖</m:t>
                            </m:r>
                            <m:r>
                              <a:rPr kumimoji="1" lang="en-US" altLang="zh-CN" b="0" i="1" smtClean="0">
                                <a:solidFill>
                                  <a:schemeClr val="tx1"/>
                                </a:solidFill>
                                <a:latin typeface="Cambria Math" panose="02040503050406030204" pitchFamily="18" charset="0"/>
                              </a:rPr>
                              <m:t>,4</m:t>
                            </m:r>
                          </m:sub>
                        </m:sSub>
                      </m:oMath>
                    </m:oMathPara>
                  </a14:m>
                  <a:endParaRPr kumimoji="1" lang="zh-CN" altLang="en-US" dirty="0">
                    <a:solidFill>
                      <a:schemeClr val="tx1"/>
                    </a:solidFill>
                  </a:endParaRPr>
                </a:p>
              </p:txBody>
            </p:sp>
          </mc:Choice>
          <mc:Fallback xmlns="">
            <p:sp>
              <p:nvSpPr>
                <p:cNvPr id="64" name="椭圆 63">
                  <a:extLst>
                    <a:ext uri="{FF2B5EF4-FFF2-40B4-BE49-F238E27FC236}">
                      <a16:creationId xmlns:a16="http://schemas.microsoft.com/office/drawing/2014/main" id="{080C6926-4130-79C6-A65A-32ADB3ECC1B3}"/>
                    </a:ext>
                  </a:extLst>
                </p:cNvPr>
                <p:cNvSpPr>
                  <a:spLocks noRot="1" noChangeAspect="1" noMove="1" noResize="1" noEditPoints="1" noAdjustHandles="1" noChangeArrowheads="1" noChangeShapeType="1" noTextEdit="1"/>
                </p:cNvSpPr>
                <p:nvPr/>
              </p:nvSpPr>
              <p:spPr>
                <a:xfrm>
                  <a:off x="4156274" y="4427940"/>
                  <a:ext cx="576000" cy="504000"/>
                </a:xfrm>
                <a:prstGeom prst="ellipse">
                  <a:avLst/>
                </a:prstGeom>
                <a:blipFill>
                  <a:blip r:embed="rId17"/>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5" name="椭圆 64">
                  <a:extLst>
                    <a:ext uri="{FF2B5EF4-FFF2-40B4-BE49-F238E27FC236}">
                      <a16:creationId xmlns:a16="http://schemas.microsoft.com/office/drawing/2014/main" id="{851EFF1B-0661-DCCC-97BB-5C219964F345}"/>
                    </a:ext>
                  </a:extLst>
                </p:cNvPr>
                <p:cNvSpPr/>
                <p:nvPr/>
              </p:nvSpPr>
              <p:spPr>
                <a:xfrm>
                  <a:off x="4923272" y="3738298"/>
                  <a:ext cx="576000" cy="504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b="0" i="1" smtClean="0">
                                <a:solidFill>
                                  <a:schemeClr val="tx1"/>
                                </a:solidFill>
                                <a:latin typeface="Cambria Math" panose="02040503050406030204" pitchFamily="18" charset="0"/>
                              </a:rPr>
                            </m:ctrlPr>
                          </m:sSubPr>
                          <m:e>
                            <m:r>
                              <a:rPr kumimoji="1" lang="en-US" altLang="zh-CN" b="0" i="1" smtClean="0">
                                <a:solidFill>
                                  <a:schemeClr val="tx1"/>
                                </a:solidFill>
                                <a:latin typeface="Cambria Math" panose="02040503050406030204" pitchFamily="18" charset="0"/>
                              </a:rPr>
                              <m:t>𝑣</m:t>
                            </m:r>
                          </m:e>
                          <m:sub>
                            <m:r>
                              <a:rPr kumimoji="1" lang="en-US" altLang="zh-CN" b="0" i="1" smtClean="0">
                                <a:solidFill>
                                  <a:schemeClr val="tx1"/>
                                </a:solidFill>
                                <a:latin typeface="Cambria Math" panose="02040503050406030204" pitchFamily="18" charset="0"/>
                              </a:rPr>
                              <m:t>𝑖</m:t>
                            </m:r>
                            <m:r>
                              <a:rPr kumimoji="1" lang="en-US" altLang="zh-CN" b="0" i="1" smtClean="0">
                                <a:solidFill>
                                  <a:schemeClr val="tx1"/>
                                </a:solidFill>
                                <a:latin typeface="Cambria Math" panose="02040503050406030204" pitchFamily="18" charset="0"/>
                              </a:rPr>
                              <m:t>,5</m:t>
                            </m:r>
                          </m:sub>
                        </m:sSub>
                      </m:oMath>
                    </m:oMathPara>
                  </a14:m>
                  <a:endParaRPr kumimoji="1" lang="zh-CN" altLang="en-US" dirty="0">
                    <a:solidFill>
                      <a:schemeClr val="tx1"/>
                    </a:solidFill>
                  </a:endParaRPr>
                </a:p>
              </p:txBody>
            </p:sp>
          </mc:Choice>
          <mc:Fallback xmlns="">
            <p:sp>
              <p:nvSpPr>
                <p:cNvPr id="65" name="椭圆 64">
                  <a:extLst>
                    <a:ext uri="{FF2B5EF4-FFF2-40B4-BE49-F238E27FC236}">
                      <a16:creationId xmlns:a16="http://schemas.microsoft.com/office/drawing/2014/main" id="{851EFF1B-0661-DCCC-97BB-5C219964F345}"/>
                    </a:ext>
                  </a:extLst>
                </p:cNvPr>
                <p:cNvSpPr>
                  <a:spLocks noRot="1" noChangeAspect="1" noMove="1" noResize="1" noEditPoints="1" noAdjustHandles="1" noChangeArrowheads="1" noChangeShapeType="1" noTextEdit="1"/>
                </p:cNvSpPr>
                <p:nvPr/>
              </p:nvSpPr>
              <p:spPr>
                <a:xfrm>
                  <a:off x="4923272" y="3738298"/>
                  <a:ext cx="576000" cy="504000"/>
                </a:xfrm>
                <a:prstGeom prst="ellipse">
                  <a:avLst/>
                </a:prstGeom>
                <a:blipFill>
                  <a:blip r:embed="rId18"/>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6" name="椭圆 65">
                  <a:extLst>
                    <a:ext uri="{FF2B5EF4-FFF2-40B4-BE49-F238E27FC236}">
                      <a16:creationId xmlns:a16="http://schemas.microsoft.com/office/drawing/2014/main" id="{2154E09F-6912-3B25-998F-95287433CE92}"/>
                    </a:ext>
                  </a:extLst>
                </p:cNvPr>
                <p:cNvSpPr/>
                <p:nvPr/>
              </p:nvSpPr>
              <p:spPr>
                <a:xfrm>
                  <a:off x="4923272" y="4426019"/>
                  <a:ext cx="576000" cy="504000"/>
                </a:xfrm>
                <a:prstGeom prst="ellipse">
                  <a:avLst/>
                </a:prstGeom>
                <a:solidFill>
                  <a:schemeClr val="accent2">
                    <a:lumMod val="60000"/>
                    <a:lumOff val="40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b="0" i="1" smtClean="0">
                                <a:solidFill>
                                  <a:schemeClr val="tx1"/>
                                </a:solidFill>
                                <a:latin typeface="Cambria Math" panose="02040503050406030204" pitchFamily="18" charset="0"/>
                              </a:rPr>
                            </m:ctrlPr>
                          </m:sSubPr>
                          <m:e>
                            <m:r>
                              <a:rPr kumimoji="1" lang="en-US" altLang="zh-CN" b="0" i="1" smtClean="0">
                                <a:solidFill>
                                  <a:schemeClr val="tx1"/>
                                </a:solidFill>
                                <a:latin typeface="Cambria Math" panose="02040503050406030204" pitchFamily="18" charset="0"/>
                              </a:rPr>
                              <m:t>𝑞</m:t>
                            </m:r>
                          </m:e>
                          <m:sub>
                            <m:r>
                              <a:rPr kumimoji="1" lang="en-US" altLang="zh-CN" b="0" i="1" smtClean="0">
                                <a:solidFill>
                                  <a:schemeClr val="tx1"/>
                                </a:solidFill>
                                <a:latin typeface="Cambria Math" panose="02040503050406030204" pitchFamily="18" charset="0"/>
                              </a:rPr>
                              <m:t>𝑖</m:t>
                            </m:r>
                            <m:r>
                              <a:rPr kumimoji="1" lang="en-US" altLang="zh-CN" b="0" i="1" smtClean="0">
                                <a:solidFill>
                                  <a:schemeClr val="tx1"/>
                                </a:solidFill>
                                <a:latin typeface="Cambria Math" panose="02040503050406030204" pitchFamily="18" charset="0"/>
                              </a:rPr>
                              <m:t>,5</m:t>
                            </m:r>
                          </m:sub>
                        </m:sSub>
                      </m:oMath>
                    </m:oMathPara>
                  </a14:m>
                  <a:endParaRPr kumimoji="1" lang="zh-CN" altLang="en-US" dirty="0">
                    <a:solidFill>
                      <a:schemeClr val="tx1"/>
                    </a:solidFill>
                  </a:endParaRPr>
                </a:p>
              </p:txBody>
            </p:sp>
          </mc:Choice>
          <mc:Fallback xmlns="">
            <p:sp>
              <p:nvSpPr>
                <p:cNvPr id="66" name="椭圆 65">
                  <a:extLst>
                    <a:ext uri="{FF2B5EF4-FFF2-40B4-BE49-F238E27FC236}">
                      <a16:creationId xmlns:a16="http://schemas.microsoft.com/office/drawing/2014/main" id="{2154E09F-6912-3B25-998F-95287433CE92}"/>
                    </a:ext>
                  </a:extLst>
                </p:cNvPr>
                <p:cNvSpPr>
                  <a:spLocks noRot="1" noChangeAspect="1" noMove="1" noResize="1" noEditPoints="1" noAdjustHandles="1" noChangeArrowheads="1" noChangeShapeType="1" noTextEdit="1"/>
                </p:cNvSpPr>
                <p:nvPr/>
              </p:nvSpPr>
              <p:spPr>
                <a:xfrm>
                  <a:off x="4923272" y="4426019"/>
                  <a:ext cx="576000" cy="504000"/>
                </a:xfrm>
                <a:prstGeom prst="ellipse">
                  <a:avLst/>
                </a:prstGeom>
                <a:blipFill>
                  <a:blip r:embed="rId19"/>
                  <a:stretch>
                    <a:fillRect/>
                  </a:stretch>
                </a:blipFill>
                <a:ln>
                  <a:noFill/>
                </a:ln>
              </p:spPr>
              <p:txBody>
                <a:bodyPr/>
                <a:lstStyle/>
                <a:p>
                  <a:r>
                    <a:rPr lang="zh-CN" altLang="en-US">
                      <a:noFill/>
                    </a:rPr>
                    <a:t> </a:t>
                  </a:r>
                </a:p>
              </p:txBody>
            </p:sp>
          </mc:Fallback>
        </mc:AlternateContent>
        <p:sp>
          <p:nvSpPr>
            <p:cNvPr id="67" name="右箭头 66">
              <a:extLst>
                <a:ext uri="{FF2B5EF4-FFF2-40B4-BE49-F238E27FC236}">
                  <a16:creationId xmlns:a16="http://schemas.microsoft.com/office/drawing/2014/main" id="{AC36A710-FCC7-28AA-3542-39D52E96D922}"/>
                </a:ext>
              </a:extLst>
            </p:cNvPr>
            <p:cNvSpPr/>
            <p:nvPr/>
          </p:nvSpPr>
          <p:spPr>
            <a:xfrm>
              <a:off x="5499272" y="4088001"/>
              <a:ext cx="2015226" cy="484632"/>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68" name="右箭头 67">
              <a:extLst>
                <a:ext uri="{FF2B5EF4-FFF2-40B4-BE49-F238E27FC236}">
                  <a16:creationId xmlns:a16="http://schemas.microsoft.com/office/drawing/2014/main" id="{F777FF85-E576-89E7-FF66-0CF35F5CB379}"/>
                </a:ext>
              </a:extLst>
            </p:cNvPr>
            <p:cNvSpPr/>
            <p:nvPr/>
          </p:nvSpPr>
          <p:spPr>
            <a:xfrm>
              <a:off x="9227947" y="4088001"/>
              <a:ext cx="720000" cy="484632"/>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mc:AlternateContent xmlns:mc="http://schemas.openxmlformats.org/markup-compatibility/2006" xmlns:a14="http://schemas.microsoft.com/office/drawing/2010/main">
          <mc:Choice Requires="a14">
            <p:sp>
              <p:nvSpPr>
                <p:cNvPr id="69" name="文本框 68">
                  <a:extLst>
                    <a:ext uri="{FF2B5EF4-FFF2-40B4-BE49-F238E27FC236}">
                      <a16:creationId xmlns:a16="http://schemas.microsoft.com/office/drawing/2014/main" id="{46BD4439-6718-CBAD-AA24-0165C66B548B}"/>
                    </a:ext>
                  </a:extLst>
                </p:cNvPr>
                <p:cNvSpPr txBox="1"/>
                <p:nvPr/>
              </p:nvSpPr>
              <p:spPr>
                <a:xfrm>
                  <a:off x="5515267" y="3813316"/>
                  <a:ext cx="1983235" cy="369332"/>
                </a:xfrm>
                <a:prstGeom prst="rect">
                  <a:avLst/>
                </a:prstGeom>
                <a:noFill/>
              </p:spPr>
              <p:txBody>
                <a:bodyPr wrap="none" rtlCol="0">
                  <a:spAutoFit/>
                </a:bodyPr>
                <a:lstStyle/>
                <a:p>
                  <a:r>
                    <a:rPr kumimoji="1" lang="en-US" altLang="zh-CN" i="1" dirty="0"/>
                    <a:t>min-heap of size </a:t>
                  </a:r>
                  <a14:m>
                    <m:oMath xmlns:m="http://schemas.openxmlformats.org/officeDocument/2006/math">
                      <m:sSub>
                        <m:sSubPr>
                          <m:ctrlPr>
                            <a:rPr kumimoji="1" lang="en-US" altLang="zh-CN" b="0" i="1" smtClean="0">
                              <a:solidFill>
                                <a:schemeClr val="tx1"/>
                              </a:solidFill>
                              <a:latin typeface="Cambria Math" panose="02040503050406030204" pitchFamily="18" charset="0"/>
                            </a:rPr>
                          </m:ctrlPr>
                        </m:sSubPr>
                        <m:e>
                          <m:r>
                            <a:rPr kumimoji="1" lang="en-US" altLang="zh-CN" b="0" i="1" smtClean="0">
                              <a:solidFill>
                                <a:schemeClr val="tx1"/>
                              </a:solidFill>
                              <a:latin typeface="Cambria Math" panose="02040503050406030204" pitchFamily="18" charset="0"/>
                            </a:rPr>
                            <m:t>𝐾</m:t>
                          </m:r>
                        </m:e>
                        <m:sub>
                          <m:r>
                            <a:rPr kumimoji="1" lang="en-US" altLang="zh-CN" b="0" i="1" smtClean="0">
                              <a:solidFill>
                                <a:schemeClr val="tx1"/>
                              </a:solidFill>
                              <a:latin typeface="Cambria Math" panose="02040503050406030204" pitchFamily="18" charset="0"/>
                            </a:rPr>
                            <m:t>𝑖</m:t>
                          </m:r>
                        </m:sub>
                      </m:sSub>
                    </m:oMath>
                  </a14:m>
                  <a:endParaRPr kumimoji="1" lang="zh-CN" altLang="en-US" i="1" dirty="0">
                    <a:solidFill>
                      <a:schemeClr val="tx1"/>
                    </a:solidFill>
                  </a:endParaRPr>
                </a:p>
              </p:txBody>
            </p:sp>
          </mc:Choice>
          <mc:Fallback xmlns="">
            <p:sp>
              <p:nvSpPr>
                <p:cNvPr id="69" name="文本框 68">
                  <a:extLst>
                    <a:ext uri="{FF2B5EF4-FFF2-40B4-BE49-F238E27FC236}">
                      <a16:creationId xmlns:a16="http://schemas.microsoft.com/office/drawing/2014/main" id="{46BD4439-6718-CBAD-AA24-0165C66B548B}"/>
                    </a:ext>
                  </a:extLst>
                </p:cNvPr>
                <p:cNvSpPr txBox="1">
                  <a:spLocks noRot="1" noChangeAspect="1" noMove="1" noResize="1" noEditPoints="1" noAdjustHandles="1" noChangeArrowheads="1" noChangeShapeType="1" noTextEdit="1"/>
                </p:cNvSpPr>
                <p:nvPr/>
              </p:nvSpPr>
              <p:spPr>
                <a:xfrm>
                  <a:off x="5515267" y="3813316"/>
                  <a:ext cx="1983235" cy="369332"/>
                </a:xfrm>
                <a:prstGeom prst="rect">
                  <a:avLst/>
                </a:prstGeom>
                <a:blipFill>
                  <a:blip r:embed="rId20"/>
                  <a:stretch>
                    <a:fillRect l="-2548" t="-6452" b="-22581"/>
                  </a:stretch>
                </a:blipFill>
              </p:spPr>
              <p:txBody>
                <a:bodyPr/>
                <a:lstStyle/>
                <a:p>
                  <a:r>
                    <a:rPr lang="zh-CN" altLang="en-US">
                      <a:noFill/>
                    </a:rPr>
                    <a:t> </a:t>
                  </a:r>
                </a:p>
              </p:txBody>
            </p:sp>
          </mc:Fallback>
        </mc:AlternateContent>
        <p:sp>
          <p:nvSpPr>
            <p:cNvPr id="70" name="文本框 69">
              <a:extLst>
                <a:ext uri="{FF2B5EF4-FFF2-40B4-BE49-F238E27FC236}">
                  <a16:creationId xmlns:a16="http://schemas.microsoft.com/office/drawing/2014/main" id="{B9EEF4EF-310E-12B3-3255-870E3091A443}"/>
                </a:ext>
              </a:extLst>
            </p:cNvPr>
            <p:cNvSpPr txBox="1"/>
            <p:nvPr/>
          </p:nvSpPr>
          <p:spPr>
            <a:xfrm rot="5400000">
              <a:off x="9620710" y="4132869"/>
              <a:ext cx="1054584" cy="400110"/>
            </a:xfrm>
            <a:prstGeom prst="rect">
              <a:avLst/>
            </a:prstGeom>
            <a:noFill/>
          </p:spPr>
          <p:txBody>
            <a:bodyPr wrap="none" rtlCol="0">
              <a:spAutoFit/>
            </a:bodyPr>
            <a:lstStyle/>
            <a:p>
              <a:r>
                <a:rPr kumimoji="1" lang="en-US" altLang="zh-CN" sz="2000" i="1" dirty="0"/>
                <a:t>network</a:t>
              </a:r>
              <a:endParaRPr kumimoji="1" lang="zh-CN" altLang="en-US" sz="2000" i="1" dirty="0"/>
            </a:p>
          </p:txBody>
        </p:sp>
      </p:grpSp>
    </p:spTree>
    <p:custDataLst>
      <p:tags r:id="rId1"/>
    </p:custDataLst>
    <p:extLst>
      <p:ext uri="{BB962C8B-B14F-4D97-AF65-F5344CB8AC3E}">
        <p14:creationId xmlns:p14="http://schemas.microsoft.com/office/powerpoint/2010/main" val="2020687572"/>
      </p:ext>
    </p:extLst>
  </p:cSld>
  <p:clrMapOvr>
    <a:masterClrMapping/>
  </p:clrMapOvr>
  <mc:AlternateContent xmlns:mc="http://schemas.openxmlformats.org/markup-compatibility/2006" xmlns:p14="http://schemas.microsoft.com/office/powerpoint/2010/main">
    <mc:Choice Requires="p14">
      <p:transition spd="med" p14:dur="700" advTm="239576">
        <p:fade/>
      </p:transition>
    </mc:Choice>
    <mc:Fallback xmlns="">
      <p:transition spd="med" advTm="239576">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文本框 52">
            <a:extLst>
              <a:ext uri="{FF2B5EF4-FFF2-40B4-BE49-F238E27FC236}">
                <a16:creationId xmlns:a16="http://schemas.microsoft.com/office/drawing/2014/main" id="{9D83C9BA-9E77-4B46-BAC9-7FE994CBCEEB}"/>
              </a:ext>
            </a:extLst>
          </p:cNvPr>
          <p:cNvSpPr txBox="1"/>
          <p:nvPr/>
        </p:nvSpPr>
        <p:spPr>
          <a:xfrm>
            <a:off x="477270" y="1164467"/>
            <a:ext cx="11183788" cy="2006703"/>
          </a:xfrm>
          <a:prstGeom prst="rect">
            <a:avLst/>
          </a:prstGeom>
          <a:noFill/>
        </p:spPr>
        <p:txBody>
          <a:bodyPr wrap="square" rtlCol="0">
            <a:spAutoFit/>
          </a:bodyPr>
          <a:lstStyle/>
          <a:p>
            <a:pPr marL="800100" lvl="1" indent="-342900">
              <a:lnSpc>
                <a:spcPct val="120000"/>
              </a:lnSpc>
              <a:spcAft>
                <a:spcPts val="1200"/>
              </a:spcAft>
              <a:buFont typeface="Arial" panose="020B0604020202020204" pitchFamily="34" charset="0"/>
              <a:buChar char="•"/>
            </a:pPr>
            <a:r>
              <a:rPr lang="en-US" altLang="zh-CN" sz="2000" dirty="0">
                <a:solidFill>
                  <a:srgbClr val="C00000"/>
                </a:solidFill>
                <a:latin typeface="Calibri" panose="020F0502020204030204" pitchFamily="34" charset="0"/>
                <a:cs typeface="Calibri" panose="020F0502020204030204" pitchFamily="34" charset="0"/>
              </a:rPr>
              <a:t>Outlier Elimination</a:t>
            </a:r>
          </a:p>
          <a:p>
            <a:pPr marL="1257300" lvl="2" indent="-342900">
              <a:lnSpc>
                <a:spcPct val="120000"/>
              </a:lnSpc>
              <a:spcAft>
                <a:spcPts val="1200"/>
              </a:spcAft>
              <a:buFont typeface="Arial" panose="020B0604020202020204" pitchFamily="34" charset="0"/>
              <a:buChar char="•"/>
            </a:pPr>
            <a:r>
              <a:rPr lang="en-US" altLang="zh-CN" sz="2000" dirty="0"/>
              <a:t>filter outliers based on the idea of hypothesis testing</a:t>
            </a:r>
          </a:p>
          <a:p>
            <a:pPr marL="1257300" lvl="2" indent="-342900">
              <a:lnSpc>
                <a:spcPct val="120000"/>
              </a:lnSpc>
              <a:spcAft>
                <a:spcPts val="1200"/>
              </a:spcAft>
              <a:buFont typeface="Arial" panose="020B0604020202020204" pitchFamily="34" charset="0"/>
              <a:buChar char="•"/>
            </a:pPr>
            <a:r>
              <a:rPr lang="en-US" altLang="zh-CN" sz="2000" dirty="0"/>
              <a:t>assume that the estimated sum is totally accurate</a:t>
            </a:r>
          </a:p>
          <a:p>
            <a:pPr marL="800100" lvl="1" indent="-342900">
              <a:lnSpc>
                <a:spcPct val="120000"/>
              </a:lnSpc>
              <a:spcAft>
                <a:spcPts val="1200"/>
              </a:spcAft>
              <a:buFont typeface="Arial" panose="020B0604020202020204" pitchFamily="34" charset="0"/>
              <a:buChar char="•"/>
            </a:pPr>
            <a:r>
              <a:rPr lang="en-US" altLang="zh-CN" sz="2000" dirty="0"/>
              <a:t>Verification of outlier elimination</a:t>
            </a:r>
          </a:p>
        </p:txBody>
      </p:sp>
      <p:sp>
        <p:nvSpPr>
          <p:cNvPr id="21" name="文本框 20"/>
          <p:cNvSpPr txBox="1"/>
          <p:nvPr/>
        </p:nvSpPr>
        <p:spPr>
          <a:xfrm>
            <a:off x="1341487" y="308511"/>
            <a:ext cx="8305075" cy="400110"/>
          </a:xfrm>
          <a:prstGeom prst="rect">
            <a:avLst/>
          </a:prstGeom>
          <a:noFill/>
        </p:spPr>
        <p:txBody>
          <a:bodyPr wrap="square" rtlCol="0">
            <a:spAutoFit/>
          </a:bodyPr>
          <a:lstStyle>
            <a:defPPr>
              <a:defRPr lang="zh-CN"/>
            </a:defPPr>
            <a:lvl1pPr>
              <a:defRPr sz="2400">
                <a:solidFill>
                  <a:schemeClr val="bg2">
                    <a:lumMod val="25000"/>
                  </a:schemeClr>
                </a:solidFill>
                <a:ea typeface="方正兰亭粗黑_GBK" panose="02000000000000000000" pitchFamily="2" charset="-122"/>
              </a:defRPr>
            </a:lvl1pPr>
          </a:lstStyle>
          <a:p>
            <a:r>
              <a:rPr lang="en-US" altLang="zh-CN" sz="2000" dirty="0"/>
              <a:t>MinMax Sampling: Outlier Elimination &amp; Verification</a:t>
            </a:r>
            <a:endParaRPr lang="zh-CN" altLang="en-US" sz="2000" dirty="0"/>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pic>
        <p:nvPicPr>
          <p:cNvPr id="5" name="图片 4">
            <a:extLst>
              <a:ext uri="{FF2B5EF4-FFF2-40B4-BE49-F238E27FC236}">
                <a16:creationId xmlns:a16="http://schemas.microsoft.com/office/drawing/2014/main" id="{A51F9DDF-4653-3AF2-1CFB-B4091B92CE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5440" y="3400960"/>
            <a:ext cx="2880000" cy="2433253"/>
          </a:xfrm>
          <a:prstGeom prst="rect">
            <a:avLst/>
          </a:prstGeom>
        </p:spPr>
      </p:pic>
      <p:pic>
        <p:nvPicPr>
          <p:cNvPr id="7" name="图片 6">
            <a:extLst>
              <a:ext uri="{FF2B5EF4-FFF2-40B4-BE49-F238E27FC236}">
                <a16:creationId xmlns:a16="http://schemas.microsoft.com/office/drawing/2014/main" id="{00A4E38D-EE71-A38A-7327-94DCC6E636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6562" y="3405298"/>
            <a:ext cx="2880000" cy="2428915"/>
          </a:xfrm>
          <a:prstGeom prst="rect">
            <a:avLst/>
          </a:prstGeom>
        </p:spPr>
      </p:pic>
    </p:spTree>
    <p:custDataLst>
      <p:tags r:id="rId1"/>
    </p:custDataLst>
    <p:extLst>
      <p:ext uri="{BB962C8B-B14F-4D97-AF65-F5344CB8AC3E}">
        <p14:creationId xmlns:p14="http://schemas.microsoft.com/office/powerpoint/2010/main" val="3255099291"/>
      </p:ext>
    </p:extLst>
  </p:cSld>
  <p:clrMapOvr>
    <a:masterClrMapping/>
  </p:clrMapOvr>
  <mc:AlternateContent xmlns:mc="http://schemas.openxmlformats.org/markup-compatibility/2006" xmlns:p14="http://schemas.microsoft.com/office/powerpoint/2010/main">
    <mc:Choice Requires="p14">
      <p:transition spd="med" p14:dur="700" advTm="239576">
        <p:fade/>
      </p:transition>
    </mc:Choice>
    <mc:Fallback xmlns="">
      <p:transition spd="med" advTm="239576">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文本框 65">
            <a:extLst>
              <a:ext uri="{FF2B5EF4-FFF2-40B4-BE49-F238E27FC236}">
                <a16:creationId xmlns:a16="http://schemas.microsoft.com/office/drawing/2014/main" id="{31F93E39-1B96-A44E-B540-A30E3AF325E6}"/>
              </a:ext>
            </a:extLst>
          </p:cNvPr>
          <p:cNvSpPr txBox="1"/>
          <p:nvPr/>
        </p:nvSpPr>
        <p:spPr>
          <a:xfrm>
            <a:off x="835298" y="1215517"/>
            <a:ext cx="9893662" cy="4190314"/>
          </a:xfrm>
          <a:prstGeom prst="rect">
            <a:avLst/>
          </a:prstGeom>
          <a:noFill/>
        </p:spPr>
        <p:txBody>
          <a:bodyPr wrap="square" rtlCol="0">
            <a:spAutoFit/>
          </a:bodyPr>
          <a:lstStyle/>
          <a:p>
            <a:pPr marL="800100" lvl="1" indent="-342900" algn="just">
              <a:lnSpc>
                <a:spcPct val="150000"/>
              </a:lnSpc>
              <a:spcAft>
                <a:spcPts val="1200"/>
              </a:spcAft>
              <a:buFont typeface="Arial" panose="020B0604020202020204" pitchFamily="34" charset="0"/>
              <a:buChar char="•"/>
            </a:pPr>
            <a:r>
              <a:rPr lang="en-US" altLang="zh-CN" sz="2000" dirty="0">
                <a:cs typeface="Arial" panose="020B0604020202020204" pitchFamily="34" charset="0"/>
              </a:rPr>
              <a:t>Wide-area Data Analyses are pervasive with emerging geo-distributed systems</a:t>
            </a:r>
          </a:p>
          <a:p>
            <a:pPr marL="1257300" lvl="2" indent="-342900" algn="just">
              <a:lnSpc>
                <a:spcPct val="150000"/>
              </a:lnSpc>
              <a:spcAft>
                <a:spcPts val="1200"/>
              </a:spcAft>
              <a:buFont typeface="Arial" panose="020B0604020202020204" pitchFamily="34" charset="0"/>
              <a:buChar char="•"/>
            </a:pPr>
            <a:r>
              <a:rPr lang="en-US" altLang="zh-CN" sz="2000" dirty="0">
                <a:cs typeface="Arial" panose="020B0604020202020204" pitchFamily="34" charset="0"/>
              </a:rPr>
              <a:t>CDN (Content Distribution Networks)</a:t>
            </a:r>
          </a:p>
          <a:p>
            <a:pPr marL="1257300" lvl="2" indent="-342900" algn="just">
              <a:lnSpc>
                <a:spcPct val="150000"/>
              </a:lnSpc>
              <a:spcAft>
                <a:spcPts val="1200"/>
              </a:spcAft>
              <a:buFont typeface="Arial" panose="020B0604020202020204" pitchFamily="34" charset="0"/>
              <a:buChar char="•"/>
            </a:pPr>
            <a:r>
              <a:rPr lang="en-US" altLang="zh-CN" sz="2000" dirty="0">
                <a:cs typeface="Arial" panose="020B0604020202020204" pitchFamily="34" charset="0"/>
              </a:rPr>
              <a:t>computing infrastructures</a:t>
            </a:r>
          </a:p>
          <a:p>
            <a:pPr marL="800100" lvl="1" indent="-342900" algn="just">
              <a:lnSpc>
                <a:spcPct val="150000"/>
              </a:lnSpc>
              <a:spcAft>
                <a:spcPts val="1200"/>
              </a:spcAft>
              <a:buFont typeface="Arial" panose="020B0604020202020204" pitchFamily="34" charset="0"/>
              <a:buChar char="•"/>
            </a:pPr>
            <a:r>
              <a:rPr lang="en-US" altLang="zh-CN" sz="2000" dirty="0">
                <a:cs typeface="Arial" panose="020B0604020202020204" pitchFamily="34" charset="0"/>
              </a:rPr>
              <a:t>Wide-Area Streaming Analytics</a:t>
            </a:r>
          </a:p>
          <a:p>
            <a:pPr marL="1257300" lvl="2" indent="-342900" algn="just">
              <a:lnSpc>
                <a:spcPct val="150000"/>
              </a:lnSpc>
              <a:spcAft>
                <a:spcPts val="1200"/>
              </a:spcAft>
              <a:buFont typeface="Arial" panose="020B0604020202020204" pitchFamily="34" charset="0"/>
              <a:buChar char="•"/>
            </a:pPr>
            <a:r>
              <a:rPr lang="en-US" altLang="zh-CN" sz="2000" b="1" i="1" dirty="0">
                <a:solidFill>
                  <a:schemeClr val="tx1">
                    <a:lumMod val="75000"/>
                    <a:lumOff val="25000"/>
                  </a:schemeClr>
                </a:solidFill>
                <a:cs typeface="Arial" panose="020B0604020202020204" pitchFamily="34" charset="0"/>
              </a:rPr>
              <a:t>JetStream</a:t>
            </a:r>
          </a:p>
          <a:p>
            <a:pPr marL="1257300" lvl="2" indent="-342900" algn="just">
              <a:lnSpc>
                <a:spcPct val="150000"/>
              </a:lnSpc>
              <a:spcAft>
                <a:spcPts val="1200"/>
              </a:spcAft>
              <a:buFont typeface="Arial" panose="020B0604020202020204" pitchFamily="34" charset="0"/>
              <a:buChar char="•"/>
            </a:pPr>
            <a:r>
              <a:rPr lang="en-US" altLang="zh-CN" sz="2000" b="1" i="1" dirty="0">
                <a:solidFill>
                  <a:schemeClr val="tx1">
                    <a:lumMod val="75000"/>
                    <a:lumOff val="25000"/>
                  </a:schemeClr>
                </a:solidFill>
                <a:cs typeface="Arial" panose="020B0604020202020204" pitchFamily="34" charset="0"/>
              </a:rPr>
              <a:t>AWStream</a:t>
            </a:r>
          </a:p>
          <a:p>
            <a:pPr marL="1257300" lvl="2" indent="-342900" algn="just">
              <a:lnSpc>
                <a:spcPct val="150000"/>
              </a:lnSpc>
              <a:spcAft>
                <a:spcPts val="1200"/>
              </a:spcAft>
              <a:buFont typeface="Arial" panose="020B0604020202020204" pitchFamily="34" charset="0"/>
              <a:buChar char="•"/>
            </a:pPr>
            <a:endParaRPr lang="en-US" altLang="zh-CN" sz="2000" dirty="0">
              <a:cs typeface="Arial" panose="020B0604020202020204" pitchFamily="34" charset="0"/>
            </a:endParaRPr>
          </a:p>
        </p:txBody>
      </p:sp>
      <p:pic>
        <p:nvPicPr>
          <p:cNvPr id="33" name="图片 32">
            <a:extLst>
              <a:ext uri="{FF2B5EF4-FFF2-40B4-BE49-F238E27FC236}">
                <a16:creationId xmlns:a16="http://schemas.microsoft.com/office/drawing/2014/main" id="{22096D46-8AD6-F647-EF46-79AD400E76A2}"/>
              </a:ext>
            </a:extLst>
          </p:cNvPr>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5384786" y="1821987"/>
            <a:ext cx="5760000" cy="4320000"/>
          </a:xfrm>
          <a:prstGeom prst="rect">
            <a:avLst/>
          </a:prstGeom>
        </p:spPr>
      </p:pic>
      <p:cxnSp>
        <p:nvCxnSpPr>
          <p:cNvPr id="13" name="直线箭头连接符 12">
            <a:extLst>
              <a:ext uri="{FF2B5EF4-FFF2-40B4-BE49-F238E27FC236}">
                <a16:creationId xmlns:a16="http://schemas.microsoft.com/office/drawing/2014/main" id="{4ECF91F0-AEA3-6545-91C5-F189C57973C3}"/>
              </a:ext>
            </a:extLst>
          </p:cNvPr>
          <p:cNvCxnSpPr>
            <a:stCxn id="6" idx="2"/>
            <a:endCxn id="11" idx="0"/>
          </p:cNvCxnSpPr>
          <p:nvPr/>
        </p:nvCxnSpPr>
        <p:spPr>
          <a:xfrm>
            <a:off x="7904786" y="2873119"/>
            <a:ext cx="619088" cy="631233"/>
          </a:xfrm>
          <a:prstGeom prst="straightConnector1">
            <a:avLst/>
          </a:prstGeom>
          <a:ln w="63500">
            <a:solidFill>
              <a:schemeClr val="tx1">
                <a:lumMod val="50000"/>
                <a:lumOff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2" name="直线箭头连接符 31">
            <a:extLst>
              <a:ext uri="{FF2B5EF4-FFF2-40B4-BE49-F238E27FC236}">
                <a16:creationId xmlns:a16="http://schemas.microsoft.com/office/drawing/2014/main" id="{744C1452-DF72-DA46-B789-77DB934CAD8E}"/>
              </a:ext>
            </a:extLst>
          </p:cNvPr>
          <p:cNvCxnSpPr>
            <a:cxnSpLocks/>
            <a:stCxn id="29" idx="2"/>
            <a:endCxn id="11" idx="0"/>
          </p:cNvCxnSpPr>
          <p:nvPr/>
        </p:nvCxnSpPr>
        <p:spPr>
          <a:xfrm flipH="1">
            <a:off x="8523874" y="2873119"/>
            <a:ext cx="615447" cy="631233"/>
          </a:xfrm>
          <a:prstGeom prst="straightConnector1">
            <a:avLst/>
          </a:prstGeom>
          <a:ln w="63500">
            <a:solidFill>
              <a:schemeClr val="tx1">
                <a:lumMod val="50000"/>
                <a:lumOff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6" name="直线箭头连接符 35">
            <a:extLst>
              <a:ext uri="{FF2B5EF4-FFF2-40B4-BE49-F238E27FC236}">
                <a16:creationId xmlns:a16="http://schemas.microsoft.com/office/drawing/2014/main" id="{C51443E2-57E9-BC44-8DC5-1EB034AD4165}"/>
              </a:ext>
            </a:extLst>
          </p:cNvPr>
          <p:cNvCxnSpPr>
            <a:cxnSpLocks/>
            <a:stCxn id="28" idx="1"/>
            <a:endCxn id="11" idx="3"/>
          </p:cNvCxnSpPr>
          <p:nvPr/>
        </p:nvCxnSpPr>
        <p:spPr>
          <a:xfrm flipH="1">
            <a:off x="8981074" y="3396112"/>
            <a:ext cx="1027886" cy="565440"/>
          </a:xfrm>
          <a:prstGeom prst="straightConnector1">
            <a:avLst/>
          </a:prstGeom>
          <a:ln w="63500">
            <a:solidFill>
              <a:schemeClr val="tx1">
                <a:lumMod val="50000"/>
                <a:lumOff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直线箭头连接符 37">
            <a:extLst>
              <a:ext uri="{FF2B5EF4-FFF2-40B4-BE49-F238E27FC236}">
                <a16:creationId xmlns:a16="http://schemas.microsoft.com/office/drawing/2014/main" id="{4F5437A8-6798-6045-B67E-07B3EEE50786}"/>
              </a:ext>
            </a:extLst>
          </p:cNvPr>
          <p:cNvCxnSpPr>
            <a:cxnSpLocks/>
            <a:stCxn id="31" idx="1"/>
            <a:endCxn id="11" idx="3"/>
          </p:cNvCxnSpPr>
          <p:nvPr/>
        </p:nvCxnSpPr>
        <p:spPr>
          <a:xfrm flipH="1" flipV="1">
            <a:off x="8981074" y="3961552"/>
            <a:ext cx="1027886" cy="600931"/>
          </a:xfrm>
          <a:prstGeom prst="straightConnector1">
            <a:avLst/>
          </a:prstGeom>
          <a:ln w="63500">
            <a:solidFill>
              <a:schemeClr val="tx1">
                <a:lumMod val="50000"/>
                <a:lumOff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1" name="直线箭头连接符 40">
            <a:extLst>
              <a:ext uri="{FF2B5EF4-FFF2-40B4-BE49-F238E27FC236}">
                <a16:creationId xmlns:a16="http://schemas.microsoft.com/office/drawing/2014/main" id="{12E563A7-70DF-5A43-B275-BE06CEE2B0DA}"/>
              </a:ext>
            </a:extLst>
          </p:cNvPr>
          <p:cNvCxnSpPr>
            <a:cxnSpLocks/>
            <a:stCxn id="30" idx="0"/>
            <a:endCxn id="11" idx="2"/>
          </p:cNvCxnSpPr>
          <p:nvPr/>
        </p:nvCxnSpPr>
        <p:spPr>
          <a:xfrm flipH="1" flipV="1">
            <a:off x="8523874" y="4418752"/>
            <a:ext cx="615447" cy="503731"/>
          </a:xfrm>
          <a:prstGeom prst="straightConnector1">
            <a:avLst/>
          </a:prstGeom>
          <a:ln w="63500">
            <a:solidFill>
              <a:schemeClr val="tx1">
                <a:lumMod val="50000"/>
                <a:lumOff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4" name="直线箭头连接符 43">
            <a:extLst>
              <a:ext uri="{FF2B5EF4-FFF2-40B4-BE49-F238E27FC236}">
                <a16:creationId xmlns:a16="http://schemas.microsoft.com/office/drawing/2014/main" id="{D4405CB5-E7D1-D340-85AC-57EA8347A527}"/>
              </a:ext>
            </a:extLst>
          </p:cNvPr>
          <p:cNvCxnSpPr>
            <a:cxnSpLocks/>
            <a:stCxn id="27" idx="0"/>
            <a:endCxn id="11" idx="2"/>
          </p:cNvCxnSpPr>
          <p:nvPr/>
        </p:nvCxnSpPr>
        <p:spPr>
          <a:xfrm flipV="1">
            <a:off x="7909682" y="4418752"/>
            <a:ext cx="614192" cy="503731"/>
          </a:xfrm>
          <a:prstGeom prst="straightConnector1">
            <a:avLst/>
          </a:prstGeom>
          <a:ln w="63500">
            <a:solidFill>
              <a:schemeClr val="tx1">
                <a:lumMod val="50000"/>
                <a:lumOff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7" name="直线箭头连接符 46">
            <a:extLst>
              <a:ext uri="{FF2B5EF4-FFF2-40B4-BE49-F238E27FC236}">
                <a16:creationId xmlns:a16="http://schemas.microsoft.com/office/drawing/2014/main" id="{7A04200C-F059-1947-A018-3354E9919EF6}"/>
              </a:ext>
            </a:extLst>
          </p:cNvPr>
          <p:cNvCxnSpPr>
            <a:cxnSpLocks/>
            <a:stCxn id="26" idx="3"/>
            <a:endCxn id="11" idx="1"/>
          </p:cNvCxnSpPr>
          <p:nvPr/>
        </p:nvCxnSpPr>
        <p:spPr>
          <a:xfrm flipV="1">
            <a:off x="7040043" y="3961552"/>
            <a:ext cx="1026631" cy="600931"/>
          </a:xfrm>
          <a:prstGeom prst="straightConnector1">
            <a:avLst/>
          </a:prstGeom>
          <a:ln w="63500">
            <a:solidFill>
              <a:schemeClr val="tx1">
                <a:lumMod val="50000"/>
                <a:lumOff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0" name="直线箭头连接符 49">
            <a:extLst>
              <a:ext uri="{FF2B5EF4-FFF2-40B4-BE49-F238E27FC236}">
                <a16:creationId xmlns:a16="http://schemas.microsoft.com/office/drawing/2014/main" id="{41EC7FCD-FA48-F24F-8394-2837E9899E75}"/>
              </a:ext>
            </a:extLst>
          </p:cNvPr>
          <p:cNvCxnSpPr>
            <a:cxnSpLocks/>
            <a:stCxn id="3" idx="3"/>
            <a:endCxn id="11" idx="1"/>
          </p:cNvCxnSpPr>
          <p:nvPr/>
        </p:nvCxnSpPr>
        <p:spPr>
          <a:xfrm>
            <a:off x="7041298" y="3396748"/>
            <a:ext cx="1025376" cy="564804"/>
          </a:xfrm>
          <a:prstGeom prst="straightConnector1">
            <a:avLst/>
          </a:prstGeom>
          <a:ln w="63500">
            <a:solidFill>
              <a:schemeClr val="tx1">
                <a:lumMod val="50000"/>
                <a:lumOff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6" name="文本框 45">
            <a:extLst>
              <a:ext uri="{FF2B5EF4-FFF2-40B4-BE49-F238E27FC236}">
                <a16:creationId xmlns:a16="http://schemas.microsoft.com/office/drawing/2014/main" id="{368C52CE-E257-A245-BE5F-483BBC7418FE}"/>
              </a:ext>
            </a:extLst>
          </p:cNvPr>
          <p:cNvSpPr txBox="1"/>
          <p:nvPr/>
        </p:nvSpPr>
        <p:spPr>
          <a:xfrm>
            <a:off x="7432204" y="2844000"/>
            <a:ext cx="967188" cy="369332"/>
          </a:xfrm>
          <a:prstGeom prst="rect">
            <a:avLst/>
          </a:prstGeom>
          <a:solidFill>
            <a:schemeClr val="bg1">
              <a:lumMod val="95000"/>
              <a:alpha val="30000"/>
            </a:schemeClr>
          </a:solidFill>
        </p:spPr>
        <p:txBody>
          <a:bodyPr wrap="none" rtlCol="0">
            <a:spAutoFit/>
          </a:bodyPr>
          <a:lstStyle/>
          <a:p>
            <a:pPr algn="ctr"/>
            <a:r>
              <a:rPr kumimoji="1" lang="en-US" altLang="zh-CN" i="1" dirty="0">
                <a:solidFill>
                  <a:schemeClr val="tx1"/>
                </a:solidFill>
              </a:rPr>
              <a:t>Device 1</a:t>
            </a:r>
            <a:endParaRPr kumimoji="1" lang="zh-CN" altLang="en-US" i="1" dirty="0">
              <a:solidFill>
                <a:schemeClr val="tx1"/>
              </a:solidFill>
            </a:endParaRPr>
          </a:p>
        </p:txBody>
      </p:sp>
      <p:sp>
        <p:nvSpPr>
          <p:cNvPr id="54" name="文本框 53">
            <a:extLst>
              <a:ext uri="{FF2B5EF4-FFF2-40B4-BE49-F238E27FC236}">
                <a16:creationId xmlns:a16="http://schemas.microsoft.com/office/drawing/2014/main" id="{94D8C474-0AF9-364C-8250-AC6522BBE157}"/>
              </a:ext>
            </a:extLst>
          </p:cNvPr>
          <p:cNvSpPr txBox="1"/>
          <p:nvPr/>
        </p:nvSpPr>
        <p:spPr>
          <a:xfrm>
            <a:off x="8666446" y="2844000"/>
            <a:ext cx="967188" cy="369332"/>
          </a:xfrm>
          <a:prstGeom prst="rect">
            <a:avLst/>
          </a:prstGeom>
          <a:solidFill>
            <a:schemeClr val="bg1">
              <a:lumMod val="95000"/>
              <a:alpha val="30000"/>
            </a:schemeClr>
          </a:solidFill>
        </p:spPr>
        <p:txBody>
          <a:bodyPr wrap="none" rtlCol="0">
            <a:spAutoFit/>
          </a:bodyPr>
          <a:lstStyle/>
          <a:p>
            <a:pPr algn="ctr"/>
            <a:r>
              <a:rPr kumimoji="1" lang="en-US" altLang="zh-CN" i="1" dirty="0">
                <a:solidFill>
                  <a:schemeClr val="tx1"/>
                </a:solidFill>
              </a:rPr>
              <a:t>Device 2</a:t>
            </a:r>
            <a:endParaRPr kumimoji="1" lang="zh-CN" altLang="en-US" i="1" dirty="0">
              <a:solidFill>
                <a:schemeClr val="tx1"/>
              </a:solidFill>
            </a:endParaRPr>
          </a:p>
        </p:txBody>
      </p:sp>
      <p:sp>
        <p:nvSpPr>
          <p:cNvPr id="55" name="文本框 54">
            <a:extLst>
              <a:ext uri="{FF2B5EF4-FFF2-40B4-BE49-F238E27FC236}">
                <a16:creationId xmlns:a16="http://schemas.microsoft.com/office/drawing/2014/main" id="{6A3562EA-A3B3-F046-9B72-D46CEF5536B4}"/>
              </a:ext>
            </a:extLst>
          </p:cNvPr>
          <p:cNvSpPr txBox="1"/>
          <p:nvPr/>
        </p:nvSpPr>
        <p:spPr>
          <a:xfrm>
            <a:off x="9926446" y="3600000"/>
            <a:ext cx="967188" cy="369332"/>
          </a:xfrm>
          <a:prstGeom prst="rect">
            <a:avLst/>
          </a:prstGeom>
          <a:solidFill>
            <a:schemeClr val="bg1">
              <a:lumMod val="95000"/>
              <a:alpha val="30000"/>
            </a:schemeClr>
          </a:solidFill>
        </p:spPr>
        <p:txBody>
          <a:bodyPr wrap="none" rtlCol="0">
            <a:spAutoFit/>
          </a:bodyPr>
          <a:lstStyle/>
          <a:p>
            <a:pPr algn="ctr"/>
            <a:r>
              <a:rPr kumimoji="1" lang="en-US" altLang="zh-CN" i="1" dirty="0">
                <a:solidFill>
                  <a:schemeClr val="tx1"/>
                </a:solidFill>
              </a:rPr>
              <a:t>Device 3</a:t>
            </a:r>
            <a:endParaRPr kumimoji="1" lang="zh-CN" altLang="en-US" i="1" dirty="0">
              <a:solidFill>
                <a:schemeClr val="tx1"/>
              </a:solidFill>
            </a:endParaRPr>
          </a:p>
        </p:txBody>
      </p:sp>
      <p:sp>
        <p:nvSpPr>
          <p:cNvPr id="56" name="文本框 55">
            <a:extLst>
              <a:ext uri="{FF2B5EF4-FFF2-40B4-BE49-F238E27FC236}">
                <a16:creationId xmlns:a16="http://schemas.microsoft.com/office/drawing/2014/main" id="{41594F81-76D2-5944-A4E0-749DF0FC1611}"/>
              </a:ext>
            </a:extLst>
          </p:cNvPr>
          <p:cNvSpPr txBox="1"/>
          <p:nvPr/>
        </p:nvSpPr>
        <p:spPr>
          <a:xfrm>
            <a:off x="9926446" y="4824000"/>
            <a:ext cx="967188" cy="369332"/>
          </a:xfrm>
          <a:prstGeom prst="rect">
            <a:avLst/>
          </a:prstGeom>
          <a:solidFill>
            <a:schemeClr val="bg1">
              <a:lumMod val="95000"/>
              <a:alpha val="30000"/>
            </a:schemeClr>
          </a:solidFill>
        </p:spPr>
        <p:txBody>
          <a:bodyPr wrap="none" rtlCol="0">
            <a:spAutoFit/>
          </a:bodyPr>
          <a:lstStyle/>
          <a:p>
            <a:pPr algn="ctr"/>
            <a:r>
              <a:rPr kumimoji="1" lang="en-US" altLang="zh-CN" i="1" dirty="0">
                <a:solidFill>
                  <a:schemeClr val="tx1"/>
                </a:solidFill>
              </a:rPr>
              <a:t>Device 4</a:t>
            </a:r>
            <a:endParaRPr kumimoji="1" lang="zh-CN" altLang="en-US" i="1" dirty="0">
              <a:solidFill>
                <a:schemeClr val="tx1"/>
              </a:solidFill>
            </a:endParaRPr>
          </a:p>
        </p:txBody>
      </p:sp>
      <p:sp>
        <p:nvSpPr>
          <p:cNvPr id="57" name="文本框 56">
            <a:extLst>
              <a:ext uri="{FF2B5EF4-FFF2-40B4-BE49-F238E27FC236}">
                <a16:creationId xmlns:a16="http://schemas.microsoft.com/office/drawing/2014/main" id="{CF6E7B45-9230-6D4E-8D0D-001CFDD56631}"/>
              </a:ext>
            </a:extLst>
          </p:cNvPr>
          <p:cNvSpPr txBox="1"/>
          <p:nvPr/>
        </p:nvSpPr>
        <p:spPr>
          <a:xfrm>
            <a:off x="8666446" y="5544000"/>
            <a:ext cx="967188" cy="369332"/>
          </a:xfrm>
          <a:prstGeom prst="rect">
            <a:avLst/>
          </a:prstGeom>
          <a:solidFill>
            <a:schemeClr val="bg1">
              <a:lumMod val="95000"/>
              <a:alpha val="30000"/>
            </a:schemeClr>
          </a:solidFill>
        </p:spPr>
        <p:txBody>
          <a:bodyPr wrap="none" rtlCol="0">
            <a:spAutoFit/>
          </a:bodyPr>
          <a:lstStyle/>
          <a:p>
            <a:pPr algn="ctr"/>
            <a:r>
              <a:rPr kumimoji="1" lang="en-US" altLang="zh-CN" i="1" dirty="0">
                <a:solidFill>
                  <a:schemeClr val="tx1"/>
                </a:solidFill>
              </a:rPr>
              <a:t>Device 5</a:t>
            </a:r>
            <a:endParaRPr kumimoji="1" lang="zh-CN" altLang="en-US" i="1" dirty="0">
              <a:solidFill>
                <a:schemeClr val="tx1"/>
              </a:solidFill>
            </a:endParaRPr>
          </a:p>
        </p:txBody>
      </p:sp>
      <p:sp>
        <p:nvSpPr>
          <p:cNvPr id="58" name="文本框 57">
            <a:extLst>
              <a:ext uri="{FF2B5EF4-FFF2-40B4-BE49-F238E27FC236}">
                <a16:creationId xmlns:a16="http://schemas.microsoft.com/office/drawing/2014/main" id="{D66CDFD8-1CA4-244B-95FB-7A6C5D245453}"/>
              </a:ext>
            </a:extLst>
          </p:cNvPr>
          <p:cNvSpPr txBox="1"/>
          <p:nvPr/>
        </p:nvSpPr>
        <p:spPr>
          <a:xfrm>
            <a:off x="7442446" y="5544000"/>
            <a:ext cx="967188" cy="369332"/>
          </a:xfrm>
          <a:prstGeom prst="rect">
            <a:avLst/>
          </a:prstGeom>
          <a:solidFill>
            <a:schemeClr val="bg1">
              <a:lumMod val="95000"/>
              <a:alpha val="30000"/>
            </a:schemeClr>
          </a:solidFill>
        </p:spPr>
        <p:txBody>
          <a:bodyPr wrap="none" rtlCol="0">
            <a:spAutoFit/>
          </a:bodyPr>
          <a:lstStyle/>
          <a:p>
            <a:pPr algn="ctr"/>
            <a:r>
              <a:rPr kumimoji="1" lang="en-US" altLang="zh-CN" i="1" dirty="0">
                <a:solidFill>
                  <a:schemeClr val="tx1"/>
                </a:solidFill>
              </a:rPr>
              <a:t>Device 6</a:t>
            </a:r>
            <a:endParaRPr kumimoji="1" lang="zh-CN" altLang="en-US" i="1" dirty="0">
              <a:solidFill>
                <a:schemeClr val="tx1"/>
              </a:solidFill>
            </a:endParaRPr>
          </a:p>
        </p:txBody>
      </p:sp>
      <p:sp>
        <p:nvSpPr>
          <p:cNvPr id="59" name="文本框 58">
            <a:extLst>
              <a:ext uri="{FF2B5EF4-FFF2-40B4-BE49-F238E27FC236}">
                <a16:creationId xmlns:a16="http://schemas.microsoft.com/office/drawing/2014/main" id="{E20543A0-B8C7-F342-BA13-96785FA716FB}"/>
              </a:ext>
            </a:extLst>
          </p:cNvPr>
          <p:cNvSpPr txBox="1"/>
          <p:nvPr/>
        </p:nvSpPr>
        <p:spPr>
          <a:xfrm>
            <a:off x="6095920" y="4824000"/>
            <a:ext cx="1068241" cy="400110"/>
          </a:xfrm>
          <a:prstGeom prst="rect">
            <a:avLst/>
          </a:prstGeom>
          <a:solidFill>
            <a:schemeClr val="bg1">
              <a:lumMod val="95000"/>
              <a:alpha val="30000"/>
            </a:schemeClr>
          </a:solidFill>
        </p:spPr>
        <p:txBody>
          <a:bodyPr wrap="none" rtlCol="0">
            <a:spAutoFit/>
          </a:bodyPr>
          <a:lstStyle/>
          <a:p>
            <a:pPr algn="ctr"/>
            <a:r>
              <a:rPr kumimoji="1" lang="en-US" altLang="zh-CN" sz="2000" i="1" dirty="0">
                <a:solidFill>
                  <a:schemeClr val="tx1"/>
                </a:solidFill>
              </a:rPr>
              <a:t>Device 6</a:t>
            </a:r>
            <a:endParaRPr kumimoji="1" lang="zh-CN" altLang="en-US" sz="2000" i="1" dirty="0">
              <a:solidFill>
                <a:schemeClr val="tx1"/>
              </a:solidFill>
            </a:endParaRPr>
          </a:p>
        </p:txBody>
      </p:sp>
      <p:sp>
        <p:nvSpPr>
          <p:cNvPr id="60" name="文本框 59">
            <a:extLst>
              <a:ext uri="{FF2B5EF4-FFF2-40B4-BE49-F238E27FC236}">
                <a16:creationId xmlns:a16="http://schemas.microsoft.com/office/drawing/2014/main" id="{F5FE2A08-7E3E-E74B-BC52-88E98ADC7A56}"/>
              </a:ext>
            </a:extLst>
          </p:cNvPr>
          <p:cNvSpPr txBox="1"/>
          <p:nvPr/>
        </p:nvSpPr>
        <p:spPr>
          <a:xfrm>
            <a:off x="6095920" y="3600000"/>
            <a:ext cx="1068241" cy="400110"/>
          </a:xfrm>
          <a:prstGeom prst="rect">
            <a:avLst/>
          </a:prstGeom>
          <a:solidFill>
            <a:schemeClr val="bg1">
              <a:lumMod val="95000"/>
              <a:alpha val="30000"/>
            </a:schemeClr>
          </a:solidFill>
        </p:spPr>
        <p:txBody>
          <a:bodyPr wrap="none" rtlCol="0">
            <a:spAutoFit/>
          </a:bodyPr>
          <a:lstStyle/>
          <a:p>
            <a:pPr algn="ctr"/>
            <a:r>
              <a:rPr kumimoji="1" lang="en-US" altLang="zh-CN" sz="2000" i="1" dirty="0"/>
              <a:t>Device 7</a:t>
            </a:r>
            <a:endParaRPr kumimoji="1" lang="zh-CN" altLang="en-US" sz="2000" i="1" dirty="0">
              <a:solidFill>
                <a:schemeClr val="tx1"/>
              </a:solidFill>
            </a:endParaRPr>
          </a:p>
        </p:txBody>
      </p:sp>
      <p:sp>
        <p:nvSpPr>
          <p:cNvPr id="34" name="文本框 33">
            <a:extLst>
              <a:ext uri="{FF2B5EF4-FFF2-40B4-BE49-F238E27FC236}">
                <a16:creationId xmlns:a16="http://schemas.microsoft.com/office/drawing/2014/main" id="{CEBE5D8E-3F67-2D98-7BA5-693DBA1AC0B5}"/>
              </a:ext>
            </a:extLst>
          </p:cNvPr>
          <p:cNvSpPr txBox="1"/>
          <p:nvPr/>
        </p:nvSpPr>
        <p:spPr>
          <a:xfrm>
            <a:off x="7878941" y="4248000"/>
            <a:ext cx="1300741" cy="369332"/>
          </a:xfrm>
          <a:prstGeom prst="rect">
            <a:avLst/>
          </a:prstGeom>
          <a:solidFill>
            <a:schemeClr val="tx1">
              <a:lumMod val="50000"/>
              <a:lumOff val="50000"/>
              <a:alpha val="75000"/>
            </a:schemeClr>
          </a:solidFill>
        </p:spPr>
        <p:txBody>
          <a:bodyPr wrap="none" rtlCol="0">
            <a:spAutoFit/>
          </a:bodyPr>
          <a:lstStyle/>
          <a:p>
            <a:pPr algn="ctr"/>
            <a:r>
              <a:rPr kumimoji="1" lang="en-US" altLang="zh-CN" i="1" dirty="0">
                <a:solidFill>
                  <a:schemeClr val="bg1"/>
                </a:solidFill>
              </a:rPr>
              <a:t>Coordinator</a:t>
            </a:r>
          </a:p>
        </p:txBody>
      </p:sp>
      <p:sp>
        <p:nvSpPr>
          <p:cNvPr id="21" name="文本框 20"/>
          <p:cNvSpPr txBox="1"/>
          <p:nvPr/>
        </p:nvSpPr>
        <p:spPr>
          <a:xfrm>
            <a:off x="1342800" y="308511"/>
            <a:ext cx="9801986" cy="400110"/>
          </a:xfrm>
          <a:prstGeom prst="rect">
            <a:avLst/>
          </a:prstGeom>
          <a:noFill/>
        </p:spPr>
        <p:txBody>
          <a:bodyPr wrap="square" rtlCol="0">
            <a:spAutoFit/>
          </a:bodyPr>
          <a:lstStyle>
            <a:defPPr>
              <a:defRPr lang="zh-CN"/>
            </a:defPPr>
            <a:lvl1pPr>
              <a:defRPr sz="2400">
                <a:solidFill>
                  <a:schemeClr val="bg2">
                    <a:lumMod val="25000"/>
                  </a:schemeClr>
                </a:solidFill>
                <a:ea typeface="方正兰亭粗黑_GBK" panose="02000000000000000000" pitchFamily="2" charset="-122"/>
              </a:defRPr>
            </a:lvl1pPr>
          </a:lstStyle>
          <a:p>
            <a:r>
              <a:rPr lang="en-US" altLang="zh-CN" sz="2000" dirty="0"/>
              <a:t>Geo-Distributed Systems - </a:t>
            </a:r>
            <a:r>
              <a:rPr lang="en-US" altLang="zh-CN" sz="2000" dirty="0">
                <a:cs typeface="Arial" panose="020B0604020202020204" pitchFamily="34" charset="0"/>
              </a:rPr>
              <a:t>Wide-area Data Analyses &amp; Wide-area Data Analyses</a:t>
            </a:r>
            <a:endParaRPr lang="zh-CN" altLang="en-US" sz="2000" dirty="0"/>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pic>
        <p:nvPicPr>
          <p:cNvPr id="3" name="图形 2" descr="笔记本电脑">
            <a:extLst>
              <a:ext uri="{FF2B5EF4-FFF2-40B4-BE49-F238E27FC236}">
                <a16:creationId xmlns:a16="http://schemas.microsoft.com/office/drawing/2014/main" id="{0CA86531-5BE0-0244-97A9-86EF8E73AB4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21298" y="3036748"/>
            <a:ext cx="720000" cy="720000"/>
          </a:xfrm>
          <a:prstGeom prst="rect">
            <a:avLst/>
          </a:prstGeom>
        </p:spPr>
      </p:pic>
      <p:pic>
        <p:nvPicPr>
          <p:cNvPr id="6" name="图形 5" descr="智能手机">
            <a:extLst>
              <a:ext uri="{FF2B5EF4-FFF2-40B4-BE49-F238E27FC236}">
                <a16:creationId xmlns:a16="http://schemas.microsoft.com/office/drawing/2014/main" id="{C0F125F9-7F2B-2043-925B-7F45F20C1E2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44786" y="2153119"/>
            <a:ext cx="720000" cy="720000"/>
          </a:xfrm>
          <a:prstGeom prst="rect">
            <a:avLst/>
          </a:prstGeom>
        </p:spPr>
      </p:pic>
      <p:pic>
        <p:nvPicPr>
          <p:cNvPr id="26" name="图形 25" descr="笔记本电脑">
            <a:extLst>
              <a:ext uri="{FF2B5EF4-FFF2-40B4-BE49-F238E27FC236}">
                <a16:creationId xmlns:a16="http://schemas.microsoft.com/office/drawing/2014/main" id="{A7E0090A-C975-6046-95F2-9EDFBE87532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20043" y="4202483"/>
            <a:ext cx="720000" cy="720000"/>
          </a:xfrm>
          <a:prstGeom prst="rect">
            <a:avLst/>
          </a:prstGeom>
        </p:spPr>
      </p:pic>
      <p:pic>
        <p:nvPicPr>
          <p:cNvPr id="27" name="图形 26" descr="笔记本电脑">
            <a:extLst>
              <a:ext uri="{FF2B5EF4-FFF2-40B4-BE49-F238E27FC236}">
                <a16:creationId xmlns:a16="http://schemas.microsoft.com/office/drawing/2014/main" id="{392B3835-0545-6B48-AC86-4A3CE497E32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549682" y="4922483"/>
            <a:ext cx="720000" cy="720000"/>
          </a:xfrm>
          <a:prstGeom prst="rect">
            <a:avLst/>
          </a:prstGeom>
        </p:spPr>
      </p:pic>
      <p:pic>
        <p:nvPicPr>
          <p:cNvPr id="28" name="图形 27" descr="笔记本电脑">
            <a:extLst>
              <a:ext uri="{FF2B5EF4-FFF2-40B4-BE49-F238E27FC236}">
                <a16:creationId xmlns:a16="http://schemas.microsoft.com/office/drawing/2014/main" id="{141846D0-AC40-B844-9A82-E8426E2C0BF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08960" y="3036112"/>
            <a:ext cx="720000" cy="720000"/>
          </a:xfrm>
          <a:prstGeom prst="rect">
            <a:avLst/>
          </a:prstGeom>
        </p:spPr>
      </p:pic>
      <p:pic>
        <p:nvPicPr>
          <p:cNvPr id="29" name="图形 28" descr="智能手机">
            <a:extLst>
              <a:ext uri="{FF2B5EF4-FFF2-40B4-BE49-F238E27FC236}">
                <a16:creationId xmlns:a16="http://schemas.microsoft.com/office/drawing/2014/main" id="{A2166642-4DED-7E43-A1BF-B9D3E2B971F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79321" y="2153119"/>
            <a:ext cx="720000" cy="720000"/>
          </a:xfrm>
          <a:prstGeom prst="rect">
            <a:avLst/>
          </a:prstGeom>
        </p:spPr>
      </p:pic>
      <p:pic>
        <p:nvPicPr>
          <p:cNvPr id="30" name="图形 29" descr="智能手机">
            <a:extLst>
              <a:ext uri="{FF2B5EF4-FFF2-40B4-BE49-F238E27FC236}">
                <a16:creationId xmlns:a16="http://schemas.microsoft.com/office/drawing/2014/main" id="{D6658835-934B-2742-B67B-B685F39E80E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79321" y="4922483"/>
            <a:ext cx="720000" cy="720000"/>
          </a:xfrm>
          <a:prstGeom prst="rect">
            <a:avLst/>
          </a:prstGeom>
        </p:spPr>
      </p:pic>
      <p:pic>
        <p:nvPicPr>
          <p:cNvPr id="31" name="图形 30" descr="智能手机">
            <a:extLst>
              <a:ext uri="{FF2B5EF4-FFF2-40B4-BE49-F238E27FC236}">
                <a16:creationId xmlns:a16="http://schemas.microsoft.com/office/drawing/2014/main" id="{2C89C00F-8AC8-5A45-83C3-424B5ACF29E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008960" y="4202483"/>
            <a:ext cx="720000" cy="720000"/>
          </a:xfrm>
          <a:prstGeom prst="rect">
            <a:avLst/>
          </a:prstGeom>
        </p:spPr>
      </p:pic>
      <p:pic>
        <p:nvPicPr>
          <p:cNvPr id="11" name="图形 10" descr="数据库">
            <a:extLst>
              <a:ext uri="{FF2B5EF4-FFF2-40B4-BE49-F238E27FC236}">
                <a16:creationId xmlns:a16="http://schemas.microsoft.com/office/drawing/2014/main" id="{15B4126A-F5F8-AA4E-8C7A-460E49413A9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66674" y="3504352"/>
            <a:ext cx="914400" cy="914400"/>
          </a:xfrm>
          <a:prstGeom prst="rect">
            <a:avLst/>
          </a:prstGeom>
        </p:spPr>
      </p:pic>
    </p:spTree>
    <p:custDataLst>
      <p:tags r:id="rId1"/>
    </p:custDataLst>
    <p:extLst>
      <p:ext uri="{BB962C8B-B14F-4D97-AF65-F5344CB8AC3E}">
        <p14:creationId xmlns:p14="http://schemas.microsoft.com/office/powerpoint/2010/main" val="3306525148"/>
      </p:ext>
    </p:extLst>
  </p:cSld>
  <p:clrMapOvr>
    <a:masterClrMapping/>
  </p:clrMapOvr>
  <mc:AlternateContent xmlns:mc="http://schemas.openxmlformats.org/markup-compatibility/2006" xmlns:p14="http://schemas.microsoft.com/office/powerpoint/2010/main">
    <mc:Choice Requires="p14">
      <p:transition spd="med" p14:dur="700" advTm="47446">
        <p:fade/>
      </p:transition>
    </mc:Choice>
    <mc:Fallback xmlns="">
      <p:transition spd="med" advTm="47446">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7" name="矩形 16"/>
          <p:cNvSpPr/>
          <p:nvPr/>
        </p:nvSpPr>
        <p:spPr>
          <a:xfrm>
            <a:off x="0" y="1468322"/>
            <a:ext cx="12192000" cy="38862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Text Placeholder 3"/>
          <p:cNvSpPr txBox="1">
            <a:spLocks/>
          </p:cNvSpPr>
          <p:nvPr/>
        </p:nvSpPr>
        <p:spPr>
          <a:xfrm>
            <a:off x="1541464" y="2547939"/>
            <a:ext cx="1641475" cy="1570037"/>
          </a:xfrm>
          <a:prstGeom prst="rect">
            <a:avLst/>
          </a:prstGeom>
        </p:spPr>
        <p:txBody>
          <a:bodyPr wrap="none" lIns="0" tIns="0" rIns="0" bIns="0" anchor="ct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115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03</a:t>
            </a:r>
          </a:p>
        </p:txBody>
      </p:sp>
      <p:sp>
        <p:nvSpPr>
          <p:cNvPr id="19" name="文本框 58"/>
          <p:cNvSpPr txBox="1"/>
          <p:nvPr/>
        </p:nvSpPr>
        <p:spPr>
          <a:xfrm>
            <a:off x="3372467" y="3300413"/>
            <a:ext cx="4079942" cy="830997"/>
          </a:xfrm>
          <a:prstGeom prst="rect">
            <a:avLst/>
          </a:prstGeom>
          <a:noFill/>
        </p:spPr>
        <p:txBody>
          <a:bodyPr wrap="square">
            <a:spAutoFit/>
          </a:bodyPr>
          <a:lstStyle/>
          <a:p>
            <a:pPr>
              <a:defRPr/>
            </a:pPr>
            <a:r>
              <a:rPr kumimoji="1" lang="en-US" altLang="zh-CN" sz="4800" i="1" dirty="0">
                <a:latin typeface="微软雅黑" panose="020B0503020204020204" pitchFamily="34" charset="-122"/>
                <a:ea typeface="微软雅黑" panose="020B0503020204020204" pitchFamily="34" charset="-122"/>
                <a:cs typeface="Arial" panose="020B0604020202020204" pitchFamily="34" charset="0"/>
              </a:rPr>
              <a:t>Experiments</a:t>
            </a:r>
            <a:endParaRPr kumimoji="1" lang="zh-CN" altLang="en-US" sz="4800" i="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文本框 59"/>
          <p:cNvSpPr txBox="1"/>
          <p:nvPr/>
        </p:nvSpPr>
        <p:spPr>
          <a:xfrm>
            <a:off x="3363005" y="2773364"/>
            <a:ext cx="2330318" cy="584775"/>
          </a:xfrm>
          <a:prstGeom prst="rect">
            <a:avLst/>
          </a:prstGeom>
          <a:noFill/>
        </p:spPr>
        <p:txBody>
          <a:bodyPr wrap="none">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a:defRPr/>
            </a:pPr>
            <a:r>
              <a:rPr lang="en-US" altLang="zh-CN" sz="32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Part Three</a:t>
            </a:r>
            <a:endParaRPr lang="zh-CN" altLang="en-US" sz="32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1" name="等腰三角形 20"/>
          <p:cNvSpPr/>
          <p:nvPr/>
        </p:nvSpPr>
        <p:spPr>
          <a:xfrm rot="9233090">
            <a:off x="8731250" y="2454275"/>
            <a:ext cx="266700" cy="230188"/>
          </a:xfrm>
          <a:prstGeom prst="triangle">
            <a:avLst/>
          </a:prstGeom>
          <a:solidFill>
            <a:schemeClr val="accent1">
              <a:lumMod val="20000"/>
              <a:lumOff val="8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a:endParaRPr>
          </a:p>
        </p:txBody>
      </p:sp>
      <p:sp>
        <p:nvSpPr>
          <p:cNvPr id="22" name="等腰三角形 21"/>
          <p:cNvSpPr/>
          <p:nvPr/>
        </p:nvSpPr>
        <p:spPr>
          <a:xfrm rot="15569576">
            <a:off x="8378826" y="3128963"/>
            <a:ext cx="396875" cy="342900"/>
          </a:xfrm>
          <a:prstGeom prst="triangle">
            <a:avLst/>
          </a:prstGeom>
          <a:solidFill>
            <a:schemeClr val="accent1">
              <a:lumMod val="60000"/>
              <a:lumOff val="4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a:endParaRPr>
          </a:p>
        </p:txBody>
      </p:sp>
      <p:sp>
        <p:nvSpPr>
          <p:cNvPr id="23" name="等腰三角形 22"/>
          <p:cNvSpPr/>
          <p:nvPr/>
        </p:nvSpPr>
        <p:spPr>
          <a:xfrm rot="21371394">
            <a:off x="8247063" y="1804989"/>
            <a:ext cx="266700" cy="230187"/>
          </a:xfrm>
          <a:prstGeom prst="triangle">
            <a:avLst/>
          </a:prstGeom>
          <a:solidFill>
            <a:schemeClr val="accent1">
              <a:lumMod val="60000"/>
              <a:lumOff val="4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a:endParaRPr>
          </a:p>
        </p:txBody>
      </p:sp>
      <p:sp>
        <p:nvSpPr>
          <p:cNvPr id="24" name="等腰三角形 23"/>
          <p:cNvSpPr/>
          <p:nvPr/>
        </p:nvSpPr>
        <p:spPr>
          <a:xfrm rot="12912161">
            <a:off x="9288463" y="3487739"/>
            <a:ext cx="944562" cy="815975"/>
          </a:xfrm>
          <a:prstGeom prst="triangl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C20F"/>
              </a:solidFill>
              <a:ea typeface="幼圆"/>
            </a:endParaRPr>
          </a:p>
        </p:txBody>
      </p:sp>
      <p:sp>
        <p:nvSpPr>
          <p:cNvPr id="25" name="等腰三角形 24"/>
          <p:cNvSpPr/>
          <p:nvPr/>
        </p:nvSpPr>
        <p:spPr>
          <a:xfrm rot="12912161">
            <a:off x="9156700" y="3427413"/>
            <a:ext cx="1176338" cy="1014412"/>
          </a:xfrm>
          <a:prstGeom prst="triangle">
            <a:avLst/>
          </a:prstGeom>
          <a:noFill/>
          <a:ln w="12700" cap="flat" cmpd="sng" algn="ctr">
            <a:solidFill>
              <a:schemeClr val="accent1"/>
            </a:solidFill>
            <a:prstDash val="solid"/>
            <a:miter lim="800000"/>
          </a:ln>
          <a:effectLst/>
        </p:spPr>
        <p:txBody>
          <a:bodyPr anchor="ctr"/>
          <a:lstStyle/>
          <a:p>
            <a:pPr algn="ctr">
              <a:defRPr/>
            </a:pPr>
            <a:endParaRPr lang="zh-CN" altLang="en-US" kern="0">
              <a:solidFill>
                <a:srgbClr val="FFC20F"/>
              </a:solidFill>
              <a:ea typeface="幼圆"/>
            </a:endParaRPr>
          </a:p>
        </p:txBody>
      </p:sp>
      <p:sp>
        <p:nvSpPr>
          <p:cNvPr id="26" name="椭圆 25"/>
          <p:cNvSpPr/>
          <p:nvPr/>
        </p:nvSpPr>
        <p:spPr>
          <a:xfrm rot="9110320">
            <a:off x="10477500" y="3792539"/>
            <a:ext cx="114300" cy="115887"/>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ea typeface="幼圆"/>
            </a:endParaRPr>
          </a:p>
        </p:txBody>
      </p:sp>
      <p:sp>
        <p:nvSpPr>
          <p:cNvPr id="27" name="椭圆 26"/>
          <p:cNvSpPr/>
          <p:nvPr/>
        </p:nvSpPr>
        <p:spPr>
          <a:xfrm rot="9110320">
            <a:off x="9388475" y="4295775"/>
            <a:ext cx="115888" cy="115888"/>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ea typeface="幼圆"/>
            </a:endParaRPr>
          </a:p>
        </p:txBody>
      </p:sp>
      <p:sp>
        <p:nvSpPr>
          <p:cNvPr id="28" name="椭圆 27"/>
          <p:cNvSpPr/>
          <p:nvPr/>
        </p:nvSpPr>
        <p:spPr>
          <a:xfrm rot="9110320">
            <a:off x="9505950" y="3132139"/>
            <a:ext cx="114300" cy="115887"/>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ea typeface="幼圆"/>
            </a:endParaRPr>
          </a:p>
        </p:txBody>
      </p:sp>
      <p:sp>
        <p:nvSpPr>
          <p:cNvPr id="29" name="等腰三角形 28"/>
          <p:cNvSpPr/>
          <p:nvPr/>
        </p:nvSpPr>
        <p:spPr>
          <a:xfrm rot="18210217">
            <a:off x="7838282" y="2162970"/>
            <a:ext cx="127000" cy="109537"/>
          </a:xfrm>
          <a:prstGeom prst="triangle">
            <a:avLst/>
          </a:prstGeom>
          <a:solidFill>
            <a:schemeClr val="accent1">
              <a:lumMod val="20000"/>
              <a:lumOff val="8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a:endParaRPr>
          </a:p>
        </p:txBody>
      </p:sp>
      <p:sp>
        <p:nvSpPr>
          <p:cNvPr id="30" name="等腰三角形 29"/>
          <p:cNvSpPr/>
          <p:nvPr/>
        </p:nvSpPr>
        <p:spPr>
          <a:xfrm rot="8748521">
            <a:off x="8196264" y="2314575"/>
            <a:ext cx="128587" cy="109538"/>
          </a:xfrm>
          <a:prstGeom prst="triangle">
            <a:avLst/>
          </a:prstGeom>
          <a:solidFill>
            <a:schemeClr val="accent1">
              <a:lumMod val="40000"/>
              <a:lumOff val="6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a:endParaRPr>
          </a:p>
        </p:txBody>
      </p:sp>
      <p:cxnSp>
        <p:nvCxnSpPr>
          <p:cNvPr id="31" name="Straight Connector 13"/>
          <p:cNvCxnSpPr>
            <a:cxnSpLocks noChangeShapeType="1"/>
          </p:cNvCxnSpPr>
          <p:nvPr/>
        </p:nvCxnSpPr>
        <p:spPr bwMode="auto">
          <a:xfrm flipH="1">
            <a:off x="1524000" y="4110038"/>
            <a:ext cx="6732588"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662293875"/>
      </p:ext>
    </p:extLst>
  </p:cSld>
  <p:clrMapOvr>
    <a:masterClrMapping/>
  </p:clrMapOvr>
  <mc:AlternateContent xmlns:mc="http://schemas.openxmlformats.org/markup-compatibility/2006" xmlns:p14="http://schemas.microsoft.com/office/powerpoint/2010/main">
    <mc:Choice Requires="p14">
      <p:transition spd="med" p14:dur="700" advTm="981">
        <p:fade/>
      </p:transition>
    </mc:Choice>
    <mc:Fallback xmlns="">
      <p:transition spd="med" advTm="981">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9D83C9BA-9E77-4B46-BAC9-7FE994CBCEEB}"/>
                  </a:ext>
                </a:extLst>
              </p:cNvPr>
              <p:cNvSpPr txBox="1"/>
              <p:nvPr/>
            </p:nvSpPr>
            <p:spPr>
              <a:xfrm>
                <a:off x="477270" y="1164467"/>
                <a:ext cx="11183788" cy="2554545"/>
              </a:xfrm>
              <a:prstGeom prst="rect">
                <a:avLst/>
              </a:prstGeom>
              <a:noFill/>
            </p:spPr>
            <p:txBody>
              <a:bodyPr wrap="square" rtlCol="0">
                <a:spAutoFit/>
              </a:bodyPr>
              <a:lstStyle/>
              <a:p>
                <a:pPr marL="800100" lvl="1" indent="-342900" algn="just">
                  <a:spcAft>
                    <a:spcPts val="1200"/>
                  </a:spcAft>
                  <a:buFont typeface="Arial" panose="020B0604020202020204" pitchFamily="34" charset="0"/>
                  <a:buChar char="•"/>
                </a:pPr>
                <a:r>
                  <a:rPr lang="en-US" altLang="zh-CN" sz="2000" dirty="0">
                    <a:solidFill>
                      <a:schemeClr val="bg2">
                        <a:lumMod val="25000"/>
                      </a:schemeClr>
                    </a:solidFill>
                    <a:latin typeface="Calibri" panose="020F0502020204030204" pitchFamily="34" charset="0"/>
                    <a:ea typeface="方正兰亭粗黑_GBK" panose="02000000000000000000" pitchFamily="2" charset="-122"/>
                    <a:cs typeface="Calibri" panose="020F0502020204030204" pitchFamily="34" charset="0"/>
                  </a:rPr>
                  <a:t>Federated Learning</a:t>
                </a:r>
              </a:p>
              <a:p>
                <a:pPr marL="1257300" lvl="2" indent="-342900" algn="just">
                  <a:spcAft>
                    <a:spcPts val="1200"/>
                  </a:spcAft>
                  <a:buFont typeface="Arial" panose="020B0604020202020204" pitchFamily="34" charset="0"/>
                  <a:buChar char="•"/>
                </a:pPr>
                <a:r>
                  <a:rPr lang="en-US" altLang="zh-CN" sz="2000" dirty="0">
                    <a:latin typeface="Calibri" panose="020F0502020204030204" pitchFamily="34" charset="0"/>
                    <a:cs typeface="Calibri" panose="020F0502020204030204" pitchFamily="34" charset="0"/>
                  </a:rPr>
                  <a:t>Datasets: CIFAR-10</a:t>
                </a:r>
              </a:p>
              <a:p>
                <a:pPr marL="1714500" lvl="3" indent="-342900" algn="just">
                  <a:spcAft>
                    <a:spcPts val="1200"/>
                  </a:spcAft>
                  <a:buFont typeface="Arial" panose="020B0604020202020204" pitchFamily="34" charset="0"/>
                  <a:buChar char="•"/>
                </a:pPr>
                <a:r>
                  <a:rPr lang="en-US" altLang="zh-CN" sz="2000" dirty="0">
                    <a:latin typeface="Calibri" panose="020F0502020204030204" pitchFamily="34" charset="0"/>
                    <a:cs typeface="Calibri" panose="020F0502020204030204" pitchFamily="34" charset="0"/>
                  </a:rPr>
                  <a:t>CIFAR-10 is an image classification dataset.</a:t>
                </a:r>
              </a:p>
              <a:p>
                <a:pPr marL="2171700" lvl="4" indent="-342900" algn="just">
                  <a:spcAft>
                    <a:spcPts val="1200"/>
                  </a:spcAft>
                  <a:buFont typeface="Arial" panose="020B0604020202020204" pitchFamily="34" charset="0"/>
                  <a:buChar char="•"/>
                </a:pPr>
                <a14:m>
                  <m:oMath xmlns:m="http://schemas.openxmlformats.org/officeDocument/2006/math">
                    <m:r>
                      <a:rPr lang="en-US" altLang="zh-CN" sz="2000" i="1" dirty="0" smtClean="0">
                        <a:solidFill>
                          <a:srgbClr val="C00000"/>
                        </a:solidFill>
                        <a:latin typeface="Cambria Math" panose="02040503050406030204" pitchFamily="18" charset="0"/>
                        <a:cs typeface="Calibri" panose="020F0502020204030204" pitchFamily="34" charset="0"/>
                      </a:rPr>
                      <m:t>60,000</m:t>
                    </m:r>
                  </m:oMath>
                </a14:m>
                <a:r>
                  <a:rPr lang="en-US" altLang="zh-CN" sz="2000" dirty="0">
                    <a:latin typeface="Calibri" panose="020F0502020204030204" pitchFamily="34" charset="0"/>
                    <a:cs typeface="Calibri" panose="020F0502020204030204" pitchFamily="34" charset="0"/>
                  </a:rPr>
                  <a:t> </a:t>
                </a:r>
                <a14:m>
                  <m:oMath xmlns:m="http://schemas.openxmlformats.org/officeDocument/2006/math">
                    <m:r>
                      <a:rPr lang="en-US" altLang="zh-CN" sz="2000" i="1" dirty="0" smtClean="0">
                        <a:latin typeface="Cambria Math" panose="02040503050406030204" pitchFamily="18" charset="0"/>
                        <a:cs typeface="Calibri" panose="020F0502020204030204" pitchFamily="34" charset="0"/>
                      </a:rPr>
                      <m:t>32</m:t>
                    </m:r>
                    <m:r>
                      <a:rPr lang="en-US" altLang="zh-CN" sz="2000" b="0" i="1" dirty="0" smtClean="0">
                        <a:latin typeface="Cambria Math" panose="02040503050406030204" pitchFamily="18" charset="0"/>
                        <a:cs typeface="Calibri" panose="020F0502020204030204" pitchFamily="34" charset="0"/>
                      </a:rPr>
                      <m:t>×</m:t>
                    </m:r>
                    <m:r>
                      <a:rPr lang="en-US" altLang="zh-CN" sz="2000" i="1" dirty="0" smtClean="0">
                        <a:latin typeface="Cambria Math" panose="02040503050406030204" pitchFamily="18" charset="0"/>
                        <a:cs typeface="Calibri" panose="020F0502020204030204" pitchFamily="34" charset="0"/>
                      </a:rPr>
                      <m:t>32</m:t>
                    </m:r>
                  </m:oMath>
                </a14:m>
                <a:r>
                  <a:rPr lang="en-US" altLang="zh-CN" sz="2000" dirty="0">
                    <a:latin typeface="Calibri" panose="020F0502020204030204" pitchFamily="34" charset="0"/>
                    <a:cs typeface="Calibri" panose="020F0502020204030204" pitchFamily="34" charset="0"/>
                  </a:rPr>
                  <a:t> color images in </a:t>
                </a:r>
                <a14:m>
                  <m:oMath xmlns:m="http://schemas.openxmlformats.org/officeDocument/2006/math">
                    <m:r>
                      <a:rPr lang="en-US" altLang="zh-CN" sz="2000" i="1" dirty="0" smtClean="0">
                        <a:solidFill>
                          <a:srgbClr val="C00000"/>
                        </a:solidFill>
                        <a:latin typeface="Cambria Math" panose="02040503050406030204" pitchFamily="18" charset="0"/>
                        <a:cs typeface="Calibri" panose="020F0502020204030204" pitchFamily="34" charset="0"/>
                      </a:rPr>
                      <m:t>10</m:t>
                    </m:r>
                  </m:oMath>
                </a14:m>
                <a:r>
                  <a:rPr lang="en-US" altLang="zh-CN" sz="2000" dirty="0">
                    <a:latin typeface="Calibri" panose="020F0502020204030204" pitchFamily="34" charset="0"/>
                    <a:cs typeface="Calibri" panose="020F0502020204030204" pitchFamily="34" charset="0"/>
                  </a:rPr>
                  <a:t> classes, </a:t>
                </a:r>
                <a14:m>
                  <m:oMath xmlns:m="http://schemas.openxmlformats.org/officeDocument/2006/math">
                    <m:r>
                      <a:rPr lang="en-US" altLang="zh-CN" sz="2000" i="1" dirty="0" smtClean="0">
                        <a:solidFill>
                          <a:srgbClr val="C00000"/>
                        </a:solidFill>
                        <a:latin typeface="Cambria Math" panose="02040503050406030204" pitchFamily="18" charset="0"/>
                        <a:cs typeface="Calibri" panose="020F0502020204030204" pitchFamily="34" charset="0"/>
                      </a:rPr>
                      <m:t>50,000</m:t>
                    </m:r>
                  </m:oMath>
                </a14:m>
                <a:r>
                  <a:rPr lang="en-US" altLang="zh-CN" sz="2000" dirty="0">
                    <a:latin typeface="Calibri" panose="020F0502020204030204" pitchFamily="34" charset="0"/>
                    <a:cs typeface="Calibri" panose="020F0502020204030204" pitchFamily="34" charset="0"/>
                  </a:rPr>
                  <a:t> training images and </a:t>
                </a:r>
                <a:r>
                  <a:rPr lang="en-US" altLang="zh-CN" sz="2000" dirty="0">
                    <a:solidFill>
                      <a:srgbClr val="C00000"/>
                    </a:solidFill>
                    <a:latin typeface="Calibri" panose="020F0502020204030204" pitchFamily="34" charset="0"/>
                    <a:cs typeface="Calibri" panose="020F0502020204030204" pitchFamily="34" charset="0"/>
                  </a:rPr>
                  <a:t>10,000</a:t>
                </a:r>
                <a:r>
                  <a:rPr lang="en-US" altLang="zh-CN" sz="2000" dirty="0">
                    <a:latin typeface="Calibri" panose="020F0502020204030204" pitchFamily="34" charset="0"/>
                    <a:cs typeface="Calibri" panose="020F0502020204030204" pitchFamily="34" charset="0"/>
                  </a:rPr>
                  <a:t> test images </a:t>
                </a:r>
              </a:p>
              <a:p>
                <a:pPr marL="2171700" lvl="4" indent="-342900" algn="just">
                  <a:spcAft>
                    <a:spcPts val="1200"/>
                  </a:spcAft>
                  <a:buFont typeface="Arial" panose="020B0604020202020204" pitchFamily="34" charset="0"/>
                  <a:buChar char="•"/>
                </a:pPr>
                <a:r>
                  <a:rPr lang="en-US" altLang="zh-CN" sz="2000" dirty="0">
                    <a:latin typeface="Calibri" panose="020F0502020204030204" pitchFamily="34" charset="0"/>
                    <a:cs typeface="Calibri" panose="020F0502020204030204" pitchFamily="34" charset="0"/>
                  </a:rPr>
                  <a:t>We use </a:t>
                </a:r>
                <a:r>
                  <a:rPr lang="en-US" altLang="zh-CN" sz="2000" dirty="0">
                    <a:solidFill>
                      <a:srgbClr val="C00000"/>
                    </a:solidFill>
                    <a:latin typeface="Calibri" panose="020F0502020204030204" pitchFamily="34" charset="0"/>
                    <a:cs typeface="Calibri" panose="020F0502020204030204" pitchFamily="34" charset="0"/>
                  </a:rPr>
                  <a:t>Resnet9</a:t>
                </a:r>
                <a:r>
                  <a:rPr lang="en-US" altLang="zh-CN" sz="2000" dirty="0">
                    <a:latin typeface="Calibri" panose="020F0502020204030204" pitchFamily="34" charset="0"/>
                    <a:cs typeface="Calibri" panose="020F0502020204030204" pitchFamily="34" charset="0"/>
                  </a:rPr>
                  <a:t> on CIFAR-10, which contains </a:t>
                </a:r>
                <a14:m>
                  <m:oMath xmlns:m="http://schemas.openxmlformats.org/officeDocument/2006/math">
                    <m:r>
                      <a:rPr lang="en-US" altLang="zh-CN" sz="2000" i="1" dirty="0" smtClean="0">
                        <a:solidFill>
                          <a:srgbClr val="C00000"/>
                        </a:solidFill>
                        <a:latin typeface="Cambria Math" panose="02040503050406030204" pitchFamily="18" charset="0"/>
                        <a:cs typeface="Calibri" panose="020F0502020204030204" pitchFamily="34" charset="0"/>
                      </a:rPr>
                      <m:t>6.5</m:t>
                    </m:r>
                    <m:r>
                      <a:rPr lang="en-US" altLang="zh-CN" sz="2000" i="1" dirty="0" smtClean="0">
                        <a:solidFill>
                          <a:srgbClr val="C00000"/>
                        </a:solidFill>
                        <a:latin typeface="Cambria Math" panose="02040503050406030204" pitchFamily="18" charset="0"/>
                        <a:cs typeface="Calibri" panose="020F0502020204030204" pitchFamily="34" charset="0"/>
                      </a:rPr>
                      <m:t>𝑀</m:t>
                    </m:r>
                  </m:oMath>
                </a14:m>
                <a:r>
                  <a:rPr lang="en-US" altLang="zh-CN" sz="2000" dirty="0">
                    <a:latin typeface="Calibri" panose="020F0502020204030204" pitchFamily="34" charset="0"/>
                    <a:cs typeface="Calibri" panose="020F0502020204030204" pitchFamily="34" charset="0"/>
                  </a:rPr>
                  <a:t> parameters. </a:t>
                </a:r>
              </a:p>
            </p:txBody>
          </p:sp>
        </mc:Choice>
        <mc:Fallback xmlns="">
          <p:sp>
            <p:nvSpPr>
              <p:cNvPr id="53" name="文本框 52">
                <a:extLst>
                  <a:ext uri="{FF2B5EF4-FFF2-40B4-BE49-F238E27FC236}">
                    <a16:creationId xmlns:a16="http://schemas.microsoft.com/office/drawing/2014/main" id="{9D83C9BA-9E77-4B46-BAC9-7FE994CBCEEB}"/>
                  </a:ext>
                </a:extLst>
              </p:cNvPr>
              <p:cNvSpPr txBox="1">
                <a:spLocks noRot="1" noChangeAspect="1" noMove="1" noResize="1" noEditPoints="1" noAdjustHandles="1" noChangeArrowheads="1" noChangeShapeType="1" noTextEdit="1"/>
              </p:cNvSpPr>
              <p:nvPr/>
            </p:nvSpPr>
            <p:spPr>
              <a:xfrm>
                <a:off x="477270" y="1164467"/>
                <a:ext cx="11183788" cy="2554545"/>
              </a:xfrm>
              <a:prstGeom prst="rect">
                <a:avLst/>
              </a:prstGeom>
              <a:blipFill>
                <a:blip r:embed="rId4"/>
                <a:stretch>
                  <a:fillRect t="-990" r="-567" b="-3465"/>
                </a:stretch>
              </a:blipFill>
            </p:spPr>
            <p:txBody>
              <a:bodyPr/>
              <a:lstStyle/>
              <a:p>
                <a:r>
                  <a:rPr lang="zh-CN" altLang="en-US">
                    <a:noFill/>
                  </a:rPr>
                  <a:t> </a:t>
                </a:r>
              </a:p>
            </p:txBody>
          </p:sp>
        </mc:Fallback>
      </mc:AlternateContent>
      <p:sp>
        <p:nvSpPr>
          <p:cNvPr id="21" name="文本框 20"/>
          <p:cNvSpPr txBox="1"/>
          <p:nvPr/>
        </p:nvSpPr>
        <p:spPr>
          <a:xfrm>
            <a:off x="1341487" y="308511"/>
            <a:ext cx="9106657" cy="400110"/>
          </a:xfrm>
          <a:prstGeom prst="rect">
            <a:avLst/>
          </a:prstGeom>
          <a:noFill/>
        </p:spPr>
        <p:txBody>
          <a:bodyPr wrap="square" rtlCol="0">
            <a:spAutoFit/>
          </a:bodyPr>
          <a:lstStyle>
            <a:defPPr>
              <a:defRPr lang="zh-CN"/>
            </a:defPPr>
            <a:lvl1pPr>
              <a:defRPr sz="2400">
                <a:solidFill>
                  <a:schemeClr val="bg2">
                    <a:lumMod val="25000"/>
                  </a:schemeClr>
                </a:solidFill>
                <a:ea typeface="方正兰亭粗黑_GBK" panose="02000000000000000000" pitchFamily="2" charset="-122"/>
              </a:defRPr>
            </a:lvl1pPr>
          </a:lstStyle>
          <a:p>
            <a:r>
              <a:rPr lang="en-US" altLang="zh-CN" sz="2000" dirty="0"/>
              <a:t>Experiments Setup - Federated Learning</a:t>
            </a:r>
            <a:endParaRPr lang="zh-CN" altLang="en-US" sz="2000" dirty="0"/>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aphicFrame>
        <p:nvGraphicFramePr>
          <p:cNvPr id="2" name="表格 2">
            <a:extLst>
              <a:ext uri="{FF2B5EF4-FFF2-40B4-BE49-F238E27FC236}">
                <a16:creationId xmlns:a16="http://schemas.microsoft.com/office/drawing/2014/main" id="{E2C26F61-31D4-B692-102C-688B9842B524}"/>
              </a:ext>
            </a:extLst>
          </p:cNvPr>
          <p:cNvGraphicFramePr>
            <a:graphicFrameLocks noGrp="1"/>
          </p:cNvGraphicFramePr>
          <p:nvPr>
            <p:extLst>
              <p:ext uri="{D42A27DB-BD31-4B8C-83A1-F6EECF244321}">
                <p14:modId xmlns:p14="http://schemas.microsoft.com/office/powerpoint/2010/main" val="3233250874"/>
              </p:ext>
            </p:extLst>
          </p:nvPr>
        </p:nvGraphicFramePr>
        <p:xfrm>
          <a:off x="1568784" y="3994916"/>
          <a:ext cx="9000760" cy="2082748"/>
        </p:xfrm>
        <a:graphic>
          <a:graphicData uri="http://schemas.openxmlformats.org/drawingml/2006/table">
            <a:tbl>
              <a:tblPr>
                <a:tableStyleId>{5C22544A-7EE6-4342-B048-85BDC9FD1C3A}</a:tableStyleId>
              </a:tblPr>
              <a:tblGrid>
                <a:gridCol w="1800152">
                  <a:extLst>
                    <a:ext uri="{9D8B030D-6E8A-4147-A177-3AD203B41FA5}">
                      <a16:colId xmlns:a16="http://schemas.microsoft.com/office/drawing/2014/main" val="606350772"/>
                    </a:ext>
                  </a:extLst>
                </a:gridCol>
                <a:gridCol w="1800152">
                  <a:extLst>
                    <a:ext uri="{9D8B030D-6E8A-4147-A177-3AD203B41FA5}">
                      <a16:colId xmlns:a16="http://schemas.microsoft.com/office/drawing/2014/main" val="3815413343"/>
                    </a:ext>
                  </a:extLst>
                </a:gridCol>
                <a:gridCol w="1800152">
                  <a:extLst>
                    <a:ext uri="{9D8B030D-6E8A-4147-A177-3AD203B41FA5}">
                      <a16:colId xmlns:a16="http://schemas.microsoft.com/office/drawing/2014/main" val="1881157789"/>
                    </a:ext>
                  </a:extLst>
                </a:gridCol>
                <a:gridCol w="1800152">
                  <a:extLst>
                    <a:ext uri="{9D8B030D-6E8A-4147-A177-3AD203B41FA5}">
                      <a16:colId xmlns:a16="http://schemas.microsoft.com/office/drawing/2014/main" val="3721322546"/>
                    </a:ext>
                  </a:extLst>
                </a:gridCol>
                <a:gridCol w="1800152">
                  <a:extLst>
                    <a:ext uri="{9D8B030D-6E8A-4147-A177-3AD203B41FA5}">
                      <a16:colId xmlns:a16="http://schemas.microsoft.com/office/drawing/2014/main" val="2320965766"/>
                    </a:ext>
                  </a:extLst>
                </a:gridCol>
              </a:tblGrid>
              <a:tr h="520687">
                <a:tc>
                  <a:txBody>
                    <a:bodyPr/>
                    <a:lstStyle/>
                    <a:p>
                      <a:pPr algn="ctr"/>
                      <a:r>
                        <a:rPr lang="en-US" altLang="zh-CN" dirty="0">
                          <a:latin typeface="Calibri" panose="020F0502020204030204" pitchFamily="34" charset="0"/>
                          <a:cs typeface="Calibri" panose="020F0502020204030204" pitchFamily="34" charset="0"/>
                        </a:rPr>
                        <a:t>Settings</a:t>
                      </a:r>
                      <a:endParaRPr lang="zh-CN" altLang="en-US" dirty="0">
                        <a:latin typeface="Calibri" panose="020F0502020204030204" pitchFamily="34" charset="0"/>
                        <a:cs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dirty="0" err="1">
                          <a:latin typeface="Calibri" panose="020F0502020204030204" pitchFamily="34" charset="0"/>
                          <a:cs typeface="Calibri" panose="020F0502020204030204" pitchFamily="34" charset="0"/>
                        </a:rPr>
                        <a:t>i.i.d</a:t>
                      </a:r>
                      <a:r>
                        <a:rPr lang="en-US" altLang="zh-CN" dirty="0">
                          <a:latin typeface="Calibri" panose="020F0502020204030204" pitchFamily="34" charset="0"/>
                          <a:cs typeface="Calibri" panose="020F0502020204030204" pitchFamily="34" charset="0"/>
                        </a:rPr>
                        <a:t> / non-</a:t>
                      </a:r>
                      <a:r>
                        <a:rPr lang="en-US" altLang="zh-CN" dirty="0" err="1">
                          <a:latin typeface="Calibri" panose="020F0502020204030204" pitchFamily="34" charset="0"/>
                          <a:cs typeface="Calibri" panose="020F0502020204030204" pitchFamily="34" charset="0"/>
                        </a:rPr>
                        <a:t>i.i.d</a:t>
                      </a:r>
                      <a:endParaRPr lang="zh-CN" altLang="en-US" dirty="0">
                        <a:latin typeface="Calibri" panose="020F0502020204030204" pitchFamily="34" charset="0"/>
                        <a:cs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dirty="0">
                          <a:latin typeface="Calibri" panose="020F0502020204030204" pitchFamily="34" charset="0"/>
                          <a:cs typeface="Calibri" panose="020F0502020204030204" pitchFamily="34" charset="0"/>
                        </a:rPr>
                        <a:t># workers</a:t>
                      </a:r>
                      <a:endParaRPr lang="zh-CN" altLang="en-US" dirty="0">
                        <a:latin typeface="Calibri" panose="020F0502020204030204" pitchFamily="34" charset="0"/>
                        <a:cs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dirty="0">
                          <a:latin typeface="Calibri" panose="020F0502020204030204" pitchFamily="34" charset="0"/>
                          <a:cs typeface="Calibri" panose="020F0502020204030204" pitchFamily="34" charset="0"/>
                        </a:rPr>
                        <a:t>participating rate</a:t>
                      </a:r>
                      <a:endParaRPr lang="zh-CN" altLang="en-US" dirty="0">
                        <a:latin typeface="Calibri" panose="020F0502020204030204" pitchFamily="34" charset="0"/>
                        <a:cs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dirty="0">
                          <a:latin typeface="Calibri" panose="020F0502020204030204" pitchFamily="34" charset="0"/>
                          <a:cs typeface="Calibri" panose="020F0502020204030204" pitchFamily="34" charset="0"/>
                        </a:rPr>
                        <a:t>local batch size</a:t>
                      </a:r>
                      <a:endParaRPr lang="zh-CN" altLang="en-US" dirty="0">
                        <a:latin typeface="Calibri" panose="020F0502020204030204" pitchFamily="34" charset="0"/>
                        <a:cs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208586"/>
                  </a:ext>
                </a:extLst>
              </a:tr>
              <a:tr h="520687">
                <a:tc>
                  <a:txBody>
                    <a:bodyPr/>
                    <a:lstStyle/>
                    <a:p>
                      <a:pPr algn="ctr"/>
                      <a:r>
                        <a:rPr lang="en-US" altLang="zh-CN" dirty="0">
                          <a:latin typeface="Calibri" panose="020F0502020204030204" pitchFamily="34" charset="0"/>
                          <a:cs typeface="Calibri" panose="020F0502020204030204" pitchFamily="34" charset="0"/>
                        </a:rPr>
                        <a:t>Small-scale FL</a:t>
                      </a:r>
                      <a:endParaRPr lang="zh-CN" altLang="en-US" dirty="0">
                        <a:latin typeface="Calibri" panose="020F0502020204030204" pitchFamily="34" charset="0"/>
                        <a:cs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dirty="0">
                          <a:latin typeface="Calibri" panose="020F0502020204030204" pitchFamily="34" charset="0"/>
                          <a:cs typeface="Calibri" panose="020F0502020204030204" pitchFamily="34" charset="0"/>
                        </a:rPr>
                        <a:t>non-</a:t>
                      </a:r>
                      <a:r>
                        <a:rPr lang="en-US" altLang="zh-CN" dirty="0" err="1">
                          <a:latin typeface="Calibri" panose="020F0502020204030204" pitchFamily="34" charset="0"/>
                          <a:cs typeface="Calibri" panose="020F0502020204030204" pitchFamily="34" charset="0"/>
                        </a:rPr>
                        <a:t>i.i.d</a:t>
                      </a:r>
                      <a:endParaRPr lang="zh-CN" altLang="en-US" dirty="0">
                        <a:latin typeface="Calibri" panose="020F0502020204030204" pitchFamily="34" charset="0"/>
                        <a:cs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dirty="0">
                          <a:latin typeface="Calibri" panose="020F0502020204030204" pitchFamily="34" charset="0"/>
                          <a:cs typeface="Calibri" panose="020F0502020204030204" pitchFamily="34" charset="0"/>
                        </a:rPr>
                        <a:t>200</a:t>
                      </a:r>
                      <a:endParaRPr lang="zh-CN" altLang="en-US" dirty="0">
                        <a:latin typeface="Calibri" panose="020F0502020204030204" pitchFamily="34" charset="0"/>
                        <a:cs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dirty="0">
                          <a:latin typeface="Calibri" panose="020F0502020204030204" pitchFamily="34" charset="0"/>
                          <a:cs typeface="Calibri" panose="020F0502020204030204" pitchFamily="34" charset="0"/>
                        </a:rPr>
                        <a:t>5%</a:t>
                      </a:r>
                      <a:endParaRPr lang="zh-CN" altLang="en-US" dirty="0">
                        <a:latin typeface="Calibri" panose="020F0502020204030204" pitchFamily="34" charset="0"/>
                        <a:cs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dirty="0">
                          <a:latin typeface="Calibri" panose="020F0502020204030204" pitchFamily="34" charset="0"/>
                          <a:cs typeface="Calibri" panose="020F0502020204030204" pitchFamily="34" charset="0"/>
                        </a:rPr>
                        <a:t>50</a:t>
                      </a:r>
                      <a:endParaRPr lang="zh-CN" altLang="en-US" dirty="0">
                        <a:latin typeface="Calibri" panose="020F0502020204030204" pitchFamily="34" charset="0"/>
                        <a:cs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4408341"/>
                  </a:ext>
                </a:extLst>
              </a:tr>
              <a:tr h="520687">
                <a:tc>
                  <a:txBody>
                    <a:bodyPr/>
                    <a:lstStyle/>
                    <a:p>
                      <a:pPr algn="ctr"/>
                      <a:r>
                        <a:rPr lang="en-US" altLang="zh-CN" dirty="0">
                          <a:latin typeface="Calibri" panose="020F0502020204030204" pitchFamily="34" charset="0"/>
                          <a:cs typeface="Calibri" panose="020F0502020204030204" pitchFamily="34" charset="0"/>
                        </a:rPr>
                        <a:t>Large-scale FL</a:t>
                      </a:r>
                      <a:endParaRPr lang="zh-CN" altLang="en-US" dirty="0">
                        <a:latin typeface="Calibri" panose="020F0502020204030204" pitchFamily="34" charset="0"/>
                        <a:cs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dirty="0">
                          <a:latin typeface="Calibri" panose="020F0502020204030204" pitchFamily="34" charset="0"/>
                          <a:cs typeface="Calibri" panose="020F0502020204030204" pitchFamily="34" charset="0"/>
                        </a:rPr>
                        <a:t>non-</a:t>
                      </a:r>
                      <a:r>
                        <a:rPr lang="en-US" altLang="zh-CN" dirty="0" err="1">
                          <a:latin typeface="Calibri" panose="020F0502020204030204" pitchFamily="34" charset="0"/>
                          <a:cs typeface="Calibri" panose="020F0502020204030204" pitchFamily="34" charset="0"/>
                        </a:rPr>
                        <a:t>i.i.d</a:t>
                      </a:r>
                      <a:endParaRPr lang="zh-CN" altLang="en-US" dirty="0">
                        <a:latin typeface="Calibri" panose="020F0502020204030204" pitchFamily="34" charset="0"/>
                        <a:cs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dirty="0">
                          <a:latin typeface="Calibri" panose="020F0502020204030204" pitchFamily="34" charset="0"/>
                          <a:cs typeface="Calibri" panose="020F0502020204030204" pitchFamily="34" charset="0"/>
                        </a:rPr>
                        <a:t>2000</a:t>
                      </a:r>
                      <a:endParaRPr lang="zh-CN" altLang="en-US" dirty="0">
                        <a:latin typeface="Calibri" panose="020F0502020204030204" pitchFamily="34" charset="0"/>
                        <a:cs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dirty="0">
                          <a:latin typeface="Calibri" panose="020F0502020204030204" pitchFamily="34" charset="0"/>
                          <a:cs typeface="Calibri" panose="020F0502020204030204" pitchFamily="34" charset="0"/>
                        </a:rPr>
                        <a:t>1%</a:t>
                      </a:r>
                      <a:endParaRPr lang="zh-CN" altLang="en-US" dirty="0">
                        <a:latin typeface="Calibri" panose="020F0502020204030204" pitchFamily="34" charset="0"/>
                        <a:cs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dirty="0">
                          <a:latin typeface="Calibri" panose="020F0502020204030204" pitchFamily="34" charset="0"/>
                          <a:cs typeface="Calibri" panose="020F0502020204030204" pitchFamily="34" charset="0"/>
                        </a:rPr>
                        <a:t>25</a:t>
                      </a:r>
                      <a:endParaRPr lang="zh-CN" altLang="en-US" dirty="0">
                        <a:latin typeface="Calibri" panose="020F0502020204030204" pitchFamily="34" charset="0"/>
                        <a:cs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6356425"/>
                  </a:ext>
                </a:extLst>
              </a:tr>
              <a:tr h="520687">
                <a:tc>
                  <a:txBody>
                    <a:bodyPr/>
                    <a:lstStyle/>
                    <a:p>
                      <a:pPr algn="ctr"/>
                      <a:r>
                        <a:rPr lang="en-US" altLang="zh-CN" dirty="0">
                          <a:latin typeface="Calibri" panose="020F0502020204030204" pitchFamily="34" charset="0"/>
                          <a:cs typeface="Calibri" panose="020F0502020204030204" pitchFamily="34" charset="0"/>
                        </a:rPr>
                        <a:t>Distributed ML</a:t>
                      </a:r>
                      <a:endParaRPr lang="zh-CN" altLang="en-US" dirty="0">
                        <a:latin typeface="Calibri" panose="020F0502020204030204" pitchFamily="34" charset="0"/>
                        <a:cs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dirty="0" err="1">
                          <a:latin typeface="Calibri" panose="020F0502020204030204" pitchFamily="34" charset="0"/>
                          <a:cs typeface="Calibri" panose="020F0502020204030204" pitchFamily="34" charset="0"/>
                        </a:rPr>
                        <a:t>i.i.d</a:t>
                      </a:r>
                      <a:endParaRPr lang="zh-CN" altLang="en-US" dirty="0">
                        <a:latin typeface="Calibri" panose="020F0502020204030204" pitchFamily="34" charset="0"/>
                        <a:cs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dirty="0">
                          <a:latin typeface="Calibri" panose="020F0502020204030204" pitchFamily="34" charset="0"/>
                          <a:cs typeface="Calibri" panose="020F0502020204030204" pitchFamily="34" charset="0"/>
                        </a:rPr>
                        <a:t>10</a:t>
                      </a:r>
                      <a:endParaRPr lang="zh-CN" altLang="en-US" dirty="0">
                        <a:latin typeface="Calibri" panose="020F0502020204030204" pitchFamily="34" charset="0"/>
                        <a:cs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dirty="0">
                          <a:latin typeface="Calibri" panose="020F0502020204030204" pitchFamily="34" charset="0"/>
                          <a:cs typeface="Calibri" panose="020F0502020204030204" pitchFamily="34" charset="0"/>
                        </a:rPr>
                        <a:t>100%</a:t>
                      </a:r>
                      <a:endParaRPr lang="zh-CN" altLang="en-US" dirty="0">
                        <a:latin typeface="Calibri" panose="020F0502020204030204" pitchFamily="34" charset="0"/>
                        <a:cs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dirty="0">
                          <a:latin typeface="Calibri" panose="020F0502020204030204" pitchFamily="34" charset="0"/>
                          <a:cs typeface="Calibri" panose="020F0502020204030204" pitchFamily="34" charset="0"/>
                        </a:rPr>
                        <a:t>50</a:t>
                      </a:r>
                      <a:endParaRPr lang="zh-CN" altLang="en-US" dirty="0">
                        <a:latin typeface="Calibri" panose="020F0502020204030204" pitchFamily="34" charset="0"/>
                        <a:cs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1980233"/>
                  </a:ext>
                </a:extLst>
              </a:tr>
            </a:tbl>
          </a:graphicData>
        </a:graphic>
      </p:graphicFrame>
    </p:spTree>
    <p:custDataLst>
      <p:tags r:id="rId1"/>
    </p:custDataLst>
    <p:extLst>
      <p:ext uri="{BB962C8B-B14F-4D97-AF65-F5344CB8AC3E}">
        <p14:creationId xmlns:p14="http://schemas.microsoft.com/office/powerpoint/2010/main" val="3107070443"/>
      </p:ext>
    </p:extLst>
  </p:cSld>
  <p:clrMapOvr>
    <a:masterClrMapping/>
  </p:clrMapOvr>
  <mc:AlternateContent xmlns:mc="http://schemas.openxmlformats.org/markup-compatibility/2006" xmlns:p14="http://schemas.microsoft.com/office/powerpoint/2010/main">
    <mc:Choice Requires="p14">
      <p:transition spd="med" p14:dur="700" advTm="239576">
        <p:fade/>
      </p:transition>
    </mc:Choice>
    <mc:Fallback xmlns="">
      <p:transition spd="med" advTm="239576">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341486" y="308511"/>
            <a:ext cx="7200000" cy="400110"/>
          </a:xfrm>
          <a:prstGeom prst="rect">
            <a:avLst/>
          </a:prstGeom>
          <a:noFill/>
        </p:spPr>
        <p:txBody>
          <a:bodyPr wrap="square" rtlCol="0">
            <a:spAutoFit/>
          </a:bodyPr>
          <a:lstStyle>
            <a:defPPr>
              <a:defRPr lang="zh-CN"/>
            </a:defPPr>
            <a:lvl1pPr>
              <a:defRPr sz="2400">
                <a:solidFill>
                  <a:schemeClr val="bg2">
                    <a:lumMod val="25000"/>
                  </a:schemeClr>
                </a:solidFill>
                <a:ea typeface="方正兰亭粗黑_GBK" panose="02000000000000000000" pitchFamily="2" charset="-122"/>
              </a:defRPr>
            </a:lvl1pPr>
          </a:lstStyle>
          <a:p>
            <a:r>
              <a:rPr lang="en-US" altLang="zh-CN" sz="2000" dirty="0"/>
              <a:t>Experiments on Federated Learning</a:t>
            </a:r>
            <a:endParaRPr lang="zh-CN" altLang="en-US" sz="2000" dirty="0"/>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pic>
        <p:nvPicPr>
          <p:cNvPr id="15" name="图片 14">
            <a:extLst>
              <a:ext uri="{FF2B5EF4-FFF2-40B4-BE49-F238E27FC236}">
                <a16:creationId xmlns:a16="http://schemas.microsoft.com/office/drawing/2014/main" id="{045C6719-F1AF-41A4-5144-1FE1836E7C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4802" y="982535"/>
            <a:ext cx="2366548" cy="2340000"/>
          </a:xfrm>
          <a:prstGeom prst="rect">
            <a:avLst/>
          </a:prstGeom>
        </p:spPr>
      </p:pic>
      <p:pic>
        <p:nvPicPr>
          <p:cNvPr id="17" name="图片 16">
            <a:extLst>
              <a:ext uri="{FF2B5EF4-FFF2-40B4-BE49-F238E27FC236}">
                <a16:creationId xmlns:a16="http://schemas.microsoft.com/office/drawing/2014/main" id="{45F07CCE-C2A7-9C87-08AE-C93CFC9A6E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4802" y="3428714"/>
            <a:ext cx="2366548" cy="2340000"/>
          </a:xfrm>
          <a:prstGeom prst="rect">
            <a:avLst/>
          </a:prstGeom>
        </p:spPr>
      </p:pic>
      <p:pic>
        <p:nvPicPr>
          <p:cNvPr id="27" name="图片 26">
            <a:extLst>
              <a:ext uri="{FF2B5EF4-FFF2-40B4-BE49-F238E27FC236}">
                <a16:creationId xmlns:a16="http://schemas.microsoft.com/office/drawing/2014/main" id="{E06335DB-6273-9566-40A1-A8A964F61E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2724" y="982535"/>
            <a:ext cx="2366550" cy="2340000"/>
          </a:xfrm>
          <a:prstGeom prst="rect">
            <a:avLst/>
          </a:prstGeom>
        </p:spPr>
      </p:pic>
      <p:pic>
        <p:nvPicPr>
          <p:cNvPr id="29" name="图片 28">
            <a:extLst>
              <a:ext uri="{FF2B5EF4-FFF2-40B4-BE49-F238E27FC236}">
                <a16:creationId xmlns:a16="http://schemas.microsoft.com/office/drawing/2014/main" id="{F54A7527-C32F-C617-D9D1-88CF5B8FD0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11271" y="3428714"/>
            <a:ext cx="2366548" cy="2340000"/>
          </a:xfrm>
          <a:prstGeom prst="rect">
            <a:avLst/>
          </a:prstGeom>
        </p:spPr>
      </p:pic>
      <p:pic>
        <p:nvPicPr>
          <p:cNvPr id="31" name="图片 30">
            <a:extLst>
              <a:ext uri="{FF2B5EF4-FFF2-40B4-BE49-F238E27FC236}">
                <a16:creationId xmlns:a16="http://schemas.microsoft.com/office/drawing/2014/main" id="{508638F5-52DF-4991-989B-B07111DF00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37740" y="3428714"/>
            <a:ext cx="2366548" cy="2340000"/>
          </a:xfrm>
          <a:prstGeom prst="rect">
            <a:avLst/>
          </a:prstGeom>
        </p:spPr>
      </p:pic>
      <p:pic>
        <p:nvPicPr>
          <p:cNvPr id="33" name="图片 32">
            <a:extLst>
              <a:ext uri="{FF2B5EF4-FFF2-40B4-BE49-F238E27FC236}">
                <a16:creationId xmlns:a16="http://schemas.microsoft.com/office/drawing/2014/main" id="{E9144947-890A-A51A-873C-F2CC4A38703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7741" y="982535"/>
            <a:ext cx="2366547" cy="2340000"/>
          </a:xfrm>
          <a:prstGeom prst="rect">
            <a:avLst/>
          </a:prstGeom>
        </p:spPr>
      </p:pic>
      <p:sp>
        <p:nvSpPr>
          <p:cNvPr id="34" name="文本框 33">
            <a:extLst>
              <a:ext uri="{FF2B5EF4-FFF2-40B4-BE49-F238E27FC236}">
                <a16:creationId xmlns:a16="http://schemas.microsoft.com/office/drawing/2014/main" id="{C6E83CD4-0413-21DF-7925-DF70E0511079}"/>
              </a:ext>
            </a:extLst>
          </p:cNvPr>
          <p:cNvSpPr txBox="1"/>
          <p:nvPr/>
        </p:nvSpPr>
        <p:spPr>
          <a:xfrm>
            <a:off x="1952243" y="5874893"/>
            <a:ext cx="1631665" cy="400110"/>
          </a:xfrm>
          <a:prstGeom prst="rect">
            <a:avLst/>
          </a:prstGeom>
          <a:noFill/>
        </p:spPr>
        <p:txBody>
          <a:bodyPr wrap="none" rtlCol="0">
            <a:spAutoFit/>
          </a:bodyPr>
          <a:lstStyle/>
          <a:p>
            <a:r>
              <a:rPr kumimoji="1" lang="en-US" altLang="zh-CN" sz="2000" dirty="0">
                <a:solidFill>
                  <a:srgbClr val="C00000"/>
                </a:solidFill>
              </a:rPr>
              <a:t>Small-scale FL</a:t>
            </a:r>
            <a:endParaRPr kumimoji="1" lang="zh-CN" altLang="en-US" sz="2000" dirty="0">
              <a:solidFill>
                <a:srgbClr val="C00000"/>
              </a:solidFill>
            </a:endParaRPr>
          </a:p>
        </p:txBody>
      </p:sp>
      <p:sp>
        <p:nvSpPr>
          <p:cNvPr id="35" name="文本框 34">
            <a:extLst>
              <a:ext uri="{FF2B5EF4-FFF2-40B4-BE49-F238E27FC236}">
                <a16:creationId xmlns:a16="http://schemas.microsoft.com/office/drawing/2014/main" id="{F6A6E6AF-7EEE-6CFE-0CCF-9188267C15F7}"/>
              </a:ext>
            </a:extLst>
          </p:cNvPr>
          <p:cNvSpPr txBox="1"/>
          <p:nvPr/>
        </p:nvSpPr>
        <p:spPr>
          <a:xfrm>
            <a:off x="5279930" y="5874893"/>
            <a:ext cx="1629229" cy="400110"/>
          </a:xfrm>
          <a:prstGeom prst="rect">
            <a:avLst/>
          </a:prstGeom>
          <a:noFill/>
        </p:spPr>
        <p:txBody>
          <a:bodyPr wrap="none" rtlCol="0">
            <a:spAutoFit/>
          </a:bodyPr>
          <a:lstStyle/>
          <a:p>
            <a:r>
              <a:rPr kumimoji="1" lang="en-US" altLang="zh-CN" sz="2000" dirty="0">
                <a:solidFill>
                  <a:srgbClr val="C00000"/>
                </a:solidFill>
              </a:rPr>
              <a:t>Large-scale FL</a:t>
            </a:r>
            <a:endParaRPr kumimoji="1" lang="zh-CN" altLang="en-US" sz="2000" dirty="0">
              <a:solidFill>
                <a:srgbClr val="C00000"/>
              </a:solidFill>
            </a:endParaRPr>
          </a:p>
        </p:txBody>
      </p:sp>
      <p:sp>
        <p:nvSpPr>
          <p:cNvPr id="36" name="文本框 35">
            <a:extLst>
              <a:ext uri="{FF2B5EF4-FFF2-40B4-BE49-F238E27FC236}">
                <a16:creationId xmlns:a16="http://schemas.microsoft.com/office/drawing/2014/main" id="{3852B25E-38B9-F35C-BA38-8813E7BC45F8}"/>
              </a:ext>
            </a:extLst>
          </p:cNvPr>
          <p:cNvSpPr txBox="1"/>
          <p:nvPr/>
        </p:nvSpPr>
        <p:spPr>
          <a:xfrm>
            <a:off x="8553244" y="5874893"/>
            <a:ext cx="1735540" cy="400110"/>
          </a:xfrm>
          <a:prstGeom prst="rect">
            <a:avLst/>
          </a:prstGeom>
          <a:noFill/>
        </p:spPr>
        <p:txBody>
          <a:bodyPr wrap="none" rtlCol="0">
            <a:spAutoFit/>
          </a:bodyPr>
          <a:lstStyle/>
          <a:p>
            <a:r>
              <a:rPr kumimoji="1" lang="en-US" altLang="zh-CN" sz="2000" dirty="0">
                <a:solidFill>
                  <a:srgbClr val="C00000"/>
                </a:solidFill>
              </a:rPr>
              <a:t>Distributed ML</a:t>
            </a:r>
            <a:endParaRPr kumimoji="1" lang="zh-CN" altLang="en-US" sz="2000" dirty="0">
              <a:solidFill>
                <a:srgbClr val="C00000"/>
              </a:solidFill>
            </a:endParaRPr>
          </a:p>
        </p:txBody>
      </p:sp>
    </p:spTree>
    <p:extLst>
      <p:ext uri="{BB962C8B-B14F-4D97-AF65-F5344CB8AC3E}">
        <p14:creationId xmlns:p14="http://schemas.microsoft.com/office/powerpoint/2010/main" val="2168153991"/>
      </p:ext>
    </p:extLst>
  </p:cSld>
  <p:clrMapOvr>
    <a:masterClrMapping/>
  </p:clrMapOvr>
  <mc:AlternateContent xmlns:mc="http://schemas.openxmlformats.org/markup-compatibility/2006" xmlns:p14="http://schemas.microsoft.com/office/powerpoint/2010/main">
    <mc:Choice Requires="p14">
      <p:transition spd="med" p14:dur="700" advTm="6148">
        <p:fade/>
      </p:transition>
    </mc:Choice>
    <mc:Fallback xmlns="">
      <p:transition spd="med" advTm="6148">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3" name="文本框 52">
                <a:extLst>
                  <a:ext uri="{FF2B5EF4-FFF2-40B4-BE49-F238E27FC236}">
                    <a16:creationId xmlns:a16="http://schemas.microsoft.com/office/drawing/2014/main" id="{9D83C9BA-9E77-4B46-BAC9-7FE994CBCEEB}"/>
                  </a:ext>
                </a:extLst>
              </p:cNvPr>
              <p:cNvSpPr txBox="1"/>
              <p:nvPr/>
            </p:nvSpPr>
            <p:spPr>
              <a:xfrm>
                <a:off x="477270" y="1164467"/>
                <a:ext cx="11183788" cy="4694170"/>
              </a:xfrm>
              <a:prstGeom prst="rect">
                <a:avLst/>
              </a:prstGeom>
              <a:noFill/>
            </p:spPr>
            <p:txBody>
              <a:bodyPr wrap="square" rtlCol="0">
                <a:spAutoFit/>
              </a:bodyPr>
              <a:lstStyle/>
              <a:p>
                <a:pPr marL="800100" lvl="1" indent="-342900" algn="just">
                  <a:lnSpc>
                    <a:spcPct val="110000"/>
                  </a:lnSpc>
                  <a:spcAft>
                    <a:spcPts val="1200"/>
                  </a:spcAft>
                  <a:buFont typeface="Arial" panose="020B0604020202020204" pitchFamily="34" charset="0"/>
                  <a:buChar char="•"/>
                </a:pPr>
                <a:r>
                  <a:rPr lang="en-US" altLang="zh-CN" sz="2000" dirty="0">
                    <a:solidFill>
                      <a:schemeClr val="bg2">
                        <a:lumMod val="25000"/>
                      </a:schemeClr>
                    </a:solidFill>
                    <a:latin typeface="Calibri" panose="020F0502020204030204" pitchFamily="34" charset="0"/>
                    <a:ea typeface="方正兰亭粗黑_GBK" panose="02000000000000000000" pitchFamily="2" charset="-122"/>
                    <a:cs typeface="Calibri" panose="020F0502020204030204" pitchFamily="34" charset="0"/>
                  </a:rPr>
                  <a:t>Distributed State Aggregation &amp; Hierarchical Aggregation</a:t>
                </a:r>
              </a:p>
              <a:p>
                <a:pPr marL="1257300" lvl="2" indent="-342900" algn="just">
                  <a:lnSpc>
                    <a:spcPct val="110000"/>
                  </a:lnSpc>
                  <a:spcAft>
                    <a:spcPts val="1200"/>
                  </a:spcAft>
                  <a:buFont typeface="Arial" panose="020B0604020202020204" pitchFamily="34" charset="0"/>
                  <a:buChar char="•"/>
                </a:pPr>
                <a:r>
                  <a:rPr lang="en-US" altLang="zh-CN" sz="2000" dirty="0">
                    <a:latin typeface="Calibri" panose="020F0502020204030204" pitchFamily="34" charset="0"/>
                    <a:cs typeface="Calibri" panose="020F0502020204030204" pitchFamily="34" charset="0"/>
                  </a:rPr>
                  <a:t>Datasets: CAIDA</a:t>
                </a:r>
              </a:p>
              <a:p>
                <a:pPr marL="1714500" lvl="3" indent="-342900" algn="just">
                  <a:lnSpc>
                    <a:spcPct val="110000"/>
                  </a:lnSpc>
                  <a:spcAft>
                    <a:spcPts val="1200"/>
                  </a:spcAft>
                  <a:buFont typeface="Arial" panose="020B0604020202020204" pitchFamily="34" charset="0"/>
                  <a:buChar char="•"/>
                </a:pPr>
                <a:r>
                  <a:rPr lang="en-US" altLang="zh-CN" sz="2000" dirty="0">
                    <a:latin typeface="Calibri" panose="020F0502020204030204" pitchFamily="34" charset="0"/>
                    <a:cs typeface="Calibri" panose="020F0502020204030204" pitchFamily="34" charset="0"/>
                  </a:rPr>
                  <a:t>We use the traffic dataset collected from CAIDA in 2018. Each packet is associated with a 5-tuple (&lt;</a:t>
                </a:r>
                <a:r>
                  <a:rPr lang="en-US" altLang="zh-CN" sz="2000" dirty="0" err="1">
                    <a:latin typeface="Calibri" panose="020F0502020204030204" pitchFamily="34" charset="0"/>
                    <a:cs typeface="Calibri" panose="020F0502020204030204" pitchFamily="34" charset="0"/>
                  </a:rPr>
                  <a:t>srcIP</a:t>
                </a:r>
                <a:r>
                  <a:rPr lang="en-US" altLang="zh-CN" sz="2000" dirty="0">
                    <a:latin typeface="Calibri" panose="020F0502020204030204" pitchFamily="34" charset="0"/>
                    <a:cs typeface="Calibri" panose="020F0502020204030204" pitchFamily="34" charset="0"/>
                  </a:rPr>
                  <a:t>, </a:t>
                </a:r>
                <a:r>
                  <a:rPr lang="en-US" altLang="zh-CN" sz="2000" dirty="0" err="1">
                    <a:latin typeface="Calibri" panose="020F0502020204030204" pitchFamily="34" charset="0"/>
                    <a:cs typeface="Calibri" panose="020F0502020204030204" pitchFamily="34" charset="0"/>
                  </a:rPr>
                  <a:t>dstIP</a:t>
                </a:r>
                <a:r>
                  <a:rPr lang="en-US" altLang="zh-CN" sz="2000" dirty="0">
                    <a:latin typeface="Calibri" panose="020F0502020204030204" pitchFamily="34" charset="0"/>
                    <a:cs typeface="Calibri" panose="020F0502020204030204" pitchFamily="34" charset="0"/>
                  </a:rPr>
                  <a:t>, </a:t>
                </a:r>
                <a:r>
                  <a:rPr lang="en-US" altLang="zh-CN" sz="2000" dirty="0" err="1">
                    <a:latin typeface="Calibri" panose="020F0502020204030204" pitchFamily="34" charset="0"/>
                    <a:cs typeface="Calibri" panose="020F0502020204030204" pitchFamily="34" charset="0"/>
                  </a:rPr>
                  <a:t>srcPort</a:t>
                </a:r>
                <a:r>
                  <a:rPr lang="en-US" altLang="zh-CN" sz="2000" dirty="0">
                    <a:latin typeface="Calibri" panose="020F0502020204030204" pitchFamily="34" charset="0"/>
                    <a:cs typeface="Calibri" panose="020F0502020204030204" pitchFamily="34" charset="0"/>
                  </a:rPr>
                  <a:t>, </a:t>
                </a:r>
                <a:r>
                  <a:rPr lang="en-US" altLang="zh-CN" sz="2000" dirty="0" err="1">
                    <a:latin typeface="Calibri" panose="020F0502020204030204" pitchFamily="34" charset="0"/>
                    <a:cs typeface="Calibri" panose="020F0502020204030204" pitchFamily="34" charset="0"/>
                  </a:rPr>
                  <a:t>dstPort</a:t>
                </a:r>
                <a:r>
                  <a:rPr lang="en-US" altLang="zh-CN" sz="2000" dirty="0">
                    <a:latin typeface="Calibri" panose="020F0502020204030204" pitchFamily="34" charset="0"/>
                    <a:cs typeface="Calibri" panose="020F0502020204030204" pitchFamily="34" charset="0"/>
                  </a:rPr>
                  <a:t>, protocol&gt;). </a:t>
                </a:r>
              </a:p>
              <a:p>
                <a:pPr marL="1257300" lvl="2" indent="-342900" algn="just">
                  <a:lnSpc>
                    <a:spcPct val="110000"/>
                  </a:lnSpc>
                  <a:spcAft>
                    <a:spcPts val="1200"/>
                  </a:spcAft>
                  <a:buFont typeface="Arial" panose="020B0604020202020204" pitchFamily="34" charset="0"/>
                  <a:buChar char="•"/>
                </a:pPr>
                <a:r>
                  <a:rPr lang="en-US" altLang="zh-CN" sz="2000" dirty="0" err="1">
                    <a:latin typeface="Calibri" panose="020F0502020204030204" pitchFamily="34" charset="0"/>
                    <a:cs typeface="Calibri" panose="020F0502020204030204" pitchFamily="34" charset="0"/>
                  </a:rPr>
                  <a:t>i.i.d</a:t>
                </a:r>
                <a:r>
                  <a:rPr lang="en-US" altLang="zh-CN" sz="2000" dirty="0">
                    <a:latin typeface="Calibri" panose="020F0502020204030204" pitchFamily="34" charset="0"/>
                    <a:cs typeface="Calibri" panose="020F0502020204030204" pitchFamily="34" charset="0"/>
                  </a:rPr>
                  <a:t>:</a:t>
                </a:r>
                <a:r>
                  <a:rPr lang="zh-CN" altLang="en-US" sz="2000" dirty="0">
                    <a:latin typeface="Calibri" panose="020F0502020204030204" pitchFamily="34" charset="0"/>
                    <a:cs typeface="Calibri" panose="020F0502020204030204" pitchFamily="34" charset="0"/>
                  </a:rPr>
                  <a:t> </a:t>
                </a:r>
                <a:r>
                  <a:rPr lang="en-US" altLang="zh-CN" sz="2000" dirty="0">
                    <a:latin typeface="Calibri" panose="020F0502020204030204" pitchFamily="34" charset="0"/>
                    <a:cs typeface="Calibri" panose="020F0502020204030204" pitchFamily="34" charset="0"/>
                  </a:rPr>
                  <a:t>randomly allocate each packet to one device</a:t>
                </a:r>
              </a:p>
              <a:p>
                <a:pPr marL="1714500" lvl="3" indent="-342900" algn="just">
                  <a:lnSpc>
                    <a:spcPct val="110000"/>
                  </a:lnSpc>
                  <a:spcAft>
                    <a:spcPts val="1200"/>
                  </a:spcAft>
                  <a:buFont typeface="Arial" panose="020B0604020202020204" pitchFamily="34" charset="0"/>
                  <a:buChar char="•"/>
                </a:pPr>
                <a:r>
                  <a:rPr lang="en-US" altLang="zh-CN" sz="2000" dirty="0">
                    <a:latin typeface="Calibri" panose="020F0502020204030204" pitchFamily="34" charset="0"/>
                    <a:cs typeface="Calibri" panose="020F0502020204030204" pitchFamily="34" charset="0"/>
                  </a:rPr>
                  <a:t>Count the number of each </a:t>
                </a:r>
                <a:r>
                  <a:rPr lang="en-US" altLang="zh-CN" sz="2000" dirty="0" err="1">
                    <a:latin typeface="Calibri" panose="020F0502020204030204" pitchFamily="34" charset="0"/>
                    <a:cs typeface="Calibri" panose="020F0502020204030204" pitchFamily="34" charset="0"/>
                  </a:rPr>
                  <a:t>srcIP</a:t>
                </a:r>
                <a:endParaRPr lang="en-US" altLang="zh-CN" sz="2000" dirty="0">
                  <a:latin typeface="Calibri" panose="020F0502020204030204" pitchFamily="34" charset="0"/>
                  <a:cs typeface="Calibri" panose="020F0502020204030204" pitchFamily="34" charset="0"/>
                </a:endParaRPr>
              </a:p>
              <a:p>
                <a:pPr marL="1714500" lvl="3" indent="-342900" algn="just">
                  <a:lnSpc>
                    <a:spcPct val="110000"/>
                  </a:lnSpc>
                  <a:spcAft>
                    <a:spcPts val="1200"/>
                  </a:spcAft>
                  <a:buFont typeface="Arial" panose="020B0604020202020204" pitchFamily="34" charset="0"/>
                  <a:buChar char="•"/>
                </a:pPr>
                <a:r>
                  <a:rPr lang="en-US" altLang="zh-CN" sz="2000" dirty="0">
                    <a:latin typeface="Calibri" panose="020F0502020204030204" pitchFamily="34" charset="0"/>
                    <a:cs typeface="Calibri" panose="020F0502020204030204" pitchFamily="34" charset="0"/>
                  </a:rPr>
                  <a:t>Each local device contains </a:t>
                </a:r>
                <a14:m>
                  <m:oMath xmlns:m="http://schemas.openxmlformats.org/officeDocument/2006/math">
                    <m:r>
                      <a:rPr lang="en-US" altLang="zh-CN" sz="2000" i="1" dirty="0" smtClean="0">
                        <a:solidFill>
                          <a:srgbClr val="C00000"/>
                        </a:solidFill>
                        <a:latin typeface="Cambria Math" panose="02040503050406030204" pitchFamily="18" charset="0"/>
                        <a:cs typeface="Calibri" panose="020F0502020204030204" pitchFamily="34" charset="0"/>
                      </a:rPr>
                      <m:t>1.81</m:t>
                    </m:r>
                    <m:r>
                      <a:rPr lang="en-US" altLang="zh-CN" sz="2000" b="0" i="1" dirty="0" smtClean="0">
                        <a:solidFill>
                          <a:srgbClr val="C00000"/>
                        </a:solidFill>
                        <a:latin typeface="Cambria Math" panose="02040503050406030204" pitchFamily="18" charset="0"/>
                        <a:cs typeface="Calibri" panose="020F0502020204030204" pitchFamily="34" charset="0"/>
                      </a:rPr>
                      <m:t>×</m:t>
                    </m:r>
                    <m:sSup>
                      <m:sSupPr>
                        <m:ctrlPr>
                          <a:rPr lang="en-US" altLang="zh-CN" sz="2000" b="0" i="1" dirty="0" smtClean="0">
                            <a:solidFill>
                              <a:srgbClr val="C00000"/>
                            </a:solidFill>
                            <a:latin typeface="Cambria Math" panose="02040503050406030204" pitchFamily="18" charset="0"/>
                            <a:cs typeface="Calibri" panose="020F0502020204030204" pitchFamily="34" charset="0"/>
                          </a:rPr>
                        </m:ctrlPr>
                      </m:sSupPr>
                      <m:e>
                        <m:r>
                          <a:rPr lang="en-US" altLang="zh-CN" sz="2000" i="1" dirty="0" smtClean="0">
                            <a:solidFill>
                              <a:srgbClr val="C00000"/>
                            </a:solidFill>
                            <a:latin typeface="Cambria Math" panose="02040503050406030204" pitchFamily="18" charset="0"/>
                            <a:cs typeface="Calibri" panose="020F0502020204030204" pitchFamily="34" charset="0"/>
                          </a:rPr>
                          <m:t>10</m:t>
                        </m:r>
                      </m:e>
                      <m:sup>
                        <m:r>
                          <a:rPr lang="en-US" altLang="zh-CN" sz="2000" i="1" dirty="0" smtClean="0">
                            <a:solidFill>
                              <a:srgbClr val="C00000"/>
                            </a:solidFill>
                            <a:latin typeface="Cambria Math" panose="02040503050406030204" pitchFamily="18" charset="0"/>
                            <a:cs typeface="Calibri" panose="020F0502020204030204" pitchFamily="34" charset="0"/>
                          </a:rPr>
                          <m:t>5</m:t>
                        </m:r>
                      </m:sup>
                    </m:sSup>
                    <m:r>
                      <a:rPr lang="en-US" altLang="zh-CN" sz="2000" i="1" dirty="0" smtClean="0">
                        <a:latin typeface="Cambria Math" panose="02040503050406030204" pitchFamily="18" charset="0"/>
                        <a:cs typeface="Calibri" panose="020F0502020204030204" pitchFamily="34" charset="0"/>
                      </a:rPr>
                      <m:t> </m:t>
                    </m:r>
                  </m:oMath>
                </a14:m>
                <a:r>
                  <a:rPr lang="en-US" altLang="zh-CN" sz="2000" dirty="0" err="1">
                    <a:latin typeface="Calibri" panose="020F0502020204030204" pitchFamily="34" charset="0"/>
                    <a:cs typeface="Calibri" panose="020F0502020204030204" pitchFamily="34" charset="0"/>
                  </a:rPr>
                  <a:t>srcIP</a:t>
                </a:r>
                <a:r>
                  <a:rPr lang="en-US" altLang="zh-CN" sz="2000" dirty="0">
                    <a:latin typeface="Calibri" panose="020F0502020204030204" pitchFamily="34" charset="0"/>
                    <a:cs typeface="Calibri" panose="020F0502020204030204" pitchFamily="34" charset="0"/>
                  </a:rPr>
                  <a:t> on average.</a:t>
                </a:r>
              </a:p>
              <a:p>
                <a:pPr marL="1257300" lvl="2" indent="-342900" algn="just">
                  <a:lnSpc>
                    <a:spcPct val="110000"/>
                  </a:lnSpc>
                  <a:spcAft>
                    <a:spcPts val="1200"/>
                  </a:spcAft>
                  <a:buFont typeface="Arial" panose="020B0604020202020204" pitchFamily="34" charset="0"/>
                  <a:buChar char="•"/>
                </a:pPr>
                <a:r>
                  <a:rPr lang="en-US" altLang="zh-CN" sz="2000" dirty="0">
                    <a:solidFill>
                      <a:schemeClr val="tx1"/>
                    </a:solidFill>
                    <a:latin typeface="Calibri" panose="020F0502020204030204" pitchFamily="34" charset="0"/>
                    <a:cs typeface="Calibri" panose="020F0502020204030204" pitchFamily="34" charset="0"/>
                  </a:rPr>
                  <a:t>non-</a:t>
                </a:r>
                <a:r>
                  <a:rPr lang="en-US" altLang="zh-CN" sz="2000" dirty="0" err="1">
                    <a:solidFill>
                      <a:schemeClr val="tx1"/>
                    </a:solidFill>
                    <a:latin typeface="Calibri" panose="020F0502020204030204" pitchFamily="34" charset="0"/>
                    <a:cs typeface="Calibri" panose="020F0502020204030204" pitchFamily="34" charset="0"/>
                  </a:rPr>
                  <a:t>i.i.d</a:t>
                </a:r>
                <a:r>
                  <a:rPr lang="en-US" altLang="zh-CN" sz="2000" dirty="0">
                    <a:solidFill>
                      <a:schemeClr val="tx1"/>
                    </a:solidFill>
                    <a:latin typeface="Calibri" panose="020F0502020204030204" pitchFamily="34" charset="0"/>
                    <a:cs typeface="Calibri" panose="020F0502020204030204" pitchFamily="34" charset="0"/>
                  </a:rPr>
                  <a:t>: hash each packet to one device according to its 5-tuple</a:t>
                </a:r>
              </a:p>
              <a:p>
                <a:pPr marL="1714500" lvl="3" indent="-342900" algn="just">
                  <a:lnSpc>
                    <a:spcPct val="110000"/>
                  </a:lnSpc>
                  <a:spcAft>
                    <a:spcPts val="1200"/>
                  </a:spcAft>
                  <a:buFont typeface="Arial" panose="020B0604020202020204" pitchFamily="34" charset="0"/>
                  <a:buChar char="•"/>
                </a:pPr>
                <a:r>
                  <a:rPr lang="en-US" altLang="zh-CN" sz="2000" dirty="0">
                    <a:solidFill>
                      <a:schemeClr val="tx1"/>
                    </a:solidFill>
                    <a:latin typeface="Calibri" panose="020F0502020204030204" pitchFamily="34" charset="0"/>
                    <a:cs typeface="Calibri" panose="020F0502020204030204" pitchFamily="34" charset="0"/>
                  </a:rPr>
                  <a:t>Count the number of each </a:t>
                </a:r>
                <a:r>
                  <a:rPr lang="en-US" altLang="zh-CN" sz="2000" dirty="0" err="1">
                    <a:solidFill>
                      <a:schemeClr val="tx1"/>
                    </a:solidFill>
                    <a:latin typeface="Calibri" panose="020F0502020204030204" pitchFamily="34" charset="0"/>
                    <a:cs typeface="Calibri" panose="020F0502020204030204" pitchFamily="34" charset="0"/>
                  </a:rPr>
                  <a:t>srcIP</a:t>
                </a:r>
                <a:endParaRPr lang="en-US" altLang="zh-CN" sz="2000" dirty="0">
                  <a:solidFill>
                    <a:schemeClr val="tx1"/>
                  </a:solidFill>
                  <a:latin typeface="Calibri" panose="020F0502020204030204" pitchFamily="34" charset="0"/>
                  <a:cs typeface="Calibri" panose="020F0502020204030204" pitchFamily="34" charset="0"/>
                </a:endParaRPr>
              </a:p>
              <a:p>
                <a:pPr marL="1714500" lvl="3" indent="-342900" algn="just">
                  <a:lnSpc>
                    <a:spcPct val="110000"/>
                  </a:lnSpc>
                  <a:spcAft>
                    <a:spcPts val="1200"/>
                  </a:spcAft>
                  <a:buFont typeface="Arial" panose="020B0604020202020204" pitchFamily="34" charset="0"/>
                  <a:buChar char="•"/>
                </a:pPr>
                <a:r>
                  <a:rPr lang="en-US" altLang="zh-CN" sz="2000" dirty="0">
                    <a:solidFill>
                      <a:schemeClr val="tx1"/>
                    </a:solidFill>
                    <a:latin typeface="Calibri" panose="020F0502020204030204" pitchFamily="34" charset="0"/>
                    <a:cs typeface="Calibri" panose="020F0502020204030204" pitchFamily="34" charset="0"/>
                  </a:rPr>
                  <a:t>Each local device contains </a:t>
                </a:r>
                <a14:m>
                  <m:oMath xmlns:m="http://schemas.openxmlformats.org/officeDocument/2006/math">
                    <m:r>
                      <a:rPr lang="en-US" altLang="zh-CN" sz="2000" i="1" dirty="0" smtClean="0">
                        <a:solidFill>
                          <a:schemeClr val="tx1"/>
                        </a:solidFill>
                        <a:latin typeface="Cambria Math" panose="02040503050406030204" pitchFamily="18" charset="0"/>
                        <a:cs typeface="Calibri" panose="020F0502020204030204" pitchFamily="34" charset="0"/>
                      </a:rPr>
                      <m:t>4.93</m:t>
                    </m:r>
                    <m:r>
                      <a:rPr lang="en-US" altLang="zh-CN" sz="2000" b="0" i="1" dirty="0" smtClean="0">
                        <a:solidFill>
                          <a:schemeClr val="tx1"/>
                        </a:solidFill>
                        <a:latin typeface="Cambria Math" panose="02040503050406030204" pitchFamily="18" charset="0"/>
                        <a:cs typeface="Calibri" panose="020F0502020204030204" pitchFamily="34" charset="0"/>
                      </a:rPr>
                      <m:t>×</m:t>
                    </m:r>
                    <m:sSup>
                      <m:sSupPr>
                        <m:ctrlPr>
                          <a:rPr lang="en-US" altLang="zh-CN" sz="2000" b="0" i="1" dirty="0" smtClean="0">
                            <a:solidFill>
                              <a:schemeClr val="tx1"/>
                            </a:solidFill>
                            <a:latin typeface="Cambria Math" panose="02040503050406030204" pitchFamily="18" charset="0"/>
                            <a:cs typeface="Calibri" panose="020F0502020204030204" pitchFamily="34" charset="0"/>
                          </a:rPr>
                        </m:ctrlPr>
                      </m:sSupPr>
                      <m:e>
                        <m:r>
                          <a:rPr lang="en-US" altLang="zh-CN" sz="2000" i="1" dirty="0" smtClean="0">
                            <a:solidFill>
                              <a:schemeClr val="tx1"/>
                            </a:solidFill>
                            <a:latin typeface="Cambria Math" panose="02040503050406030204" pitchFamily="18" charset="0"/>
                            <a:cs typeface="Calibri" panose="020F0502020204030204" pitchFamily="34" charset="0"/>
                          </a:rPr>
                          <m:t>10</m:t>
                        </m:r>
                      </m:e>
                      <m:sup>
                        <m:r>
                          <a:rPr lang="en-US" altLang="zh-CN" sz="2000" i="1" dirty="0" smtClean="0">
                            <a:solidFill>
                              <a:schemeClr val="tx1"/>
                            </a:solidFill>
                            <a:latin typeface="Cambria Math" panose="02040503050406030204" pitchFamily="18" charset="0"/>
                            <a:cs typeface="Calibri" panose="020F0502020204030204" pitchFamily="34" charset="0"/>
                          </a:rPr>
                          <m:t>4</m:t>
                        </m:r>
                      </m:sup>
                    </m:sSup>
                  </m:oMath>
                </a14:m>
                <a:r>
                  <a:rPr lang="en-US" altLang="zh-CN" sz="2000" dirty="0">
                    <a:solidFill>
                      <a:schemeClr val="tx1"/>
                    </a:solidFill>
                    <a:latin typeface="Calibri" panose="020F0502020204030204" pitchFamily="34" charset="0"/>
                    <a:cs typeface="Calibri" panose="020F0502020204030204" pitchFamily="34" charset="0"/>
                  </a:rPr>
                  <a:t> </a:t>
                </a:r>
                <a:r>
                  <a:rPr lang="en-US" altLang="zh-CN" sz="2000" dirty="0" err="1">
                    <a:solidFill>
                      <a:schemeClr val="tx1"/>
                    </a:solidFill>
                    <a:latin typeface="Calibri" panose="020F0502020204030204" pitchFamily="34" charset="0"/>
                    <a:cs typeface="Calibri" panose="020F0502020204030204" pitchFamily="34" charset="0"/>
                  </a:rPr>
                  <a:t>srcIP</a:t>
                </a:r>
                <a:r>
                  <a:rPr lang="en-US" altLang="zh-CN" sz="2000" dirty="0">
                    <a:solidFill>
                      <a:schemeClr val="tx1"/>
                    </a:solidFill>
                    <a:latin typeface="Calibri" panose="020F0502020204030204" pitchFamily="34" charset="0"/>
                    <a:cs typeface="Calibri" panose="020F0502020204030204" pitchFamily="34" charset="0"/>
                  </a:rPr>
                  <a:t> on average.</a:t>
                </a:r>
                <a:endParaRPr lang="en-US" altLang="zh-CN" sz="2000" dirty="0">
                  <a:solidFill>
                    <a:schemeClr val="bg2"/>
                  </a:solidFill>
                  <a:latin typeface="Calibri" panose="020F0502020204030204" pitchFamily="34" charset="0"/>
                  <a:cs typeface="Calibri" panose="020F0502020204030204" pitchFamily="34" charset="0"/>
                </a:endParaRPr>
              </a:p>
            </p:txBody>
          </p:sp>
        </mc:Choice>
        <mc:Fallback>
          <p:sp>
            <p:nvSpPr>
              <p:cNvPr id="53" name="文本框 52">
                <a:extLst>
                  <a:ext uri="{FF2B5EF4-FFF2-40B4-BE49-F238E27FC236}">
                    <a16:creationId xmlns:a16="http://schemas.microsoft.com/office/drawing/2014/main" id="{9D83C9BA-9E77-4B46-BAC9-7FE994CBCEEB}"/>
                  </a:ext>
                </a:extLst>
              </p:cNvPr>
              <p:cNvSpPr txBox="1">
                <a:spLocks noRot="1" noChangeAspect="1" noMove="1" noResize="1" noEditPoints="1" noAdjustHandles="1" noChangeArrowheads="1" noChangeShapeType="1" noTextEdit="1"/>
              </p:cNvSpPr>
              <p:nvPr/>
            </p:nvSpPr>
            <p:spPr>
              <a:xfrm>
                <a:off x="477270" y="1164467"/>
                <a:ext cx="11183788" cy="4694170"/>
              </a:xfrm>
              <a:prstGeom prst="rect">
                <a:avLst/>
              </a:prstGeom>
              <a:blipFill>
                <a:blip r:embed="rId4"/>
                <a:stretch>
                  <a:fillRect t="-270" r="-567" b="-1348"/>
                </a:stretch>
              </a:blipFill>
            </p:spPr>
            <p:txBody>
              <a:bodyPr/>
              <a:lstStyle/>
              <a:p>
                <a:r>
                  <a:rPr lang="zh-CN" altLang="en-US">
                    <a:noFill/>
                  </a:rPr>
                  <a:t> </a:t>
                </a:r>
              </a:p>
            </p:txBody>
          </p:sp>
        </mc:Fallback>
      </mc:AlternateContent>
      <p:sp>
        <p:nvSpPr>
          <p:cNvPr id="21" name="文本框 20"/>
          <p:cNvSpPr txBox="1"/>
          <p:nvPr/>
        </p:nvSpPr>
        <p:spPr>
          <a:xfrm>
            <a:off x="1341487" y="308511"/>
            <a:ext cx="9931116" cy="400110"/>
          </a:xfrm>
          <a:prstGeom prst="rect">
            <a:avLst/>
          </a:prstGeom>
          <a:noFill/>
        </p:spPr>
        <p:txBody>
          <a:bodyPr wrap="square" rtlCol="0">
            <a:spAutoFit/>
          </a:bodyPr>
          <a:lstStyle>
            <a:defPPr>
              <a:defRPr lang="zh-CN"/>
            </a:defPPr>
            <a:lvl1pPr>
              <a:defRPr sz="2400">
                <a:solidFill>
                  <a:schemeClr val="bg2">
                    <a:lumMod val="25000"/>
                  </a:schemeClr>
                </a:solidFill>
                <a:ea typeface="方正兰亭粗黑_GBK" panose="02000000000000000000" pitchFamily="2" charset="-122"/>
              </a:defRPr>
            </a:lvl1pPr>
          </a:lstStyle>
          <a:p>
            <a:r>
              <a:rPr lang="en-US" altLang="zh-CN" sz="2000" dirty="0"/>
              <a:t>Experiments Setup - </a:t>
            </a:r>
            <a:r>
              <a:rPr lang="en-US" altLang="zh-CN" sz="2000" dirty="0">
                <a:latin typeface="Calibri" panose="020F0502020204030204" pitchFamily="34" charset="0"/>
                <a:cs typeface="Calibri" panose="020F0502020204030204" pitchFamily="34" charset="0"/>
              </a:rPr>
              <a:t>Distributed State Aggregation &amp; Hierarchical Aggregation</a:t>
            </a:r>
            <a:endParaRPr lang="zh-CN" altLang="en-US" sz="2000" dirty="0"/>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Tree>
    <p:custDataLst>
      <p:tags r:id="rId1"/>
    </p:custDataLst>
    <p:extLst>
      <p:ext uri="{BB962C8B-B14F-4D97-AF65-F5344CB8AC3E}">
        <p14:creationId xmlns:p14="http://schemas.microsoft.com/office/powerpoint/2010/main" val="2378099915"/>
      </p:ext>
    </p:extLst>
  </p:cSld>
  <p:clrMapOvr>
    <a:masterClrMapping/>
  </p:clrMapOvr>
  <mc:AlternateContent xmlns:mc="http://schemas.openxmlformats.org/markup-compatibility/2006" xmlns:p14="http://schemas.microsoft.com/office/powerpoint/2010/main">
    <mc:Choice Requires="p14">
      <p:transition spd="med" p14:dur="700" advTm="239576">
        <p:fade/>
      </p:transition>
    </mc:Choice>
    <mc:Fallback xmlns="">
      <p:transition spd="med" advTm="239576">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341486" y="308511"/>
            <a:ext cx="7200000" cy="400110"/>
          </a:xfrm>
          <a:prstGeom prst="rect">
            <a:avLst/>
          </a:prstGeom>
          <a:noFill/>
        </p:spPr>
        <p:txBody>
          <a:bodyPr wrap="square" rtlCol="0">
            <a:spAutoFit/>
          </a:bodyPr>
          <a:lstStyle>
            <a:defPPr>
              <a:defRPr lang="zh-CN"/>
            </a:defPPr>
            <a:lvl1pPr>
              <a:defRPr sz="2400">
                <a:solidFill>
                  <a:schemeClr val="bg2">
                    <a:lumMod val="25000"/>
                  </a:schemeClr>
                </a:solidFill>
                <a:ea typeface="方正兰亭粗黑_GBK" panose="02000000000000000000" pitchFamily="2" charset="-122"/>
              </a:defRPr>
            </a:lvl1pPr>
          </a:lstStyle>
          <a:p>
            <a:r>
              <a:rPr lang="en-US" altLang="zh-CN" sz="2000" dirty="0"/>
              <a:t>Experiments on Distributed State Aggregation</a:t>
            </a:r>
            <a:endParaRPr lang="zh-CN" altLang="en-US" sz="2000" dirty="0"/>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pic>
        <p:nvPicPr>
          <p:cNvPr id="5" name="图片 4">
            <a:extLst>
              <a:ext uri="{FF2B5EF4-FFF2-40B4-BE49-F238E27FC236}">
                <a16:creationId xmlns:a16="http://schemas.microsoft.com/office/drawing/2014/main" id="{3935954C-5B78-FF10-328A-1E0AE3495F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9210" y="1132313"/>
            <a:ext cx="2412058" cy="2340000"/>
          </a:xfrm>
          <a:prstGeom prst="rect">
            <a:avLst/>
          </a:prstGeom>
        </p:spPr>
      </p:pic>
      <p:pic>
        <p:nvPicPr>
          <p:cNvPr id="7" name="图片 6">
            <a:extLst>
              <a:ext uri="{FF2B5EF4-FFF2-40B4-BE49-F238E27FC236}">
                <a16:creationId xmlns:a16="http://schemas.microsoft.com/office/drawing/2014/main" id="{18D87549-C40C-22C3-DE2E-5B708A67BE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6518" y="1132313"/>
            <a:ext cx="2358963" cy="2340000"/>
          </a:xfrm>
          <a:prstGeom prst="rect">
            <a:avLst/>
          </a:prstGeom>
        </p:spPr>
      </p:pic>
      <p:pic>
        <p:nvPicPr>
          <p:cNvPr id="9" name="图片 8">
            <a:extLst>
              <a:ext uri="{FF2B5EF4-FFF2-40B4-BE49-F238E27FC236}">
                <a16:creationId xmlns:a16="http://schemas.microsoft.com/office/drawing/2014/main" id="{8A2D21C0-7B49-EF87-4887-8A8C290784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1486" y="3778572"/>
            <a:ext cx="2343793" cy="2340000"/>
          </a:xfrm>
          <a:prstGeom prst="rect">
            <a:avLst/>
          </a:prstGeom>
        </p:spPr>
      </p:pic>
      <p:pic>
        <p:nvPicPr>
          <p:cNvPr id="11" name="图片 10">
            <a:extLst>
              <a:ext uri="{FF2B5EF4-FFF2-40B4-BE49-F238E27FC236}">
                <a16:creationId xmlns:a16="http://schemas.microsoft.com/office/drawing/2014/main" id="{8266B0BE-28B6-C00C-459C-5CA3AE4026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79210" y="3778572"/>
            <a:ext cx="2355170" cy="2340000"/>
          </a:xfrm>
          <a:prstGeom prst="rect">
            <a:avLst/>
          </a:prstGeom>
        </p:spPr>
      </p:pic>
      <p:sp>
        <p:nvSpPr>
          <p:cNvPr id="14" name="文本框 13">
            <a:extLst>
              <a:ext uri="{FF2B5EF4-FFF2-40B4-BE49-F238E27FC236}">
                <a16:creationId xmlns:a16="http://schemas.microsoft.com/office/drawing/2014/main" id="{3472CBC6-5EF9-953B-0941-620BFAAB4873}"/>
              </a:ext>
            </a:extLst>
          </p:cNvPr>
          <p:cNvSpPr txBox="1"/>
          <p:nvPr/>
        </p:nvSpPr>
        <p:spPr>
          <a:xfrm>
            <a:off x="1341486" y="1132313"/>
            <a:ext cx="3077446" cy="400110"/>
          </a:xfrm>
          <a:prstGeom prst="rect">
            <a:avLst/>
          </a:prstGeom>
          <a:noFill/>
        </p:spPr>
        <p:txBody>
          <a:bodyPr wrap="none" rtlCol="0">
            <a:spAutoFit/>
          </a:bodyPr>
          <a:lstStyle/>
          <a:p>
            <a:r>
              <a:rPr kumimoji="1" lang="en" altLang="zh-CN" sz="2000" dirty="0">
                <a:solidFill>
                  <a:srgbClr val="C00000"/>
                </a:solidFill>
              </a:rPr>
              <a:t>Estimating global frequency</a:t>
            </a:r>
            <a:endParaRPr kumimoji="1" lang="zh-CN" altLang="en-US" sz="2000" dirty="0">
              <a:solidFill>
                <a:srgbClr val="C00000"/>
              </a:solidFill>
            </a:endParaRPr>
          </a:p>
        </p:txBody>
      </p:sp>
      <p:sp>
        <p:nvSpPr>
          <p:cNvPr id="16" name="文本框 15">
            <a:extLst>
              <a:ext uri="{FF2B5EF4-FFF2-40B4-BE49-F238E27FC236}">
                <a16:creationId xmlns:a16="http://schemas.microsoft.com/office/drawing/2014/main" id="{9E800150-594A-A62E-B063-6BE5AA307637}"/>
              </a:ext>
            </a:extLst>
          </p:cNvPr>
          <p:cNvSpPr txBox="1"/>
          <p:nvPr/>
        </p:nvSpPr>
        <p:spPr>
          <a:xfrm>
            <a:off x="1341486" y="3778572"/>
            <a:ext cx="2304542" cy="400110"/>
          </a:xfrm>
          <a:prstGeom prst="rect">
            <a:avLst/>
          </a:prstGeom>
          <a:noFill/>
        </p:spPr>
        <p:txBody>
          <a:bodyPr wrap="none" rtlCol="0">
            <a:spAutoFit/>
          </a:bodyPr>
          <a:lstStyle/>
          <a:p>
            <a:r>
              <a:rPr kumimoji="1" lang="en" altLang="zh-CN" sz="2000" dirty="0">
                <a:solidFill>
                  <a:srgbClr val="C00000"/>
                </a:solidFill>
              </a:rPr>
              <a:t>Finding global top-𝐾</a:t>
            </a:r>
            <a:endParaRPr kumimoji="1" lang="zh-CN" altLang="en-US" sz="2000" dirty="0">
              <a:solidFill>
                <a:srgbClr val="C00000"/>
              </a:solidFill>
            </a:endParaRPr>
          </a:p>
        </p:txBody>
      </p:sp>
    </p:spTree>
    <p:extLst>
      <p:ext uri="{BB962C8B-B14F-4D97-AF65-F5344CB8AC3E}">
        <p14:creationId xmlns:p14="http://schemas.microsoft.com/office/powerpoint/2010/main" val="1709989364"/>
      </p:ext>
    </p:extLst>
  </p:cSld>
  <p:clrMapOvr>
    <a:masterClrMapping/>
  </p:clrMapOvr>
  <mc:AlternateContent xmlns:mc="http://schemas.openxmlformats.org/markup-compatibility/2006" xmlns:p14="http://schemas.microsoft.com/office/powerpoint/2010/main">
    <mc:Choice Requires="p14">
      <p:transition spd="med" p14:dur="700" advTm="6148">
        <p:fade/>
      </p:transition>
    </mc:Choice>
    <mc:Fallback xmlns="">
      <p:transition spd="med" advTm="6148">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341486" y="308511"/>
            <a:ext cx="7200000" cy="400110"/>
          </a:xfrm>
          <a:prstGeom prst="rect">
            <a:avLst/>
          </a:prstGeom>
          <a:noFill/>
        </p:spPr>
        <p:txBody>
          <a:bodyPr wrap="square" rtlCol="0">
            <a:spAutoFit/>
          </a:bodyPr>
          <a:lstStyle>
            <a:defPPr>
              <a:defRPr lang="zh-CN"/>
            </a:defPPr>
            <a:lvl1pPr>
              <a:defRPr sz="2400">
                <a:solidFill>
                  <a:schemeClr val="bg2">
                    <a:lumMod val="25000"/>
                  </a:schemeClr>
                </a:solidFill>
                <a:ea typeface="方正兰亭粗黑_GBK" panose="02000000000000000000" pitchFamily="2" charset="-122"/>
              </a:defRPr>
            </a:lvl1pPr>
          </a:lstStyle>
          <a:p>
            <a:r>
              <a:rPr lang="en-US" altLang="zh-CN" sz="2000" dirty="0"/>
              <a:t>Experiments on Hierarchical Aggregation</a:t>
            </a:r>
            <a:endParaRPr lang="zh-CN" altLang="en-US" sz="2000" dirty="0"/>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9" name="文本框 8">
            <a:extLst>
              <a:ext uri="{FF2B5EF4-FFF2-40B4-BE49-F238E27FC236}">
                <a16:creationId xmlns:a16="http://schemas.microsoft.com/office/drawing/2014/main" id="{7AACB454-0B41-7FC6-0193-FE062604ED33}"/>
              </a:ext>
            </a:extLst>
          </p:cNvPr>
          <p:cNvSpPr txBox="1"/>
          <p:nvPr/>
        </p:nvSpPr>
        <p:spPr>
          <a:xfrm>
            <a:off x="1341486" y="1132313"/>
            <a:ext cx="3077446" cy="400110"/>
          </a:xfrm>
          <a:prstGeom prst="rect">
            <a:avLst/>
          </a:prstGeom>
          <a:noFill/>
        </p:spPr>
        <p:txBody>
          <a:bodyPr wrap="none" rtlCol="0">
            <a:spAutoFit/>
          </a:bodyPr>
          <a:lstStyle/>
          <a:p>
            <a:r>
              <a:rPr kumimoji="1" lang="en" altLang="zh-CN" sz="2000" dirty="0">
                <a:solidFill>
                  <a:srgbClr val="C00000"/>
                </a:solidFill>
              </a:rPr>
              <a:t>Estimating global frequency</a:t>
            </a:r>
            <a:endParaRPr kumimoji="1" lang="zh-CN" altLang="en-US" sz="2000" dirty="0">
              <a:solidFill>
                <a:srgbClr val="C00000"/>
              </a:solidFill>
            </a:endParaRPr>
          </a:p>
        </p:txBody>
      </p:sp>
      <p:sp>
        <p:nvSpPr>
          <p:cNvPr id="10" name="文本框 9">
            <a:extLst>
              <a:ext uri="{FF2B5EF4-FFF2-40B4-BE49-F238E27FC236}">
                <a16:creationId xmlns:a16="http://schemas.microsoft.com/office/drawing/2014/main" id="{793948A3-6B83-2D31-2CC0-109351BDF0B6}"/>
              </a:ext>
            </a:extLst>
          </p:cNvPr>
          <p:cNvSpPr txBox="1"/>
          <p:nvPr/>
        </p:nvSpPr>
        <p:spPr>
          <a:xfrm>
            <a:off x="1341486" y="3778572"/>
            <a:ext cx="2304542" cy="400110"/>
          </a:xfrm>
          <a:prstGeom prst="rect">
            <a:avLst/>
          </a:prstGeom>
          <a:noFill/>
        </p:spPr>
        <p:txBody>
          <a:bodyPr wrap="none" rtlCol="0">
            <a:spAutoFit/>
          </a:bodyPr>
          <a:lstStyle/>
          <a:p>
            <a:r>
              <a:rPr kumimoji="1" lang="en" altLang="zh-CN" sz="2000" dirty="0">
                <a:solidFill>
                  <a:srgbClr val="C00000"/>
                </a:solidFill>
              </a:rPr>
              <a:t>Finding global top-𝐾</a:t>
            </a:r>
            <a:endParaRPr kumimoji="1" lang="zh-CN" altLang="en-US" sz="2000" dirty="0">
              <a:solidFill>
                <a:srgbClr val="C00000"/>
              </a:solidFill>
            </a:endParaRPr>
          </a:p>
        </p:txBody>
      </p:sp>
      <p:pic>
        <p:nvPicPr>
          <p:cNvPr id="4" name="图片 3">
            <a:extLst>
              <a:ext uri="{FF2B5EF4-FFF2-40B4-BE49-F238E27FC236}">
                <a16:creationId xmlns:a16="http://schemas.microsoft.com/office/drawing/2014/main" id="{E4DB3A8E-AFD1-B39D-9212-B217A0F54A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7654" y="3778572"/>
            <a:ext cx="2355170" cy="2340000"/>
          </a:xfrm>
          <a:prstGeom prst="rect">
            <a:avLst/>
          </a:prstGeom>
        </p:spPr>
      </p:pic>
      <p:pic>
        <p:nvPicPr>
          <p:cNvPr id="12" name="图片 11">
            <a:extLst>
              <a:ext uri="{FF2B5EF4-FFF2-40B4-BE49-F238E27FC236}">
                <a16:creationId xmlns:a16="http://schemas.microsoft.com/office/drawing/2014/main" id="{60498662-E59E-897E-9E44-EF0F5BAB82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1866" y="3778572"/>
            <a:ext cx="2408266" cy="2340000"/>
          </a:xfrm>
          <a:prstGeom prst="rect">
            <a:avLst/>
          </a:prstGeom>
        </p:spPr>
      </p:pic>
      <p:pic>
        <p:nvPicPr>
          <p:cNvPr id="14" name="图片 13">
            <a:extLst>
              <a:ext uri="{FF2B5EF4-FFF2-40B4-BE49-F238E27FC236}">
                <a16:creationId xmlns:a16="http://schemas.microsoft.com/office/drawing/2014/main" id="{576EEFBC-E819-3ECE-0DAB-FC985741D7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7832" y="1132313"/>
            <a:ext cx="2434814" cy="2340000"/>
          </a:xfrm>
          <a:prstGeom prst="rect">
            <a:avLst/>
          </a:prstGeom>
        </p:spPr>
      </p:pic>
      <p:pic>
        <p:nvPicPr>
          <p:cNvPr id="16" name="图片 15">
            <a:extLst>
              <a:ext uri="{FF2B5EF4-FFF2-40B4-BE49-F238E27FC236}">
                <a16:creationId xmlns:a16="http://schemas.microsoft.com/office/drawing/2014/main" id="{D4F253F7-E0FC-BD3B-F51C-209112A27D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16517" y="1132313"/>
            <a:ext cx="2358963" cy="2340000"/>
          </a:xfrm>
          <a:prstGeom prst="rect">
            <a:avLst/>
          </a:prstGeom>
        </p:spPr>
      </p:pic>
    </p:spTree>
    <p:extLst>
      <p:ext uri="{BB962C8B-B14F-4D97-AF65-F5344CB8AC3E}">
        <p14:creationId xmlns:p14="http://schemas.microsoft.com/office/powerpoint/2010/main" val="344548290"/>
      </p:ext>
    </p:extLst>
  </p:cSld>
  <p:clrMapOvr>
    <a:masterClrMapping/>
  </p:clrMapOvr>
  <mc:AlternateContent xmlns:mc="http://schemas.openxmlformats.org/markup-compatibility/2006" xmlns:p14="http://schemas.microsoft.com/office/powerpoint/2010/main">
    <mc:Choice Requires="p14">
      <p:transition spd="med" p14:dur="700" advTm="6148">
        <p:fade/>
      </p:transition>
    </mc:Choice>
    <mc:Fallback xmlns="">
      <p:transition spd="med" advTm="6148">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0" y="1468322"/>
            <a:ext cx="12192000" cy="38862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Text Placeholder 3"/>
          <p:cNvSpPr txBox="1">
            <a:spLocks/>
          </p:cNvSpPr>
          <p:nvPr/>
        </p:nvSpPr>
        <p:spPr>
          <a:xfrm>
            <a:off x="1541464" y="2547939"/>
            <a:ext cx="1641475" cy="1570037"/>
          </a:xfrm>
          <a:prstGeom prst="rect">
            <a:avLst/>
          </a:prstGeom>
        </p:spPr>
        <p:txBody>
          <a:bodyPr wrap="none" lIns="0" tIns="0" rIns="0" bIns="0" anchor="ct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115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04</a:t>
            </a:r>
          </a:p>
        </p:txBody>
      </p:sp>
      <p:sp>
        <p:nvSpPr>
          <p:cNvPr id="19" name="文本框 58"/>
          <p:cNvSpPr txBox="1"/>
          <p:nvPr/>
        </p:nvSpPr>
        <p:spPr>
          <a:xfrm>
            <a:off x="3372467" y="3300413"/>
            <a:ext cx="4079942" cy="830997"/>
          </a:xfrm>
          <a:prstGeom prst="rect">
            <a:avLst/>
          </a:prstGeom>
          <a:noFill/>
        </p:spPr>
        <p:txBody>
          <a:bodyPr wrap="square">
            <a:spAutoFit/>
          </a:bodyPr>
          <a:lstStyle/>
          <a:p>
            <a:pPr>
              <a:defRPr/>
            </a:pPr>
            <a:r>
              <a:rPr kumimoji="1" lang="en-US" altLang="zh-CN" sz="4800" i="1" dirty="0">
                <a:latin typeface="微软雅黑" panose="020B0503020204020204" pitchFamily="34" charset="-122"/>
                <a:ea typeface="微软雅黑" panose="020B0503020204020204" pitchFamily="34" charset="-122"/>
                <a:cs typeface="Arial" panose="020B0604020202020204" pitchFamily="34" charset="0"/>
              </a:rPr>
              <a:t>Summary</a:t>
            </a:r>
            <a:endParaRPr kumimoji="1" lang="zh-CN" altLang="en-US" sz="4800" i="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文本框 59"/>
          <p:cNvSpPr txBox="1"/>
          <p:nvPr/>
        </p:nvSpPr>
        <p:spPr>
          <a:xfrm>
            <a:off x="3363005" y="2773364"/>
            <a:ext cx="2098267" cy="584775"/>
          </a:xfrm>
          <a:prstGeom prst="rect">
            <a:avLst/>
          </a:prstGeom>
          <a:noFill/>
        </p:spPr>
        <p:txBody>
          <a:bodyPr wrap="none">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a:defRPr/>
            </a:pPr>
            <a:r>
              <a:rPr lang="en-US" altLang="zh-CN" sz="32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Part Four</a:t>
            </a:r>
            <a:endParaRPr lang="zh-CN" altLang="en-US" sz="32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1" name="等腰三角形 20"/>
          <p:cNvSpPr/>
          <p:nvPr/>
        </p:nvSpPr>
        <p:spPr>
          <a:xfrm rot="9233090">
            <a:off x="8731250" y="2454275"/>
            <a:ext cx="266700" cy="230188"/>
          </a:xfrm>
          <a:prstGeom prst="triangle">
            <a:avLst/>
          </a:prstGeom>
          <a:solidFill>
            <a:schemeClr val="accent1">
              <a:lumMod val="20000"/>
              <a:lumOff val="8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a:endParaRPr>
          </a:p>
        </p:txBody>
      </p:sp>
      <p:sp>
        <p:nvSpPr>
          <p:cNvPr id="22" name="等腰三角形 21"/>
          <p:cNvSpPr/>
          <p:nvPr/>
        </p:nvSpPr>
        <p:spPr>
          <a:xfrm rot="15569576">
            <a:off x="8378826" y="3128963"/>
            <a:ext cx="396875" cy="342900"/>
          </a:xfrm>
          <a:prstGeom prst="triangle">
            <a:avLst/>
          </a:prstGeom>
          <a:solidFill>
            <a:schemeClr val="accent1">
              <a:lumMod val="60000"/>
              <a:lumOff val="4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a:endParaRPr>
          </a:p>
        </p:txBody>
      </p:sp>
      <p:sp>
        <p:nvSpPr>
          <p:cNvPr id="23" name="等腰三角形 22"/>
          <p:cNvSpPr/>
          <p:nvPr/>
        </p:nvSpPr>
        <p:spPr>
          <a:xfrm rot="21371394">
            <a:off x="8247063" y="1804989"/>
            <a:ext cx="266700" cy="230187"/>
          </a:xfrm>
          <a:prstGeom prst="triangle">
            <a:avLst/>
          </a:prstGeom>
          <a:solidFill>
            <a:schemeClr val="accent1">
              <a:lumMod val="60000"/>
              <a:lumOff val="4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a:endParaRPr>
          </a:p>
        </p:txBody>
      </p:sp>
      <p:sp>
        <p:nvSpPr>
          <p:cNvPr id="24" name="等腰三角形 23"/>
          <p:cNvSpPr/>
          <p:nvPr/>
        </p:nvSpPr>
        <p:spPr>
          <a:xfrm rot="12912161">
            <a:off x="9288463" y="3487739"/>
            <a:ext cx="944562" cy="815975"/>
          </a:xfrm>
          <a:prstGeom prst="triangl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C20F"/>
              </a:solidFill>
              <a:ea typeface="幼圆"/>
            </a:endParaRPr>
          </a:p>
        </p:txBody>
      </p:sp>
      <p:sp>
        <p:nvSpPr>
          <p:cNvPr id="25" name="等腰三角形 24"/>
          <p:cNvSpPr/>
          <p:nvPr/>
        </p:nvSpPr>
        <p:spPr>
          <a:xfrm rot="12912161">
            <a:off x="9156700" y="3427413"/>
            <a:ext cx="1176338" cy="1014412"/>
          </a:xfrm>
          <a:prstGeom prst="triangle">
            <a:avLst/>
          </a:prstGeom>
          <a:noFill/>
          <a:ln w="12700" cap="flat" cmpd="sng" algn="ctr">
            <a:solidFill>
              <a:schemeClr val="accent1"/>
            </a:solidFill>
            <a:prstDash val="solid"/>
            <a:miter lim="800000"/>
          </a:ln>
          <a:effectLst/>
        </p:spPr>
        <p:txBody>
          <a:bodyPr anchor="ctr"/>
          <a:lstStyle/>
          <a:p>
            <a:pPr algn="ctr">
              <a:defRPr/>
            </a:pPr>
            <a:endParaRPr lang="zh-CN" altLang="en-US" kern="0">
              <a:solidFill>
                <a:srgbClr val="FFC20F"/>
              </a:solidFill>
              <a:ea typeface="幼圆"/>
            </a:endParaRPr>
          </a:p>
        </p:txBody>
      </p:sp>
      <p:sp>
        <p:nvSpPr>
          <p:cNvPr id="26" name="椭圆 25"/>
          <p:cNvSpPr/>
          <p:nvPr/>
        </p:nvSpPr>
        <p:spPr>
          <a:xfrm rot="9110320">
            <a:off x="10477500" y="3792539"/>
            <a:ext cx="114300" cy="115887"/>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ea typeface="幼圆"/>
            </a:endParaRPr>
          </a:p>
        </p:txBody>
      </p:sp>
      <p:sp>
        <p:nvSpPr>
          <p:cNvPr id="27" name="椭圆 26"/>
          <p:cNvSpPr/>
          <p:nvPr/>
        </p:nvSpPr>
        <p:spPr>
          <a:xfrm rot="9110320">
            <a:off x="9388475" y="4295775"/>
            <a:ext cx="115888" cy="115888"/>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ea typeface="幼圆"/>
            </a:endParaRPr>
          </a:p>
        </p:txBody>
      </p:sp>
      <p:sp>
        <p:nvSpPr>
          <p:cNvPr id="28" name="椭圆 27"/>
          <p:cNvSpPr/>
          <p:nvPr/>
        </p:nvSpPr>
        <p:spPr>
          <a:xfrm rot="9110320">
            <a:off x="9505950" y="3132139"/>
            <a:ext cx="114300" cy="115887"/>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ea typeface="幼圆"/>
            </a:endParaRPr>
          </a:p>
        </p:txBody>
      </p:sp>
      <p:sp>
        <p:nvSpPr>
          <p:cNvPr id="29" name="等腰三角形 28"/>
          <p:cNvSpPr/>
          <p:nvPr/>
        </p:nvSpPr>
        <p:spPr>
          <a:xfrm rot="18210217">
            <a:off x="7838282" y="2162970"/>
            <a:ext cx="127000" cy="109537"/>
          </a:xfrm>
          <a:prstGeom prst="triangle">
            <a:avLst/>
          </a:prstGeom>
          <a:solidFill>
            <a:schemeClr val="accent1">
              <a:lumMod val="20000"/>
              <a:lumOff val="8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a:endParaRPr>
          </a:p>
        </p:txBody>
      </p:sp>
      <p:sp>
        <p:nvSpPr>
          <p:cNvPr id="30" name="等腰三角形 29"/>
          <p:cNvSpPr/>
          <p:nvPr/>
        </p:nvSpPr>
        <p:spPr>
          <a:xfrm rot="8748521">
            <a:off x="8196264" y="2314575"/>
            <a:ext cx="128587" cy="109538"/>
          </a:xfrm>
          <a:prstGeom prst="triangle">
            <a:avLst/>
          </a:prstGeom>
          <a:solidFill>
            <a:schemeClr val="accent1">
              <a:lumMod val="40000"/>
              <a:lumOff val="6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a:endParaRPr>
          </a:p>
        </p:txBody>
      </p:sp>
      <p:cxnSp>
        <p:nvCxnSpPr>
          <p:cNvPr id="31" name="Straight Connector 13"/>
          <p:cNvCxnSpPr>
            <a:cxnSpLocks noChangeShapeType="1"/>
          </p:cNvCxnSpPr>
          <p:nvPr/>
        </p:nvCxnSpPr>
        <p:spPr bwMode="auto">
          <a:xfrm flipH="1">
            <a:off x="1524000" y="4110038"/>
            <a:ext cx="6732588"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172082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341487" y="308511"/>
            <a:ext cx="3128513" cy="400110"/>
          </a:xfrm>
          <a:prstGeom prst="rect">
            <a:avLst/>
          </a:prstGeom>
          <a:noFill/>
        </p:spPr>
        <p:txBody>
          <a:bodyPr wrap="square" rtlCol="0">
            <a:spAutoFit/>
          </a:bodyPr>
          <a:lstStyle>
            <a:defPPr>
              <a:defRPr lang="zh-CN"/>
            </a:defPPr>
            <a:lvl1pPr>
              <a:defRPr sz="2400">
                <a:solidFill>
                  <a:schemeClr val="bg2">
                    <a:lumMod val="25000"/>
                  </a:schemeClr>
                </a:solidFill>
                <a:ea typeface="方正兰亭粗黑_GBK" panose="02000000000000000000" pitchFamily="2" charset="-122"/>
              </a:defRPr>
            </a:lvl1pPr>
          </a:lstStyle>
          <a:p>
            <a:r>
              <a:rPr lang="en-US" altLang="zh-CN" sz="2000" dirty="0"/>
              <a:t>Conclusion</a:t>
            </a:r>
            <a:endParaRPr lang="zh-CN" altLang="en-US" sz="2000" dirty="0"/>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CFC21501-9ACE-3239-D868-FDDF67D88ABE}"/>
                  </a:ext>
                </a:extLst>
              </p:cNvPr>
              <p:cNvSpPr txBox="1"/>
              <p:nvPr/>
            </p:nvSpPr>
            <p:spPr>
              <a:xfrm>
                <a:off x="477270" y="1164467"/>
                <a:ext cx="11183788" cy="4708981"/>
              </a:xfrm>
              <a:prstGeom prst="rect">
                <a:avLst/>
              </a:prstGeom>
              <a:noFill/>
            </p:spPr>
            <p:txBody>
              <a:bodyPr wrap="square" rtlCol="0">
                <a:spAutoFit/>
              </a:bodyPr>
              <a:lstStyle/>
              <a:p>
                <a:pPr marL="800100" lvl="1" indent="-342900" algn="just">
                  <a:spcAft>
                    <a:spcPts val="1200"/>
                  </a:spcAft>
                  <a:buFont typeface="Arial" panose="020B0604020202020204" pitchFamily="34" charset="0"/>
                  <a:buChar char="•"/>
                </a:pPr>
                <a:r>
                  <a:rPr lang="en-US" altLang="zh-CN" sz="2000" dirty="0">
                    <a:latin typeface="Calibri" panose="020F0502020204030204" pitchFamily="34" charset="0"/>
                    <a:cs typeface="Calibri" panose="020F0502020204030204" pitchFamily="34" charset="0"/>
                  </a:rPr>
                  <a:t>We propose </a:t>
                </a:r>
                <a:r>
                  <a:rPr lang="en-US" altLang="zh-CN" sz="2000" i="1" dirty="0">
                    <a:latin typeface="Calibri" panose="020F0502020204030204" pitchFamily="34" charset="0"/>
                    <a:cs typeface="Calibri" panose="020F0502020204030204" pitchFamily="34" charset="0"/>
                  </a:rPr>
                  <a:t>MinMax Sampling</a:t>
                </a:r>
                <a:r>
                  <a:rPr lang="en-US" altLang="zh-CN" sz="2000" dirty="0">
                    <a:latin typeface="Calibri" panose="020F0502020204030204" pitchFamily="34" charset="0"/>
                    <a:cs typeface="Calibri" panose="020F0502020204030204" pitchFamily="34" charset="0"/>
                  </a:rPr>
                  <a:t>, a communication scheme for global aggregation in the WAN.</a:t>
                </a:r>
              </a:p>
              <a:p>
                <a:pPr marL="1257300" lvl="2" indent="-342900" algn="just">
                  <a:spcAft>
                    <a:spcPts val="1200"/>
                  </a:spcAft>
                  <a:buFont typeface="Arial" panose="020B0604020202020204" pitchFamily="34" charset="0"/>
                  <a:buChar char="•"/>
                </a:pPr>
                <a:r>
                  <a:rPr lang="en-US" altLang="zh-CN" sz="2000" i="1" dirty="0">
                    <a:latin typeface="Calibri" panose="020F0502020204030204" pitchFamily="34" charset="0"/>
                    <a:cs typeface="Calibri" panose="020F0502020204030204" pitchFamily="34" charset="0"/>
                  </a:rPr>
                  <a:t>MinMax</a:t>
                </a:r>
                <a:r>
                  <a:rPr lang="en-US" altLang="zh-CN" sz="2000" i="1" baseline="-25000" dirty="0">
                    <a:latin typeface="Calibri" panose="020F0502020204030204" pitchFamily="34" charset="0"/>
                    <a:cs typeface="Calibri" panose="020F0502020204030204" pitchFamily="34" charset="0"/>
                  </a:rPr>
                  <a:t>opt</a:t>
                </a:r>
                <a:r>
                  <a:rPr lang="en-US" altLang="zh-CN" sz="2000" dirty="0">
                    <a:latin typeface="Calibri" panose="020F0502020204030204" pitchFamily="34" charset="0"/>
                    <a:cs typeface="Calibri" panose="020F0502020204030204" pitchFamily="34" charset="0"/>
                  </a:rPr>
                  <a:t> achieves optimal accuracy.</a:t>
                </a:r>
              </a:p>
              <a:p>
                <a:pPr marL="1257300" lvl="2" indent="-342900" algn="just">
                  <a:spcAft>
                    <a:spcPts val="1200"/>
                  </a:spcAft>
                  <a:buFont typeface="Arial" panose="020B0604020202020204" pitchFamily="34" charset="0"/>
                  <a:buChar char="•"/>
                </a:pPr>
                <a:r>
                  <a:rPr lang="en-US" altLang="zh-CN" sz="2000" i="1" dirty="0">
                    <a:latin typeface="Calibri" panose="020F0502020204030204" pitchFamily="34" charset="0"/>
                    <a:cs typeface="Calibri" panose="020F0502020204030204" pitchFamily="34" charset="0"/>
                  </a:rPr>
                  <a:t>MinMax</a:t>
                </a:r>
                <a:r>
                  <a:rPr lang="en-US" altLang="zh-CN" sz="2000" i="1" baseline="-25000" dirty="0">
                    <a:latin typeface="Calibri" panose="020F0502020204030204" pitchFamily="34" charset="0"/>
                    <a:cs typeface="Calibri" panose="020F0502020204030204" pitchFamily="34" charset="0"/>
                  </a:rPr>
                  <a:t>adp</a:t>
                </a:r>
                <a:r>
                  <a:rPr lang="en-US" altLang="zh-CN" sz="2000" dirty="0">
                    <a:latin typeface="Calibri" panose="020F0502020204030204" pitchFamily="34" charset="0"/>
                    <a:cs typeface="Calibri" panose="020F0502020204030204" pitchFamily="34" charset="0"/>
                  </a:rPr>
                  <a:t> meets all three requirements of designing a communication scheme: 1) Fast computation. 2) Adaptive transmission. 3) Near-optimal accuracy. </a:t>
                </a:r>
              </a:p>
              <a:p>
                <a:pPr marL="800100" lvl="1" indent="-342900" algn="just">
                  <a:spcAft>
                    <a:spcPts val="1200"/>
                  </a:spcAft>
                  <a:buFont typeface="Arial" panose="020B0604020202020204" pitchFamily="34" charset="0"/>
                  <a:buChar char="•"/>
                </a:pPr>
                <a:r>
                  <a:rPr lang="en-US" altLang="zh-CN" sz="2000" dirty="0">
                    <a:solidFill>
                      <a:schemeClr val="bg2"/>
                    </a:solidFill>
                    <a:latin typeface="Calibri" panose="020F0502020204030204" pitchFamily="34" charset="0"/>
                    <a:cs typeface="Calibri" panose="020F0502020204030204" pitchFamily="34" charset="0"/>
                  </a:rPr>
                  <a:t>We evaluate </a:t>
                </a:r>
                <a:r>
                  <a:rPr lang="en-US" altLang="zh-CN" sz="2000" i="1" dirty="0">
                    <a:solidFill>
                      <a:schemeClr val="bg2"/>
                    </a:solidFill>
                    <a:latin typeface="Calibri" panose="020F0502020204030204" pitchFamily="34" charset="0"/>
                    <a:cs typeface="Calibri" panose="020F0502020204030204" pitchFamily="34" charset="0"/>
                  </a:rPr>
                  <a:t>MinMax</a:t>
                </a:r>
                <a:r>
                  <a:rPr lang="en-US" altLang="zh-CN" sz="2000" i="1" baseline="-25000" dirty="0">
                    <a:solidFill>
                      <a:schemeClr val="bg2"/>
                    </a:solidFill>
                    <a:latin typeface="Calibri" panose="020F0502020204030204" pitchFamily="34" charset="0"/>
                    <a:cs typeface="Calibri" panose="020F0502020204030204" pitchFamily="34" charset="0"/>
                  </a:rPr>
                  <a:t>adp</a:t>
                </a:r>
                <a:r>
                  <a:rPr lang="en-US" altLang="zh-CN" sz="2000" baseline="-25000" dirty="0">
                    <a:solidFill>
                      <a:schemeClr val="bg2"/>
                    </a:solidFill>
                    <a:latin typeface="Calibri" panose="020F0502020204030204" pitchFamily="34" charset="0"/>
                    <a:cs typeface="Calibri" panose="020F0502020204030204" pitchFamily="34" charset="0"/>
                  </a:rPr>
                  <a:t> </a:t>
                </a:r>
                <a:r>
                  <a:rPr lang="en-US" altLang="zh-CN" sz="2000" dirty="0">
                    <a:solidFill>
                      <a:schemeClr val="bg2"/>
                    </a:solidFill>
                    <a:latin typeface="Calibri" panose="020F0502020204030204" pitchFamily="34" charset="0"/>
                    <a:cs typeface="Calibri" panose="020F0502020204030204" pitchFamily="34" charset="0"/>
                  </a:rPr>
                  <a:t>with three applications: 1) Federated learning. 2) Distributed state aggregation. 3) Hierarchical aggregation. </a:t>
                </a:r>
              </a:p>
              <a:p>
                <a:pPr marL="800100" lvl="1" indent="-342900" algn="just">
                  <a:spcAft>
                    <a:spcPts val="1200"/>
                  </a:spcAft>
                  <a:buFont typeface="Arial" panose="020B0604020202020204" pitchFamily="34" charset="0"/>
                  <a:buChar char="•"/>
                </a:pPr>
                <a:r>
                  <a:rPr lang="en-US" altLang="zh-CN" sz="2000" dirty="0">
                    <a:solidFill>
                      <a:schemeClr val="bg2"/>
                    </a:solidFill>
                    <a:latin typeface="Calibri" panose="020F0502020204030204" pitchFamily="34" charset="0"/>
                    <a:cs typeface="Calibri" panose="020F0502020204030204" pitchFamily="34" charset="0"/>
                  </a:rPr>
                  <a:t>MinMax</a:t>
                </a:r>
                <a:r>
                  <a:rPr lang="en-US" altLang="zh-CN" sz="2000" baseline="-25000" dirty="0">
                    <a:solidFill>
                      <a:schemeClr val="bg2"/>
                    </a:solidFill>
                    <a:latin typeface="Calibri" panose="020F0502020204030204" pitchFamily="34" charset="0"/>
                    <a:cs typeface="Calibri" panose="020F0502020204030204" pitchFamily="34" charset="0"/>
                  </a:rPr>
                  <a:t>adp</a:t>
                </a:r>
                <a:r>
                  <a:rPr lang="en-US" altLang="zh-CN" sz="2000" dirty="0">
                    <a:solidFill>
                      <a:schemeClr val="bg2"/>
                    </a:solidFill>
                    <a:latin typeface="Calibri" panose="020F0502020204030204" pitchFamily="34" charset="0"/>
                    <a:cs typeface="Calibri" panose="020F0502020204030204" pitchFamily="34" charset="0"/>
                  </a:rPr>
                  <a:t> is superior to existing algorithms in all three applications.</a:t>
                </a:r>
              </a:p>
              <a:p>
                <a:pPr marL="1257300" lvl="2" indent="-342900" algn="just">
                  <a:spcAft>
                    <a:spcPts val="1200"/>
                  </a:spcAft>
                  <a:buFont typeface="Arial" panose="020B0604020202020204" pitchFamily="34" charset="0"/>
                  <a:buChar char="•"/>
                </a:pPr>
                <a:r>
                  <a:rPr lang="en-US" altLang="zh-CN" sz="2000" dirty="0">
                    <a:solidFill>
                      <a:schemeClr val="bg2"/>
                    </a:solidFill>
                    <a:latin typeface="Calibri" panose="020F0502020204030204" pitchFamily="34" charset="0"/>
                    <a:cs typeface="Calibri" panose="020F0502020204030204" pitchFamily="34" charset="0"/>
                  </a:rPr>
                  <a:t>Its accuracy is </a:t>
                </a:r>
                <a14:m>
                  <m:oMath xmlns:m="http://schemas.openxmlformats.org/officeDocument/2006/math">
                    <m:r>
                      <a:rPr lang="en-US" altLang="zh-CN" sz="2000" i="1" dirty="0" smtClean="0">
                        <a:solidFill>
                          <a:schemeClr val="bg2"/>
                        </a:solidFill>
                        <a:latin typeface="Cambria Math" panose="02040503050406030204" pitchFamily="18" charset="0"/>
                        <a:cs typeface="Calibri" panose="020F0502020204030204" pitchFamily="34" charset="0"/>
                      </a:rPr>
                      <m:t>8.44×</m:t>
                    </m:r>
                  </m:oMath>
                </a14:m>
                <a:r>
                  <a:rPr lang="en-US" altLang="zh-CN" sz="2000" dirty="0">
                    <a:solidFill>
                      <a:schemeClr val="bg2"/>
                    </a:solidFill>
                    <a:latin typeface="Calibri" panose="020F0502020204030204" pitchFamily="34" charset="0"/>
                    <a:cs typeface="Calibri" panose="020F0502020204030204" pitchFamily="34" charset="0"/>
                  </a:rPr>
                  <a:t> higher on average.</a:t>
                </a:r>
              </a:p>
              <a:p>
                <a:pPr marL="1257300" lvl="2" indent="-342900" algn="just">
                  <a:spcAft>
                    <a:spcPts val="1200"/>
                  </a:spcAft>
                  <a:buFont typeface="Arial" panose="020B0604020202020204" pitchFamily="34" charset="0"/>
                  <a:buChar char="•"/>
                </a:pPr>
                <a:r>
                  <a:rPr lang="en-US" altLang="zh-CN" sz="2000" dirty="0">
                    <a:solidFill>
                      <a:schemeClr val="bg2"/>
                    </a:solidFill>
                    <a:latin typeface="Calibri" panose="020F0502020204030204" pitchFamily="34" charset="0"/>
                    <a:cs typeface="Calibri" panose="020F0502020204030204" pitchFamily="34" charset="0"/>
                  </a:rPr>
                  <a:t>Accurate global aggregation can help improve the accuracy of FL by up to </a:t>
                </a:r>
                <a14:m>
                  <m:oMath xmlns:m="http://schemas.openxmlformats.org/officeDocument/2006/math">
                    <m:r>
                      <a:rPr lang="en-US" altLang="zh-CN" sz="2000" i="1" dirty="0" smtClean="0">
                        <a:solidFill>
                          <a:schemeClr val="bg2"/>
                        </a:solidFill>
                        <a:latin typeface="Cambria Math" panose="02040503050406030204" pitchFamily="18" charset="0"/>
                        <a:cs typeface="Calibri" panose="020F0502020204030204" pitchFamily="34" charset="0"/>
                      </a:rPr>
                      <m:t>7.73%</m:t>
                    </m:r>
                  </m:oMath>
                </a14:m>
                <a:r>
                  <a:rPr lang="en-US" altLang="zh-CN" sz="2000" dirty="0">
                    <a:solidFill>
                      <a:schemeClr val="bg2"/>
                    </a:solidFill>
                    <a:latin typeface="Calibri" panose="020F0502020204030204" pitchFamily="34" charset="0"/>
                    <a:cs typeface="Calibri" panose="020F0502020204030204" pitchFamily="34" charset="0"/>
                  </a:rPr>
                  <a:t>.</a:t>
                </a:r>
              </a:p>
              <a:p>
                <a:pPr marL="800100" lvl="1" indent="-342900" algn="just">
                  <a:spcAft>
                    <a:spcPts val="1200"/>
                  </a:spcAft>
                  <a:buFont typeface="Arial" panose="020B0604020202020204" pitchFamily="34" charset="0"/>
                  <a:buChar char="•"/>
                </a:pPr>
                <a:r>
                  <a:rPr lang="en-US" altLang="zh-CN" sz="2000" dirty="0">
                    <a:solidFill>
                      <a:schemeClr val="bg2"/>
                    </a:solidFill>
                    <a:latin typeface="Calibri" panose="020F0502020204030204" pitchFamily="34" charset="0"/>
                    <a:cs typeface="Calibri" panose="020F0502020204030204" pitchFamily="34" charset="0"/>
                  </a:rPr>
                  <a:t>The source codes of </a:t>
                </a:r>
                <a:r>
                  <a:rPr lang="en-US" altLang="zh-CN" sz="2000" i="1" dirty="0">
                    <a:solidFill>
                      <a:schemeClr val="bg2"/>
                    </a:solidFill>
                    <a:latin typeface="Calibri" panose="020F0502020204030204" pitchFamily="34" charset="0"/>
                    <a:cs typeface="Calibri" panose="020F0502020204030204" pitchFamily="34" charset="0"/>
                  </a:rPr>
                  <a:t>MinMax Sampling </a:t>
                </a:r>
                <a:r>
                  <a:rPr lang="en-US" altLang="zh-CN" sz="2000" dirty="0">
                    <a:solidFill>
                      <a:schemeClr val="bg2"/>
                    </a:solidFill>
                    <a:latin typeface="Calibri" panose="020F0502020204030204" pitchFamily="34" charset="0"/>
                    <a:cs typeface="Calibri" panose="020F0502020204030204" pitchFamily="34" charset="0"/>
                  </a:rPr>
                  <a:t>are available at GitHub.</a:t>
                </a:r>
              </a:p>
              <a:p>
                <a:pPr marL="800100" lvl="1" indent="-342900" algn="r">
                  <a:spcAft>
                    <a:spcPts val="1200"/>
                  </a:spcAft>
                  <a:buFont typeface="Arial" panose="020B0604020202020204" pitchFamily="34" charset="0"/>
                  <a:buChar char="•"/>
                </a:pPr>
                <a:r>
                  <a:rPr lang="en-US" altLang="zh-CN" sz="2000" dirty="0">
                    <a:solidFill>
                      <a:schemeClr val="bg2"/>
                    </a:solidFill>
                    <a:latin typeface="Calibri" panose="020F0502020204030204" pitchFamily="34" charset="0"/>
                    <a:cs typeface="Calibri" panose="020F0502020204030204" pitchFamily="34" charset="0"/>
                  </a:rPr>
                  <a:t>E-mail: </a:t>
                </a:r>
                <a:r>
                  <a:rPr lang="en-US" altLang="zh-CN" sz="2000" dirty="0" err="1">
                    <a:solidFill>
                      <a:schemeClr val="bg2"/>
                    </a:solidFill>
                    <a:latin typeface="Calibri" panose="020F0502020204030204" pitchFamily="34" charset="0"/>
                    <a:cs typeface="Calibri" panose="020F0502020204030204" pitchFamily="34" charset="0"/>
                  </a:rPr>
                  <a:t>zyk@pku.edu.cn</a:t>
                </a:r>
                <a:endParaRPr lang="en-US" altLang="zh-CN" sz="2000" dirty="0">
                  <a:latin typeface="Calibri" panose="020F0502020204030204" pitchFamily="34" charset="0"/>
                  <a:cs typeface="Calibri" panose="020F0502020204030204" pitchFamily="34" charset="0"/>
                </a:endParaRPr>
              </a:p>
            </p:txBody>
          </p:sp>
        </mc:Choice>
        <mc:Fallback xmlns="">
          <p:sp>
            <p:nvSpPr>
              <p:cNvPr id="5" name="文本框 4">
                <a:extLst>
                  <a:ext uri="{FF2B5EF4-FFF2-40B4-BE49-F238E27FC236}">
                    <a16:creationId xmlns:a16="http://schemas.microsoft.com/office/drawing/2014/main" id="{CFC21501-9ACE-3239-D868-FDDF67D88ABE}"/>
                  </a:ext>
                </a:extLst>
              </p:cNvPr>
              <p:cNvSpPr txBox="1">
                <a:spLocks noRot="1" noChangeAspect="1" noMove="1" noResize="1" noEditPoints="1" noAdjustHandles="1" noChangeArrowheads="1" noChangeShapeType="1" noTextEdit="1"/>
              </p:cNvSpPr>
              <p:nvPr/>
            </p:nvSpPr>
            <p:spPr>
              <a:xfrm>
                <a:off x="477270" y="1164467"/>
                <a:ext cx="11183788" cy="4708981"/>
              </a:xfrm>
              <a:prstGeom prst="rect">
                <a:avLst/>
              </a:prstGeom>
              <a:blipFill>
                <a:blip r:embed="rId3"/>
                <a:stretch>
                  <a:fillRect t="-538" r="-567" b="-134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3323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341487" y="308511"/>
            <a:ext cx="3128513" cy="400110"/>
          </a:xfrm>
          <a:prstGeom prst="rect">
            <a:avLst/>
          </a:prstGeom>
          <a:noFill/>
        </p:spPr>
        <p:txBody>
          <a:bodyPr wrap="square" rtlCol="0">
            <a:spAutoFit/>
          </a:bodyPr>
          <a:lstStyle>
            <a:defPPr>
              <a:defRPr lang="zh-CN"/>
            </a:defPPr>
            <a:lvl1pPr>
              <a:defRPr sz="2400">
                <a:solidFill>
                  <a:schemeClr val="bg2">
                    <a:lumMod val="25000"/>
                  </a:schemeClr>
                </a:solidFill>
                <a:ea typeface="方正兰亭粗黑_GBK" panose="02000000000000000000" pitchFamily="2" charset="-122"/>
              </a:defRPr>
            </a:lvl1pPr>
          </a:lstStyle>
          <a:p>
            <a:r>
              <a:rPr lang="en-US" altLang="zh-CN" sz="2000" dirty="0"/>
              <a:t>Conclusion</a:t>
            </a:r>
            <a:endParaRPr lang="zh-CN" altLang="en-US" sz="2000" dirty="0"/>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mc:AlternateContent xmlns:mc="http://schemas.openxmlformats.org/markup-compatibility/2006">
        <mc:Choice xmlns:a14="http://schemas.microsoft.com/office/drawing/2010/main" Requires="a14">
          <p:sp>
            <p:nvSpPr>
              <p:cNvPr id="5" name="文本框 4">
                <a:extLst>
                  <a:ext uri="{FF2B5EF4-FFF2-40B4-BE49-F238E27FC236}">
                    <a16:creationId xmlns:a16="http://schemas.microsoft.com/office/drawing/2014/main" id="{CFC21501-9ACE-3239-D868-FDDF67D88ABE}"/>
                  </a:ext>
                </a:extLst>
              </p:cNvPr>
              <p:cNvSpPr txBox="1"/>
              <p:nvPr/>
            </p:nvSpPr>
            <p:spPr>
              <a:xfrm>
                <a:off x="477270" y="1164467"/>
                <a:ext cx="11183788" cy="4708981"/>
              </a:xfrm>
              <a:prstGeom prst="rect">
                <a:avLst/>
              </a:prstGeom>
              <a:noFill/>
            </p:spPr>
            <p:txBody>
              <a:bodyPr wrap="square" rtlCol="0">
                <a:spAutoFit/>
              </a:bodyPr>
              <a:lstStyle/>
              <a:p>
                <a:pPr marL="800100" lvl="1" indent="-342900" algn="just">
                  <a:spcAft>
                    <a:spcPts val="1200"/>
                  </a:spcAft>
                  <a:buFont typeface="Arial" panose="020B0604020202020204" pitchFamily="34" charset="0"/>
                  <a:buChar char="•"/>
                </a:pPr>
                <a:r>
                  <a:rPr lang="en-US" altLang="zh-CN" sz="2000" dirty="0">
                    <a:solidFill>
                      <a:schemeClr val="bg2"/>
                    </a:solidFill>
                    <a:latin typeface="Calibri" panose="020F0502020204030204" pitchFamily="34" charset="0"/>
                    <a:cs typeface="Calibri" panose="020F0502020204030204" pitchFamily="34" charset="0"/>
                  </a:rPr>
                  <a:t>We propose </a:t>
                </a:r>
                <a:r>
                  <a:rPr lang="en-US" altLang="zh-CN" sz="2000" i="1" dirty="0">
                    <a:solidFill>
                      <a:schemeClr val="bg2"/>
                    </a:solidFill>
                    <a:latin typeface="Calibri" panose="020F0502020204030204" pitchFamily="34" charset="0"/>
                    <a:cs typeface="Calibri" panose="020F0502020204030204" pitchFamily="34" charset="0"/>
                  </a:rPr>
                  <a:t>MinMax Sampling</a:t>
                </a:r>
                <a:r>
                  <a:rPr lang="en-US" altLang="zh-CN" sz="2000" dirty="0">
                    <a:solidFill>
                      <a:schemeClr val="bg2"/>
                    </a:solidFill>
                    <a:latin typeface="Calibri" panose="020F0502020204030204" pitchFamily="34" charset="0"/>
                    <a:cs typeface="Calibri" panose="020F0502020204030204" pitchFamily="34" charset="0"/>
                  </a:rPr>
                  <a:t>, a communication scheme for global aggregation in the WAN.</a:t>
                </a:r>
              </a:p>
              <a:p>
                <a:pPr marL="1257300" lvl="2" indent="-342900" algn="just">
                  <a:spcAft>
                    <a:spcPts val="1200"/>
                  </a:spcAft>
                  <a:buFont typeface="Arial" panose="020B0604020202020204" pitchFamily="34" charset="0"/>
                  <a:buChar char="•"/>
                </a:pPr>
                <a:r>
                  <a:rPr lang="en-US" altLang="zh-CN" sz="2000" i="1" dirty="0">
                    <a:solidFill>
                      <a:schemeClr val="bg2"/>
                    </a:solidFill>
                    <a:latin typeface="Calibri" panose="020F0502020204030204" pitchFamily="34" charset="0"/>
                    <a:cs typeface="Calibri" panose="020F0502020204030204" pitchFamily="34" charset="0"/>
                  </a:rPr>
                  <a:t>MinMax</a:t>
                </a:r>
                <a:r>
                  <a:rPr lang="en-US" altLang="zh-CN" sz="2000" i="1" baseline="-25000" dirty="0">
                    <a:solidFill>
                      <a:schemeClr val="bg2"/>
                    </a:solidFill>
                    <a:latin typeface="Calibri" panose="020F0502020204030204" pitchFamily="34" charset="0"/>
                    <a:cs typeface="Calibri" panose="020F0502020204030204" pitchFamily="34" charset="0"/>
                  </a:rPr>
                  <a:t>opt</a:t>
                </a:r>
                <a:r>
                  <a:rPr lang="en-US" altLang="zh-CN" sz="2000" dirty="0">
                    <a:solidFill>
                      <a:schemeClr val="bg2"/>
                    </a:solidFill>
                    <a:latin typeface="Calibri" panose="020F0502020204030204" pitchFamily="34" charset="0"/>
                    <a:cs typeface="Calibri" panose="020F0502020204030204" pitchFamily="34" charset="0"/>
                  </a:rPr>
                  <a:t> achieves optimal accuracy.</a:t>
                </a:r>
              </a:p>
              <a:p>
                <a:pPr marL="1257300" lvl="2" indent="-342900" algn="just">
                  <a:spcAft>
                    <a:spcPts val="1200"/>
                  </a:spcAft>
                  <a:buFont typeface="Arial" panose="020B0604020202020204" pitchFamily="34" charset="0"/>
                  <a:buChar char="•"/>
                </a:pPr>
                <a:r>
                  <a:rPr lang="en-US" altLang="zh-CN" sz="2000" i="1" dirty="0">
                    <a:solidFill>
                      <a:schemeClr val="bg2"/>
                    </a:solidFill>
                    <a:latin typeface="Calibri" panose="020F0502020204030204" pitchFamily="34" charset="0"/>
                    <a:cs typeface="Calibri" panose="020F0502020204030204" pitchFamily="34" charset="0"/>
                  </a:rPr>
                  <a:t>MinMax</a:t>
                </a:r>
                <a:r>
                  <a:rPr lang="en-US" altLang="zh-CN" sz="2000" i="1" baseline="-25000" dirty="0">
                    <a:solidFill>
                      <a:schemeClr val="bg2"/>
                    </a:solidFill>
                    <a:latin typeface="Calibri" panose="020F0502020204030204" pitchFamily="34" charset="0"/>
                    <a:cs typeface="Calibri" panose="020F0502020204030204" pitchFamily="34" charset="0"/>
                  </a:rPr>
                  <a:t>adp</a:t>
                </a:r>
                <a:r>
                  <a:rPr lang="en-US" altLang="zh-CN" sz="2000" dirty="0">
                    <a:solidFill>
                      <a:schemeClr val="bg2"/>
                    </a:solidFill>
                    <a:latin typeface="Calibri" panose="020F0502020204030204" pitchFamily="34" charset="0"/>
                    <a:cs typeface="Calibri" panose="020F0502020204030204" pitchFamily="34" charset="0"/>
                  </a:rPr>
                  <a:t> meets all three requirements of designing a communication scheme: 1) Fast computation. 2) Adaptive transmission. 3) Near-optimal accuracy. </a:t>
                </a:r>
              </a:p>
              <a:p>
                <a:pPr marL="800100" lvl="1" indent="-342900" algn="just">
                  <a:spcAft>
                    <a:spcPts val="1200"/>
                  </a:spcAft>
                  <a:buFont typeface="Arial" panose="020B0604020202020204" pitchFamily="34" charset="0"/>
                  <a:buChar char="•"/>
                </a:pPr>
                <a:r>
                  <a:rPr lang="en-US" altLang="zh-CN" sz="2000" dirty="0">
                    <a:latin typeface="Calibri" panose="020F0502020204030204" pitchFamily="34" charset="0"/>
                    <a:cs typeface="Calibri" panose="020F0502020204030204" pitchFamily="34" charset="0"/>
                  </a:rPr>
                  <a:t>We evaluate </a:t>
                </a:r>
                <a:r>
                  <a:rPr lang="en-US" altLang="zh-CN" sz="2000" i="1" dirty="0">
                    <a:latin typeface="Calibri" panose="020F0502020204030204" pitchFamily="34" charset="0"/>
                    <a:cs typeface="Calibri" panose="020F0502020204030204" pitchFamily="34" charset="0"/>
                  </a:rPr>
                  <a:t>MinMax</a:t>
                </a:r>
                <a:r>
                  <a:rPr lang="en-US" altLang="zh-CN" sz="2000" i="1" baseline="-25000" dirty="0">
                    <a:latin typeface="Calibri" panose="020F0502020204030204" pitchFamily="34" charset="0"/>
                    <a:cs typeface="Calibri" panose="020F0502020204030204" pitchFamily="34" charset="0"/>
                  </a:rPr>
                  <a:t>adp</a:t>
                </a:r>
                <a:r>
                  <a:rPr lang="en-US" altLang="zh-CN" sz="2000" baseline="-25000" dirty="0">
                    <a:latin typeface="Calibri" panose="020F0502020204030204" pitchFamily="34" charset="0"/>
                    <a:cs typeface="Calibri" panose="020F0502020204030204" pitchFamily="34" charset="0"/>
                  </a:rPr>
                  <a:t> </a:t>
                </a:r>
                <a:r>
                  <a:rPr lang="en-US" altLang="zh-CN" sz="2000" dirty="0">
                    <a:latin typeface="Calibri" panose="020F0502020204030204" pitchFamily="34" charset="0"/>
                    <a:cs typeface="Calibri" panose="020F0502020204030204" pitchFamily="34" charset="0"/>
                  </a:rPr>
                  <a:t>with three applications: 1) Federated learning. 2) Distributed state aggregation. 3) Hierarchical aggregation. </a:t>
                </a:r>
              </a:p>
              <a:p>
                <a:pPr marL="800100" lvl="1" indent="-342900" algn="just">
                  <a:spcAft>
                    <a:spcPts val="1200"/>
                  </a:spcAft>
                  <a:buFont typeface="Arial" panose="020B0604020202020204" pitchFamily="34" charset="0"/>
                  <a:buChar char="•"/>
                </a:pPr>
                <a:r>
                  <a:rPr lang="en-US" altLang="zh-CN" sz="2000" dirty="0">
                    <a:solidFill>
                      <a:schemeClr val="tx1"/>
                    </a:solidFill>
                    <a:latin typeface="Calibri" panose="020F0502020204030204" pitchFamily="34" charset="0"/>
                    <a:cs typeface="Calibri" panose="020F0502020204030204" pitchFamily="34" charset="0"/>
                  </a:rPr>
                  <a:t>MinMax</a:t>
                </a:r>
                <a:r>
                  <a:rPr lang="en-US" altLang="zh-CN" sz="2000" baseline="-25000" dirty="0">
                    <a:solidFill>
                      <a:schemeClr val="tx1"/>
                    </a:solidFill>
                    <a:latin typeface="Calibri" panose="020F0502020204030204" pitchFamily="34" charset="0"/>
                    <a:cs typeface="Calibri" panose="020F0502020204030204" pitchFamily="34" charset="0"/>
                  </a:rPr>
                  <a:t>adp</a:t>
                </a:r>
                <a:r>
                  <a:rPr lang="en-US" altLang="zh-CN" sz="2000" dirty="0">
                    <a:solidFill>
                      <a:schemeClr val="tx1"/>
                    </a:solidFill>
                    <a:latin typeface="Calibri" panose="020F0502020204030204" pitchFamily="34" charset="0"/>
                    <a:cs typeface="Calibri" panose="020F0502020204030204" pitchFamily="34" charset="0"/>
                  </a:rPr>
                  <a:t> is superior to existing algorithms in all three applications.</a:t>
                </a:r>
              </a:p>
              <a:p>
                <a:pPr marL="1257300" lvl="2" indent="-342900" algn="just">
                  <a:spcAft>
                    <a:spcPts val="1200"/>
                  </a:spcAft>
                  <a:buFont typeface="Arial" panose="020B0604020202020204" pitchFamily="34" charset="0"/>
                  <a:buChar char="•"/>
                </a:pPr>
                <a:r>
                  <a:rPr lang="en-US" altLang="zh-CN" sz="2000" dirty="0">
                    <a:solidFill>
                      <a:schemeClr val="tx1"/>
                    </a:solidFill>
                    <a:latin typeface="Calibri" panose="020F0502020204030204" pitchFamily="34" charset="0"/>
                    <a:cs typeface="Calibri" panose="020F0502020204030204" pitchFamily="34" charset="0"/>
                  </a:rPr>
                  <a:t>Its accuracy is </a:t>
                </a:r>
                <a14:m>
                  <m:oMath xmlns:m="http://schemas.openxmlformats.org/officeDocument/2006/math">
                    <m:r>
                      <a:rPr lang="en-US" altLang="zh-CN" sz="2000" i="1" dirty="0" smtClean="0">
                        <a:solidFill>
                          <a:schemeClr val="tx1"/>
                        </a:solidFill>
                        <a:latin typeface="Cambria Math" panose="02040503050406030204" pitchFamily="18" charset="0"/>
                        <a:cs typeface="Calibri" panose="020F0502020204030204" pitchFamily="34" charset="0"/>
                      </a:rPr>
                      <m:t>8.44×</m:t>
                    </m:r>
                  </m:oMath>
                </a14:m>
                <a:r>
                  <a:rPr lang="en-US" altLang="zh-CN" sz="2000" dirty="0">
                    <a:solidFill>
                      <a:schemeClr val="tx1"/>
                    </a:solidFill>
                    <a:latin typeface="Calibri" panose="020F0502020204030204" pitchFamily="34" charset="0"/>
                    <a:cs typeface="Calibri" panose="020F0502020204030204" pitchFamily="34" charset="0"/>
                  </a:rPr>
                  <a:t> higher on average.</a:t>
                </a:r>
              </a:p>
              <a:p>
                <a:pPr marL="1257300" lvl="2" indent="-342900" algn="just">
                  <a:spcAft>
                    <a:spcPts val="1200"/>
                  </a:spcAft>
                  <a:buFont typeface="Arial" panose="020B0604020202020204" pitchFamily="34" charset="0"/>
                  <a:buChar char="•"/>
                </a:pPr>
                <a:r>
                  <a:rPr lang="en-US" altLang="zh-CN" sz="2000" dirty="0">
                    <a:solidFill>
                      <a:schemeClr val="tx1"/>
                    </a:solidFill>
                    <a:latin typeface="Calibri" panose="020F0502020204030204" pitchFamily="34" charset="0"/>
                    <a:cs typeface="Calibri" panose="020F0502020204030204" pitchFamily="34" charset="0"/>
                  </a:rPr>
                  <a:t>Accurate global aggregation can help improve the accuracy of FL by up to </a:t>
                </a:r>
                <a14:m>
                  <m:oMath xmlns:m="http://schemas.openxmlformats.org/officeDocument/2006/math">
                    <m:r>
                      <a:rPr lang="en-US" altLang="zh-CN" sz="2000" i="1" dirty="0" smtClean="0">
                        <a:solidFill>
                          <a:schemeClr val="tx1"/>
                        </a:solidFill>
                        <a:latin typeface="Cambria Math" panose="02040503050406030204" pitchFamily="18" charset="0"/>
                        <a:cs typeface="Calibri" panose="020F0502020204030204" pitchFamily="34" charset="0"/>
                      </a:rPr>
                      <m:t>7.73%</m:t>
                    </m:r>
                  </m:oMath>
                </a14:m>
                <a:r>
                  <a:rPr lang="en-US" altLang="zh-CN" sz="2000" dirty="0">
                    <a:solidFill>
                      <a:schemeClr val="tx1"/>
                    </a:solidFill>
                    <a:latin typeface="Calibri" panose="020F0502020204030204" pitchFamily="34" charset="0"/>
                    <a:cs typeface="Calibri" panose="020F0502020204030204" pitchFamily="34" charset="0"/>
                  </a:rPr>
                  <a:t>.</a:t>
                </a:r>
              </a:p>
              <a:p>
                <a:pPr marL="800100" lvl="1" indent="-342900" algn="just">
                  <a:spcAft>
                    <a:spcPts val="1200"/>
                  </a:spcAft>
                  <a:buFont typeface="Arial" panose="020B0604020202020204" pitchFamily="34" charset="0"/>
                  <a:buChar char="•"/>
                </a:pPr>
                <a:r>
                  <a:rPr lang="en-US" altLang="zh-CN" sz="2000" dirty="0">
                    <a:solidFill>
                      <a:schemeClr val="bg2"/>
                    </a:solidFill>
                    <a:latin typeface="Calibri" panose="020F0502020204030204" pitchFamily="34" charset="0"/>
                    <a:cs typeface="Calibri" panose="020F0502020204030204" pitchFamily="34" charset="0"/>
                  </a:rPr>
                  <a:t>The source codes of </a:t>
                </a:r>
                <a:r>
                  <a:rPr lang="en-US" altLang="zh-CN" sz="2000" i="1" dirty="0">
                    <a:solidFill>
                      <a:schemeClr val="bg2"/>
                    </a:solidFill>
                    <a:latin typeface="Calibri" panose="020F0502020204030204" pitchFamily="34" charset="0"/>
                    <a:cs typeface="Calibri" panose="020F0502020204030204" pitchFamily="34" charset="0"/>
                  </a:rPr>
                  <a:t>MinMax Sampling </a:t>
                </a:r>
                <a:r>
                  <a:rPr lang="en-US" altLang="zh-CN" sz="2000" dirty="0">
                    <a:solidFill>
                      <a:schemeClr val="bg2"/>
                    </a:solidFill>
                    <a:latin typeface="Calibri" panose="020F0502020204030204" pitchFamily="34" charset="0"/>
                    <a:cs typeface="Calibri" panose="020F0502020204030204" pitchFamily="34" charset="0"/>
                  </a:rPr>
                  <a:t>are available at GitHub.</a:t>
                </a:r>
              </a:p>
              <a:p>
                <a:pPr marL="800100" lvl="1" indent="-342900" algn="r">
                  <a:spcAft>
                    <a:spcPts val="1200"/>
                  </a:spcAft>
                  <a:buFont typeface="Arial" panose="020B0604020202020204" pitchFamily="34" charset="0"/>
                  <a:buChar char="•"/>
                </a:pPr>
                <a:r>
                  <a:rPr lang="en-US" altLang="zh-CN" sz="2000" dirty="0">
                    <a:solidFill>
                      <a:schemeClr val="bg2"/>
                    </a:solidFill>
                    <a:latin typeface="Calibri" panose="020F0502020204030204" pitchFamily="34" charset="0"/>
                    <a:cs typeface="Calibri" panose="020F0502020204030204" pitchFamily="34" charset="0"/>
                  </a:rPr>
                  <a:t>E-mail: </a:t>
                </a:r>
                <a:r>
                  <a:rPr lang="en-US" altLang="zh-CN" sz="2000" dirty="0" err="1">
                    <a:solidFill>
                      <a:schemeClr val="bg2"/>
                    </a:solidFill>
                    <a:latin typeface="Calibri" panose="020F0502020204030204" pitchFamily="34" charset="0"/>
                    <a:cs typeface="Calibri" panose="020F0502020204030204" pitchFamily="34" charset="0"/>
                  </a:rPr>
                  <a:t>zyk@pku.edu.cn</a:t>
                </a:r>
                <a:endParaRPr lang="en-US" altLang="zh-CN" sz="2000" dirty="0">
                  <a:solidFill>
                    <a:schemeClr val="bg2"/>
                  </a:solidFill>
                  <a:latin typeface="Calibri" panose="020F0502020204030204" pitchFamily="34" charset="0"/>
                  <a:cs typeface="Calibri" panose="020F0502020204030204" pitchFamily="34" charset="0"/>
                </a:endParaRPr>
              </a:p>
            </p:txBody>
          </p:sp>
        </mc:Choice>
        <mc:Fallback>
          <p:sp>
            <p:nvSpPr>
              <p:cNvPr id="5" name="文本框 4">
                <a:extLst>
                  <a:ext uri="{FF2B5EF4-FFF2-40B4-BE49-F238E27FC236}">
                    <a16:creationId xmlns:a16="http://schemas.microsoft.com/office/drawing/2014/main" id="{CFC21501-9ACE-3239-D868-FDDF67D88ABE}"/>
                  </a:ext>
                </a:extLst>
              </p:cNvPr>
              <p:cNvSpPr txBox="1">
                <a:spLocks noRot="1" noChangeAspect="1" noMove="1" noResize="1" noEditPoints="1" noAdjustHandles="1" noChangeArrowheads="1" noChangeShapeType="1" noTextEdit="1"/>
              </p:cNvSpPr>
              <p:nvPr/>
            </p:nvSpPr>
            <p:spPr>
              <a:xfrm>
                <a:off x="477270" y="1164467"/>
                <a:ext cx="11183788" cy="4708981"/>
              </a:xfrm>
              <a:prstGeom prst="rect">
                <a:avLst/>
              </a:prstGeom>
              <a:blipFill>
                <a:blip r:embed="rId3"/>
                <a:stretch>
                  <a:fillRect t="-538" r="-567" b="-134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78610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341487" y="308511"/>
            <a:ext cx="3128513" cy="400110"/>
          </a:xfrm>
          <a:prstGeom prst="rect">
            <a:avLst/>
          </a:prstGeom>
          <a:noFill/>
        </p:spPr>
        <p:txBody>
          <a:bodyPr wrap="square" rtlCol="0">
            <a:spAutoFit/>
          </a:bodyPr>
          <a:lstStyle>
            <a:defPPr>
              <a:defRPr lang="zh-CN"/>
            </a:defPPr>
            <a:lvl1pPr>
              <a:defRPr sz="2400">
                <a:solidFill>
                  <a:schemeClr val="bg2">
                    <a:lumMod val="25000"/>
                  </a:schemeClr>
                </a:solidFill>
                <a:ea typeface="方正兰亭粗黑_GBK" panose="02000000000000000000" pitchFamily="2" charset="-122"/>
              </a:defRPr>
            </a:lvl1pPr>
          </a:lstStyle>
          <a:p>
            <a:r>
              <a:rPr lang="en-US" altLang="zh-CN" sz="2000" dirty="0"/>
              <a:t>Conclusion</a:t>
            </a:r>
            <a:endParaRPr lang="zh-CN" altLang="en-US" sz="2000" dirty="0"/>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mc:AlternateContent xmlns:mc="http://schemas.openxmlformats.org/markup-compatibility/2006">
        <mc:Choice xmlns:a14="http://schemas.microsoft.com/office/drawing/2010/main" Requires="a14">
          <p:sp>
            <p:nvSpPr>
              <p:cNvPr id="5" name="文本框 4">
                <a:extLst>
                  <a:ext uri="{FF2B5EF4-FFF2-40B4-BE49-F238E27FC236}">
                    <a16:creationId xmlns:a16="http://schemas.microsoft.com/office/drawing/2014/main" id="{CFC21501-9ACE-3239-D868-FDDF67D88ABE}"/>
                  </a:ext>
                </a:extLst>
              </p:cNvPr>
              <p:cNvSpPr txBox="1"/>
              <p:nvPr/>
            </p:nvSpPr>
            <p:spPr>
              <a:xfrm>
                <a:off x="477270" y="1164467"/>
                <a:ext cx="11183788" cy="4708981"/>
              </a:xfrm>
              <a:prstGeom prst="rect">
                <a:avLst/>
              </a:prstGeom>
              <a:noFill/>
            </p:spPr>
            <p:txBody>
              <a:bodyPr wrap="square" rtlCol="0">
                <a:spAutoFit/>
              </a:bodyPr>
              <a:lstStyle/>
              <a:p>
                <a:pPr marL="800100" lvl="1" indent="-342900" algn="just">
                  <a:spcAft>
                    <a:spcPts val="1200"/>
                  </a:spcAft>
                  <a:buFont typeface="Arial" panose="020B0604020202020204" pitchFamily="34" charset="0"/>
                  <a:buChar char="•"/>
                </a:pPr>
                <a:r>
                  <a:rPr lang="en-US" altLang="zh-CN" sz="2000" dirty="0">
                    <a:solidFill>
                      <a:schemeClr val="tx1"/>
                    </a:solidFill>
                    <a:latin typeface="Calibri" panose="020F0502020204030204" pitchFamily="34" charset="0"/>
                    <a:cs typeface="Calibri" panose="020F0502020204030204" pitchFamily="34" charset="0"/>
                  </a:rPr>
                  <a:t>We propose </a:t>
                </a:r>
                <a:r>
                  <a:rPr lang="en-US" altLang="zh-CN" sz="2000" i="1" dirty="0">
                    <a:solidFill>
                      <a:schemeClr val="tx1"/>
                    </a:solidFill>
                    <a:latin typeface="Calibri" panose="020F0502020204030204" pitchFamily="34" charset="0"/>
                    <a:cs typeface="Calibri" panose="020F0502020204030204" pitchFamily="34" charset="0"/>
                  </a:rPr>
                  <a:t>MinMax Sampling</a:t>
                </a:r>
                <a:r>
                  <a:rPr lang="en-US" altLang="zh-CN" sz="2000" dirty="0">
                    <a:solidFill>
                      <a:schemeClr val="tx1"/>
                    </a:solidFill>
                    <a:latin typeface="Calibri" panose="020F0502020204030204" pitchFamily="34" charset="0"/>
                    <a:cs typeface="Calibri" panose="020F0502020204030204" pitchFamily="34" charset="0"/>
                  </a:rPr>
                  <a:t>, a communication scheme for global aggregation in the WAN.</a:t>
                </a:r>
              </a:p>
              <a:p>
                <a:pPr marL="1257300" lvl="2" indent="-342900" algn="just">
                  <a:spcAft>
                    <a:spcPts val="1200"/>
                  </a:spcAft>
                  <a:buFont typeface="Arial" panose="020B0604020202020204" pitchFamily="34" charset="0"/>
                  <a:buChar char="•"/>
                </a:pPr>
                <a:r>
                  <a:rPr lang="en-US" altLang="zh-CN" sz="2000" i="1" dirty="0">
                    <a:solidFill>
                      <a:schemeClr val="tx1"/>
                    </a:solidFill>
                    <a:latin typeface="Calibri" panose="020F0502020204030204" pitchFamily="34" charset="0"/>
                    <a:cs typeface="Calibri" panose="020F0502020204030204" pitchFamily="34" charset="0"/>
                  </a:rPr>
                  <a:t>MinMax</a:t>
                </a:r>
                <a:r>
                  <a:rPr lang="en-US" altLang="zh-CN" sz="2000" i="1" baseline="-25000" dirty="0">
                    <a:solidFill>
                      <a:schemeClr val="tx1"/>
                    </a:solidFill>
                    <a:latin typeface="Calibri" panose="020F0502020204030204" pitchFamily="34" charset="0"/>
                    <a:cs typeface="Calibri" panose="020F0502020204030204" pitchFamily="34" charset="0"/>
                  </a:rPr>
                  <a:t>opt</a:t>
                </a:r>
                <a:r>
                  <a:rPr lang="en-US" altLang="zh-CN" sz="2000" dirty="0">
                    <a:solidFill>
                      <a:schemeClr val="tx1"/>
                    </a:solidFill>
                    <a:latin typeface="Calibri" panose="020F0502020204030204" pitchFamily="34" charset="0"/>
                    <a:cs typeface="Calibri" panose="020F0502020204030204" pitchFamily="34" charset="0"/>
                  </a:rPr>
                  <a:t> achieves optimal accuracy.</a:t>
                </a:r>
              </a:p>
              <a:p>
                <a:pPr marL="1257300" lvl="2" indent="-342900" algn="just">
                  <a:spcAft>
                    <a:spcPts val="1200"/>
                  </a:spcAft>
                  <a:buFont typeface="Arial" panose="020B0604020202020204" pitchFamily="34" charset="0"/>
                  <a:buChar char="•"/>
                </a:pPr>
                <a:r>
                  <a:rPr lang="en-US" altLang="zh-CN" sz="2000" i="1" dirty="0">
                    <a:solidFill>
                      <a:schemeClr val="tx1"/>
                    </a:solidFill>
                    <a:latin typeface="Calibri" panose="020F0502020204030204" pitchFamily="34" charset="0"/>
                    <a:cs typeface="Calibri" panose="020F0502020204030204" pitchFamily="34" charset="0"/>
                  </a:rPr>
                  <a:t>MinMax</a:t>
                </a:r>
                <a:r>
                  <a:rPr lang="en-US" altLang="zh-CN" sz="2000" i="1" baseline="-25000" dirty="0">
                    <a:solidFill>
                      <a:schemeClr val="tx1"/>
                    </a:solidFill>
                    <a:latin typeface="Calibri" panose="020F0502020204030204" pitchFamily="34" charset="0"/>
                    <a:cs typeface="Calibri" panose="020F0502020204030204" pitchFamily="34" charset="0"/>
                  </a:rPr>
                  <a:t>adp</a:t>
                </a:r>
                <a:r>
                  <a:rPr lang="en-US" altLang="zh-CN" sz="2000" dirty="0">
                    <a:solidFill>
                      <a:schemeClr val="tx1"/>
                    </a:solidFill>
                    <a:latin typeface="Calibri" panose="020F0502020204030204" pitchFamily="34" charset="0"/>
                    <a:cs typeface="Calibri" panose="020F0502020204030204" pitchFamily="34" charset="0"/>
                  </a:rPr>
                  <a:t> meets all three requirements of designing a communication scheme: 1) Fast computation. 2) Adaptive transmission. 3) Near-optimal accuracy. </a:t>
                </a:r>
              </a:p>
              <a:p>
                <a:pPr marL="800100" lvl="1" indent="-342900" algn="just">
                  <a:spcAft>
                    <a:spcPts val="1200"/>
                  </a:spcAft>
                  <a:buFont typeface="Arial" panose="020B0604020202020204" pitchFamily="34" charset="0"/>
                  <a:buChar char="•"/>
                </a:pPr>
                <a:r>
                  <a:rPr lang="en-US" altLang="zh-CN" sz="2000" dirty="0">
                    <a:solidFill>
                      <a:schemeClr val="tx1"/>
                    </a:solidFill>
                    <a:latin typeface="Calibri" panose="020F0502020204030204" pitchFamily="34" charset="0"/>
                    <a:cs typeface="Calibri" panose="020F0502020204030204" pitchFamily="34" charset="0"/>
                  </a:rPr>
                  <a:t>We evaluate </a:t>
                </a:r>
                <a:r>
                  <a:rPr lang="en-US" altLang="zh-CN" sz="2000" i="1" dirty="0">
                    <a:solidFill>
                      <a:schemeClr val="tx1"/>
                    </a:solidFill>
                    <a:latin typeface="Calibri" panose="020F0502020204030204" pitchFamily="34" charset="0"/>
                    <a:cs typeface="Calibri" panose="020F0502020204030204" pitchFamily="34" charset="0"/>
                  </a:rPr>
                  <a:t>MinMax</a:t>
                </a:r>
                <a:r>
                  <a:rPr lang="en-US" altLang="zh-CN" sz="2000" i="1" baseline="-25000" dirty="0">
                    <a:solidFill>
                      <a:schemeClr val="tx1"/>
                    </a:solidFill>
                    <a:latin typeface="Calibri" panose="020F0502020204030204" pitchFamily="34" charset="0"/>
                    <a:cs typeface="Calibri" panose="020F0502020204030204" pitchFamily="34" charset="0"/>
                  </a:rPr>
                  <a:t>adp</a:t>
                </a:r>
                <a:r>
                  <a:rPr lang="en-US" altLang="zh-CN" sz="2000" baseline="-25000" dirty="0">
                    <a:solidFill>
                      <a:schemeClr val="tx1"/>
                    </a:solidFill>
                    <a:latin typeface="Calibri" panose="020F0502020204030204" pitchFamily="34" charset="0"/>
                    <a:cs typeface="Calibri" panose="020F0502020204030204" pitchFamily="34" charset="0"/>
                  </a:rPr>
                  <a:t> </a:t>
                </a:r>
                <a:r>
                  <a:rPr lang="en-US" altLang="zh-CN" sz="2000" dirty="0">
                    <a:solidFill>
                      <a:schemeClr val="tx1"/>
                    </a:solidFill>
                    <a:latin typeface="Calibri" panose="020F0502020204030204" pitchFamily="34" charset="0"/>
                    <a:cs typeface="Calibri" panose="020F0502020204030204" pitchFamily="34" charset="0"/>
                  </a:rPr>
                  <a:t>with three applications: 1) Federated learning. 2) Distributed state aggregation. 3) Hierarchical aggregation. </a:t>
                </a:r>
              </a:p>
              <a:p>
                <a:pPr marL="800100" lvl="1" indent="-342900" algn="just">
                  <a:spcAft>
                    <a:spcPts val="1200"/>
                  </a:spcAft>
                  <a:buFont typeface="Arial" panose="020B0604020202020204" pitchFamily="34" charset="0"/>
                  <a:buChar char="•"/>
                </a:pPr>
                <a:r>
                  <a:rPr lang="en-US" altLang="zh-CN" sz="2000" dirty="0">
                    <a:solidFill>
                      <a:schemeClr val="tx1"/>
                    </a:solidFill>
                    <a:latin typeface="Calibri" panose="020F0502020204030204" pitchFamily="34" charset="0"/>
                    <a:cs typeface="Calibri" panose="020F0502020204030204" pitchFamily="34" charset="0"/>
                  </a:rPr>
                  <a:t>MinMax</a:t>
                </a:r>
                <a:r>
                  <a:rPr lang="en-US" altLang="zh-CN" sz="2000" baseline="-25000" dirty="0">
                    <a:solidFill>
                      <a:schemeClr val="tx1"/>
                    </a:solidFill>
                    <a:latin typeface="Calibri" panose="020F0502020204030204" pitchFamily="34" charset="0"/>
                    <a:cs typeface="Calibri" panose="020F0502020204030204" pitchFamily="34" charset="0"/>
                  </a:rPr>
                  <a:t>adp</a:t>
                </a:r>
                <a:r>
                  <a:rPr lang="en-US" altLang="zh-CN" sz="2000" dirty="0">
                    <a:solidFill>
                      <a:schemeClr val="tx1"/>
                    </a:solidFill>
                    <a:latin typeface="Calibri" panose="020F0502020204030204" pitchFamily="34" charset="0"/>
                    <a:cs typeface="Calibri" panose="020F0502020204030204" pitchFamily="34" charset="0"/>
                  </a:rPr>
                  <a:t> is superior to existing algorithms in all three applications.</a:t>
                </a:r>
              </a:p>
              <a:p>
                <a:pPr marL="1257300" lvl="2" indent="-342900" algn="just">
                  <a:spcAft>
                    <a:spcPts val="1200"/>
                  </a:spcAft>
                  <a:buFont typeface="Arial" panose="020B0604020202020204" pitchFamily="34" charset="0"/>
                  <a:buChar char="•"/>
                </a:pPr>
                <a:r>
                  <a:rPr lang="en-US" altLang="zh-CN" sz="2000" dirty="0">
                    <a:solidFill>
                      <a:schemeClr val="tx1"/>
                    </a:solidFill>
                    <a:latin typeface="Calibri" panose="020F0502020204030204" pitchFamily="34" charset="0"/>
                    <a:cs typeface="Calibri" panose="020F0502020204030204" pitchFamily="34" charset="0"/>
                  </a:rPr>
                  <a:t>Its accuracy is </a:t>
                </a:r>
                <a14:m>
                  <m:oMath xmlns:m="http://schemas.openxmlformats.org/officeDocument/2006/math">
                    <m:r>
                      <a:rPr lang="en-US" altLang="zh-CN" sz="2000" i="1" dirty="0" smtClean="0">
                        <a:solidFill>
                          <a:schemeClr val="tx1"/>
                        </a:solidFill>
                        <a:latin typeface="Cambria Math" panose="02040503050406030204" pitchFamily="18" charset="0"/>
                        <a:cs typeface="Calibri" panose="020F0502020204030204" pitchFamily="34" charset="0"/>
                      </a:rPr>
                      <m:t>8.44×</m:t>
                    </m:r>
                  </m:oMath>
                </a14:m>
                <a:r>
                  <a:rPr lang="en-US" altLang="zh-CN" sz="2000" dirty="0">
                    <a:solidFill>
                      <a:schemeClr val="tx1"/>
                    </a:solidFill>
                    <a:latin typeface="Calibri" panose="020F0502020204030204" pitchFamily="34" charset="0"/>
                    <a:cs typeface="Calibri" panose="020F0502020204030204" pitchFamily="34" charset="0"/>
                  </a:rPr>
                  <a:t> higher on average.</a:t>
                </a:r>
              </a:p>
              <a:p>
                <a:pPr marL="1257300" lvl="2" indent="-342900" algn="just">
                  <a:spcAft>
                    <a:spcPts val="1200"/>
                  </a:spcAft>
                  <a:buFont typeface="Arial" panose="020B0604020202020204" pitchFamily="34" charset="0"/>
                  <a:buChar char="•"/>
                </a:pPr>
                <a:r>
                  <a:rPr lang="en-US" altLang="zh-CN" sz="2000" dirty="0">
                    <a:solidFill>
                      <a:schemeClr val="tx1"/>
                    </a:solidFill>
                    <a:latin typeface="Calibri" panose="020F0502020204030204" pitchFamily="34" charset="0"/>
                    <a:cs typeface="Calibri" panose="020F0502020204030204" pitchFamily="34" charset="0"/>
                  </a:rPr>
                  <a:t>Accurate global aggregation can help improve the accuracy of FL by up to </a:t>
                </a:r>
                <a14:m>
                  <m:oMath xmlns:m="http://schemas.openxmlformats.org/officeDocument/2006/math">
                    <m:r>
                      <a:rPr lang="en-US" altLang="zh-CN" sz="2000" i="1" dirty="0" smtClean="0">
                        <a:solidFill>
                          <a:schemeClr val="tx1"/>
                        </a:solidFill>
                        <a:latin typeface="Cambria Math" panose="02040503050406030204" pitchFamily="18" charset="0"/>
                        <a:cs typeface="Calibri" panose="020F0502020204030204" pitchFamily="34" charset="0"/>
                      </a:rPr>
                      <m:t>7.73%</m:t>
                    </m:r>
                  </m:oMath>
                </a14:m>
                <a:r>
                  <a:rPr lang="en-US" altLang="zh-CN" sz="2000" dirty="0">
                    <a:solidFill>
                      <a:schemeClr val="tx1"/>
                    </a:solidFill>
                    <a:latin typeface="Calibri" panose="020F0502020204030204" pitchFamily="34" charset="0"/>
                    <a:cs typeface="Calibri" panose="020F0502020204030204" pitchFamily="34" charset="0"/>
                  </a:rPr>
                  <a:t>.</a:t>
                </a:r>
              </a:p>
              <a:p>
                <a:pPr marL="800100" lvl="1" indent="-342900" algn="just">
                  <a:spcAft>
                    <a:spcPts val="1200"/>
                  </a:spcAft>
                  <a:buFont typeface="Arial" panose="020B0604020202020204" pitchFamily="34" charset="0"/>
                  <a:buChar char="•"/>
                </a:pPr>
                <a:r>
                  <a:rPr lang="en-US" altLang="zh-CN" sz="2000" dirty="0">
                    <a:solidFill>
                      <a:schemeClr val="tx1"/>
                    </a:solidFill>
                    <a:latin typeface="Calibri" panose="020F0502020204030204" pitchFamily="34" charset="0"/>
                    <a:cs typeface="Calibri" panose="020F0502020204030204" pitchFamily="34" charset="0"/>
                  </a:rPr>
                  <a:t>The source codes of </a:t>
                </a:r>
                <a:r>
                  <a:rPr lang="en-US" altLang="zh-CN" sz="2000" i="1" dirty="0">
                    <a:solidFill>
                      <a:schemeClr val="tx1"/>
                    </a:solidFill>
                    <a:latin typeface="Calibri" panose="020F0502020204030204" pitchFamily="34" charset="0"/>
                    <a:cs typeface="Calibri" panose="020F0502020204030204" pitchFamily="34" charset="0"/>
                  </a:rPr>
                  <a:t>MinMax Sampling </a:t>
                </a:r>
                <a:r>
                  <a:rPr lang="en-US" altLang="zh-CN" sz="2000" dirty="0">
                    <a:solidFill>
                      <a:schemeClr val="tx1"/>
                    </a:solidFill>
                    <a:latin typeface="Calibri" panose="020F0502020204030204" pitchFamily="34" charset="0"/>
                    <a:cs typeface="Calibri" panose="020F0502020204030204" pitchFamily="34" charset="0"/>
                  </a:rPr>
                  <a:t>are available at GitHub.</a:t>
                </a:r>
              </a:p>
              <a:p>
                <a:pPr marL="800100" lvl="1" indent="-342900" algn="r">
                  <a:spcAft>
                    <a:spcPts val="1200"/>
                  </a:spcAft>
                  <a:buFont typeface="Arial" panose="020B0604020202020204" pitchFamily="34" charset="0"/>
                  <a:buChar char="•"/>
                </a:pPr>
                <a:r>
                  <a:rPr lang="en-US" altLang="zh-CN" sz="2000" dirty="0">
                    <a:solidFill>
                      <a:schemeClr val="tx1"/>
                    </a:solidFill>
                    <a:latin typeface="Calibri" panose="020F0502020204030204" pitchFamily="34" charset="0"/>
                    <a:cs typeface="Calibri" panose="020F0502020204030204" pitchFamily="34" charset="0"/>
                  </a:rPr>
                  <a:t>E-mail: </a:t>
                </a:r>
                <a:r>
                  <a:rPr lang="en-US" altLang="zh-CN" sz="2000" dirty="0" err="1">
                    <a:solidFill>
                      <a:schemeClr val="tx1"/>
                    </a:solidFill>
                    <a:latin typeface="Calibri" panose="020F0502020204030204" pitchFamily="34" charset="0"/>
                    <a:cs typeface="Calibri" panose="020F0502020204030204" pitchFamily="34" charset="0"/>
                  </a:rPr>
                  <a:t>zyk@pku.edu.cn</a:t>
                </a:r>
                <a:endParaRPr lang="en-US" altLang="zh-CN" sz="2000" dirty="0">
                  <a:solidFill>
                    <a:schemeClr val="tx1"/>
                  </a:solidFill>
                  <a:latin typeface="Calibri" panose="020F0502020204030204" pitchFamily="34" charset="0"/>
                  <a:cs typeface="Calibri" panose="020F0502020204030204" pitchFamily="34" charset="0"/>
                </a:endParaRPr>
              </a:p>
            </p:txBody>
          </p:sp>
        </mc:Choice>
        <mc:Fallback>
          <p:sp>
            <p:nvSpPr>
              <p:cNvPr id="5" name="文本框 4">
                <a:extLst>
                  <a:ext uri="{FF2B5EF4-FFF2-40B4-BE49-F238E27FC236}">
                    <a16:creationId xmlns:a16="http://schemas.microsoft.com/office/drawing/2014/main" id="{CFC21501-9ACE-3239-D868-FDDF67D88ABE}"/>
                  </a:ext>
                </a:extLst>
              </p:cNvPr>
              <p:cNvSpPr txBox="1">
                <a:spLocks noRot="1" noChangeAspect="1" noMove="1" noResize="1" noEditPoints="1" noAdjustHandles="1" noChangeArrowheads="1" noChangeShapeType="1" noTextEdit="1"/>
              </p:cNvSpPr>
              <p:nvPr/>
            </p:nvSpPr>
            <p:spPr>
              <a:xfrm>
                <a:off x="477270" y="1164467"/>
                <a:ext cx="11183788" cy="4708981"/>
              </a:xfrm>
              <a:prstGeom prst="rect">
                <a:avLst/>
              </a:prstGeom>
              <a:blipFill>
                <a:blip r:embed="rId3"/>
                <a:stretch>
                  <a:fillRect t="-538" r="-567" b="-134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9509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文本框 65">
            <a:extLst>
              <a:ext uri="{FF2B5EF4-FFF2-40B4-BE49-F238E27FC236}">
                <a16:creationId xmlns:a16="http://schemas.microsoft.com/office/drawing/2014/main" id="{31F93E39-1B96-A44E-B540-A30E3AF325E6}"/>
              </a:ext>
            </a:extLst>
          </p:cNvPr>
          <p:cNvSpPr txBox="1"/>
          <p:nvPr/>
        </p:nvSpPr>
        <p:spPr>
          <a:xfrm>
            <a:off x="835298" y="1215517"/>
            <a:ext cx="9893662" cy="5430717"/>
          </a:xfrm>
          <a:prstGeom prst="rect">
            <a:avLst/>
          </a:prstGeom>
          <a:noFill/>
        </p:spPr>
        <p:txBody>
          <a:bodyPr wrap="square" rtlCol="0">
            <a:spAutoFit/>
          </a:bodyPr>
          <a:lstStyle/>
          <a:p>
            <a:pPr marL="800100" lvl="1" indent="-342900" algn="just">
              <a:lnSpc>
                <a:spcPct val="150000"/>
              </a:lnSpc>
              <a:spcAft>
                <a:spcPts val="1200"/>
              </a:spcAft>
              <a:buFont typeface="Arial" panose="020B0604020202020204" pitchFamily="34" charset="0"/>
              <a:buChar char="•"/>
            </a:pPr>
            <a:r>
              <a:rPr lang="en-US" altLang="zh-CN" sz="2000" dirty="0">
                <a:solidFill>
                  <a:srgbClr val="A50021"/>
                </a:solidFill>
                <a:cs typeface="Calibri" panose="020F0502020204030204" pitchFamily="34" charset="0"/>
              </a:rPr>
              <a:t>Global Aggregation in the Wide Area</a:t>
            </a:r>
            <a:endParaRPr lang="zh-CN" altLang="en-US" sz="2000" dirty="0">
              <a:solidFill>
                <a:srgbClr val="A50021"/>
              </a:solidFill>
              <a:ea typeface="方正兰亭粗黑_GBK" panose="02000000000000000000" pitchFamily="2" charset="-122"/>
              <a:cs typeface="Calibri" panose="020F0502020204030204" pitchFamily="34" charset="0"/>
            </a:endParaRPr>
          </a:p>
          <a:p>
            <a:pPr marL="1257300" lvl="2" indent="-342900" algn="just">
              <a:lnSpc>
                <a:spcPct val="150000"/>
              </a:lnSpc>
              <a:spcAft>
                <a:spcPts val="1200"/>
              </a:spcAft>
              <a:buFont typeface="Arial" panose="020B0604020202020204" pitchFamily="34" charset="0"/>
              <a:buChar char="•"/>
            </a:pPr>
            <a:r>
              <a:rPr lang="en-US" altLang="zh-CN" sz="2000" dirty="0">
                <a:cs typeface="Arial" panose="020B0604020202020204" pitchFamily="34" charset="0"/>
              </a:rPr>
              <a:t>global synchronization</a:t>
            </a:r>
          </a:p>
          <a:p>
            <a:pPr marL="1257300" lvl="2" indent="-342900" algn="just">
              <a:lnSpc>
                <a:spcPct val="150000"/>
              </a:lnSpc>
              <a:spcAft>
                <a:spcPts val="1200"/>
              </a:spcAft>
              <a:buFont typeface="Arial" panose="020B0604020202020204" pitchFamily="34" charset="0"/>
              <a:buChar char="•"/>
            </a:pPr>
            <a:r>
              <a:rPr lang="en-US" altLang="zh-CN" sz="2000" dirty="0">
                <a:cs typeface="Arial" panose="020B0604020202020204" pitchFamily="34" charset="0"/>
              </a:rPr>
              <a:t>runtime monitoring</a:t>
            </a:r>
          </a:p>
          <a:p>
            <a:pPr marL="1257300" lvl="2" indent="-342900" algn="just">
              <a:lnSpc>
                <a:spcPct val="150000"/>
              </a:lnSpc>
              <a:spcAft>
                <a:spcPts val="1200"/>
              </a:spcAft>
              <a:buFont typeface="Arial" panose="020B0604020202020204" pitchFamily="34" charset="0"/>
              <a:buChar char="•"/>
            </a:pPr>
            <a:r>
              <a:rPr lang="en-US" altLang="zh-CN" sz="2000" dirty="0">
                <a:cs typeface="Arial" panose="020B0604020202020204" pitchFamily="34" charset="0"/>
              </a:rPr>
              <a:t>fault detection</a:t>
            </a:r>
          </a:p>
          <a:p>
            <a:pPr marL="800100" lvl="1" indent="-342900" algn="just">
              <a:lnSpc>
                <a:spcPct val="150000"/>
              </a:lnSpc>
              <a:spcAft>
                <a:spcPts val="1200"/>
              </a:spcAft>
              <a:buFont typeface="Arial" panose="020B0604020202020204" pitchFamily="34" charset="0"/>
              <a:buChar char="•"/>
            </a:pPr>
            <a:r>
              <a:rPr lang="en-US" altLang="zh-CN" sz="2000" dirty="0">
                <a:solidFill>
                  <a:srgbClr val="A50021"/>
                </a:solidFill>
                <a:cs typeface="Arial" panose="020B0604020202020204" pitchFamily="34" charset="0"/>
              </a:rPr>
              <a:t>Applications</a:t>
            </a:r>
          </a:p>
          <a:p>
            <a:pPr marL="1257300" lvl="2" indent="-342900" algn="just">
              <a:lnSpc>
                <a:spcPct val="150000"/>
              </a:lnSpc>
              <a:spcAft>
                <a:spcPts val="1200"/>
              </a:spcAft>
              <a:buFont typeface="Arial" panose="020B0604020202020204" pitchFamily="34" charset="0"/>
              <a:buChar char="•"/>
            </a:pPr>
            <a:r>
              <a:rPr lang="en-US" altLang="zh-CN" sz="2000" dirty="0">
                <a:cs typeface="Arial" panose="020B0604020202020204" pitchFamily="34" charset="0"/>
              </a:rPr>
              <a:t>Federated learning</a:t>
            </a:r>
          </a:p>
          <a:p>
            <a:pPr marL="1257300" lvl="2" indent="-342900" algn="just">
              <a:lnSpc>
                <a:spcPct val="150000"/>
              </a:lnSpc>
              <a:spcAft>
                <a:spcPts val="1200"/>
              </a:spcAft>
              <a:buFont typeface="Arial" panose="020B0604020202020204" pitchFamily="34" charset="0"/>
              <a:buChar char="•"/>
            </a:pPr>
            <a:r>
              <a:rPr lang="en-US" altLang="zh-CN" sz="2000" dirty="0">
                <a:cs typeface="Arial" panose="020B0604020202020204" pitchFamily="34" charset="0"/>
              </a:rPr>
              <a:t>Distributed state aggregation</a:t>
            </a:r>
          </a:p>
          <a:p>
            <a:pPr marL="1257300" lvl="2" indent="-342900" algn="just">
              <a:lnSpc>
                <a:spcPct val="150000"/>
              </a:lnSpc>
              <a:spcAft>
                <a:spcPts val="1200"/>
              </a:spcAft>
              <a:buFont typeface="Arial" panose="020B0604020202020204" pitchFamily="34" charset="0"/>
              <a:buChar char="•"/>
            </a:pPr>
            <a:r>
              <a:rPr lang="en-US" altLang="zh-CN" sz="2000" dirty="0">
                <a:cs typeface="Arial" panose="020B0604020202020204" pitchFamily="34" charset="0"/>
              </a:rPr>
              <a:t>Hierarchical aggregation</a:t>
            </a:r>
          </a:p>
          <a:p>
            <a:pPr marL="1257300" lvl="2" indent="-342900" algn="just">
              <a:lnSpc>
                <a:spcPct val="150000"/>
              </a:lnSpc>
              <a:spcAft>
                <a:spcPts val="1200"/>
              </a:spcAft>
              <a:buFont typeface="Arial" panose="020B0604020202020204" pitchFamily="34" charset="0"/>
              <a:buChar char="•"/>
            </a:pPr>
            <a:endParaRPr lang="en-US" altLang="zh-CN" sz="2000" dirty="0">
              <a:solidFill>
                <a:srgbClr val="A50021"/>
              </a:solidFill>
              <a:cs typeface="Arial" panose="020B0604020202020204" pitchFamily="34" charset="0"/>
            </a:endParaRPr>
          </a:p>
        </p:txBody>
      </p:sp>
      <p:pic>
        <p:nvPicPr>
          <p:cNvPr id="34" name="图片 33">
            <a:extLst>
              <a:ext uri="{FF2B5EF4-FFF2-40B4-BE49-F238E27FC236}">
                <a16:creationId xmlns:a16="http://schemas.microsoft.com/office/drawing/2014/main" id="{F900E6C6-CFA4-E38B-14CF-8AD345530A8E}"/>
              </a:ext>
            </a:extLst>
          </p:cNvPr>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5384786" y="1821987"/>
            <a:ext cx="5760000" cy="4320000"/>
          </a:xfrm>
          <a:prstGeom prst="rect">
            <a:avLst/>
          </a:prstGeom>
        </p:spPr>
      </p:pic>
      <p:cxnSp>
        <p:nvCxnSpPr>
          <p:cNvPr id="13" name="直线箭头连接符 12">
            <a:extLst>
              <a:ext uri="{FF2B5EF4-FFF2-40B4-BE49-F238E27FC236}">
                <a16:creationId xmlns:a16="http://schemas.microsoft.com/office/drawing/2014/main" id="{4ECF91F0-AEA3-6545-91C5-F189C57973C3}"/>
              </a:ext>
            </a:extLst>
          </p:cNvPr>
          <p:cNvCxnSpPr>
            <a:cxnSpLocks/>
            <a:stCxn id="6" idx="2"/>
            <a:endCxn id="11" idx="0"/>
          </p:cNvCxnSpPr>
          <p:nvPr/>
        </p:nvCxnSpPr>
        <p:spPr>
          <a:xfrm>
            <a:off x="7904786" y="2873119"/>
            <a:ext cx="619088" cy="631233"/>
          </a:xfrm>
          <a:prstGeom prst="straightConnector1">
            <a:avLst/>
          </a:prstGeom>
          <a:ln w="63500">
            <a:solidFill>
              <a:schemeClr val="tx1">
                <a:lumMod val="50000"/>
                <a:lumOff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2" name="直线箭头连接符 31">
            <a:extLst>
              <a:ext uri="{FF2B5EF4-FFF2-40B4-BE49-F238E27FC236}">
                <a16:creationId xmlns:a16="http://schemas.microsoft.com/office/drawing/2014/main" id="{744C1452-DF72-DA46-B789-77DB934CAD8E}"/>
              </a:ext>
            </a:extLst>
          </p:cNvPr>
          <p:cNvCxnSpPr>
            <a:cxnSpLocks/>
            <a:stCxn id="29" idx="2"/>
            <a:endCxn id="11" idx="0"/>
          </p:cNvCxnSpPr>
          <p:nvPr/>
        </p:nvCxnSpPr>
        <p:spPr>
          <a:xfrm flipH="1">
            <a:off x="8523874" y="2873119"/>
            <a:ext cx="615447" cy="631233"/>
          </a:xfrm>
          <a:prstGeom prst="straightConnector1">
            <a:avLst/>
          </a:prstGeom>
          <a:ln w="63500">
            <a:solidFill>
              <a:schemeClr val="tx1">
                <a:lumMod val="50000"/>
                <a:lumOff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6" name="直线箭头连接符 35">
            <a:extLst>
              <a:ext uri="{FF2B5EF4-FFF2-40B4-BE49-F238E27FC236}">
                <a16:creationId xmlns:a16="http://schemas.microsoft.com/office/drawing/2014/main" id="{C51443E2-57E9-BC44-8DC5-1EB034AD4165}"/>
              </a:ext>
            </a:extLst>
          </p:cNvPr>
          <p:cNvCxnSpPr>
            <a:cxnSpLocks/>
            <a:stCxn id="28" idx="1"/>
            <a:endCxn id="11" idx="3"/>
          </p:cNvCxnSpPr>
          <p:nvPr/>
        </p:nvCxnSpPr>
        <p:spPr>
          <a:xfrm flipH="1">
            <a:off x="8981074" y="3396112"/>
            <a:ext cx="1027886" cy="565440"/>
          </a:xfrm>
          <a:prstGeom prst="straightConnector1">
            <a:avLst/>
          </a:prstGeom>
          <a:ln w="63500">
            <a:solidFill>
              <a:schemeClr val="tx1">
                <a:lumMod val="50000"/>
                <a:lumOff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直线箭头连接符 37">
            <a:extLst>
              <a:ext uri="{FF2B5EF4-FFF2-40B4-BE49-F238E27FC236}">
                <a16:creationId xmlns:a16="http://schemas.microsoft.com/office/drawing/2014/main" id="{4F5437A8-6798-6045-B67E-07B3EEE50786}"/>
              </a:ext>
            </a:extLst>
          </p:cNvPr>
          <p:cNvCxnSpPr>
            <a:cxnSpLocks/>
            <a:stCxn id="31" idx="1"/>
            <a:endCxn id="11" idx="3"/>
          </p:cNvCxnSpPr>
          <p:nvPr/>
        </p:nvCxnSpPr>
        <p:spPr>
          <a:xfrm flipH="1" flipV="1">
            <a:off x="8981074" y="3961552"/>
            <a:ext cx="1027886" cy="600931"/>
          </a:xfrm>
          <a:prstGeom prst="straightConnector1">
            <a:avLst/>
          </a:prstGeom>
          <a:ln w="63500">
            <a:solidFill>
              <a:schemeClr val="tx1">
                <a:lumMod val="50000"/>
                <a:lumOff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1" name="直线箭头连接符 40">
            <a:extLst>
              <a:ext uri="{FF2B5EF4-FFF2-40B4-BE49-F238E27FC236}">
                <a16:creationId xmlns:a16="http://schemas.microsoft.com/office/drawing/2014/main" id="{12E563A7-70DF-5A43-B275-BE06CEE2B0DA}"/>
              </a:ext>
            </a:extLst>
          </p:cNvPr>
          <p:cNvCxnSpPr>
            <a:cxnSpLocks/>
            <a:stCxn id="30" idx="0"/>
            <a:endCxn id="11" idx="2"/>
          </p:cNvCxnSpPr>
          <p:nvPr/>
        </p:nvCxnSpPr>
        <p:spPr>
          <a:xfrm flipH="1" flipV="1">
            <a:off x="8523874" y="4418752"/>
            <a:ext cx="615447" cy="503731"/>
          </a:xfrm>
          <a:prstGeom prst="straightConnector1">
            <a:avLst/>
          </a:prstGeom>
          <a:ln w="63500">
            <a:solidFill>
              <a:schemeClr val="tx1">
                <a:lumMod val="50000"/>
                <a:lumOff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4" name="直线箭头连接符 43">
            <a:extLst>
              <a:ext uri="{FF2B5EF4-FFF2-40B4-BE49-F238E27FC236}">
                <a16:creationId xmlns:a16="http://schemas.microsoft.com/office/drawing/2014/main" id="{D4405CB5-E7D1-D340-85AC-57EA8347A527}"/>
              </a:ext>
            </a:extLst>
          </p:cNvPr>
          <p:cNvCxnSpPr>
            <a:cxnSpLocks/>
            <a:stCxn id="27" idx="0"/>
            <a:endCxn id="11" idx="2"/>
          </p:cNvCxnSpPr>
          <p:nvPr/>
        </p:nvCxnSpPr>
        <p:spPr>
          <a:xfrm flipV="1">
            <a:off x="7909682" y="4418752"/>
            <a:ext cx="614192" cy="503731"/>
          </a:xfrm>
          <a:prstGeom prst="straightConnector1">
            <a:avLst/>
          </a:prstGeom>
          <a:ln w="63500">
            <a:solidFill>
              <a:schemeClr val="tx1">
                <a:lumMod val="50000"/>
                <a:lumOff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7" name="直线箭头连接符 46">
            <a:extLst>
              <a:ext uri="{FF2B5EF4-FFF2-40B4-BE49-F238E27FC236}">
                <a16:creationId xmlns:a16="http://schemas.microsoft.com/office/drawing/2014/main" id="{7A04200C-F059-1947-A018-3354E9919EF6}"/>
              </a:ext>
            </a:extLst>
          </p:cNvPr>
          <p:cNvCxnSpPr>
            <a:cxnSpLocks/>
            <a:stCxn id="26" idx="3"/>
            <a:endCxn id="11" idx="1"/>
          </p:cNvCxnSpPr>
          <p:nvPr/>
        </p:nvCxnSpPr>
        <p:spPr>
          <a:xfrm flipV="1">
            <a:off x="7040043" y="3961552"/>
            <a:ext cx="1026631" cy="600931"/>
          </a:xfrm>
          <a:prstGeom prst="straightConnector1">
            <a:avLst/>
          </a:prstGeom>
          <a:ln w="63500">
            <a:solidFill>
              <a:schemeClr val="tx1">
                <a:lumMod val="50000"/>
                <a:lumOff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0" name="直线箭头连接符 49">
            <a:extLst>
              <a:ext uri="{FF2B5EF4-FFF2-40B4-BE49-F238E27FC236}">
                <a16:creationId xmlns:a16="http://schemas.microsoft.com/office/drawing/2014/main" id="{41EC7FCD-FA48-F24F-8394-2837E9899E75}"/>
              </a:ext>
            </a:extLst>
          </p:cNvPr>
          <p:cNvCxnSpPr>
            <a:cxnSpLocks/>
            <a:stCxn id="3" idx="3"/>
            <a:endCxn id="11" idx="1"/>
          </p:cNvCxnSpPr>
          <p:nvPr/>
        </p:nvCxnSpPr>
        <p:spPr>
          <a:xfrm>
            <a:off x="7041298" y="3396748"/>
            <a:ext cx="1025376" cy="564804"/>
          </a:xfrm>
          <a:prstGeom prst="straightConnector1">
            <a:avLst/>
          </a:prstGeom>
          <a:ln w="63500">
            <a:solidFill>
              <a:schemeClr val="tx1">
                <a:lumMod val="50000"/>
                <a:lumOff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368C52CE-E257-A245-BE5F-483BBC7418FE}"/>
                  </a:ext>
                </a:extLst>
              </p:cNvPr>
              <p:cNvSpPr txBox="1"/>
              <p:nvPr/>
            </p:nvSpPr>
            <p:spPr>
              <a:xfrm>
                <a:off x="7676970" y="2808000"/>
                <a:ext cx="462371" cy="369332"/>
              </a:xfrm>
              <a:prstGeom prst="rect">
                <a:avLst/>
              </a:prstGeom>
              <a:solidFill>
                <a:schemeClr val="bg1">
                  <a:alpha val="3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solidFill>
                                <a:schemeClr val="tx1"/>
                              </a:solidFill>
                              <a:latin typeface="Cambria Math" panose="02040503050406030204" pitchFamily="18" charset="0"/>
                            </a:rPr>
                          </m:ctrlPr>
                        </m:sSubPr>
                        <m:e>
                          <m:r>
                            <a:rPr kumimoji="1" lang="en-US" altLang="zh-CN" b="0" i="1" smtClean="0">
                              <a:solidFill>
                                <a:schemeClr val="tx1"/>
                              </a:solidFill>
                              <a:latin typeface="Cambria Math" panose="02040503050406030204" pitchFamily="18" charset="0"/>
                            </a:rPr>
                            <m:t>𝑣</m:t>
                          </m:r>
                        </m:e>
                        <m:sub>
                          <m:r>
                            <a:rPr kumimoji="1" lang="en-US" altLang="zh-CN" b="0" i="1" smtClean="0">
                              <a:solidFill>
                                <a:schemeClr val="tx1"/>
                              </a:solidFill>
                              <a:latin typeface="Cambria Math" panose="02040503050406030204" pitchFamily="18" charset="0"/>
                            </a:rPr>
                            <m:t>1</m:t>
                          </m:r>
                        </m:sub>
                      </m:sSub>
                    </m:oMath>
                  </m:oMathPara>
                </a14:m>
                <a:endParaRPr kumimoji="1" lang="zh-CN" altLang="en-US" dirty="0">
                  <a:solidFill>
                    <a:schemeClr val="tx1"/>
                  </a:solidFill>
                </a:endParaRPr>
              </a:p>
            </p:txBody>
          </p:sp>
        </mc:Choice>
        <mc:Fallback xmlns="">
          <p:sp>
            <p:nvSpPr>
              <p:cNvPr id="46" name="文本框 45">
                <a:extLst>
                  <a:ext uri="{FF2B5EF4-FFF2-40B4-BE49-F238E27FC236}">
                    <a16:creationId xmlns:a16="http://schemas.microsoft.com/office/drawing/2014/main" id="{368C52CE-E257-A245-BE5F-483BBC7418FE}"/>
                  </a:ext>
                </a:extLst>
              </p:cNvPr>
              <p:cNvSpPr txBox="1">
                <a:spLocks noRot="1" noChangeAspect="1" noMove="1" noResize="1" noEditPoints="1" noAdjustHandles="1" noChangeArrowheads="1" noChangeShapeType="1" noTextEdit="1"/>
              </p:cNvSpPr>
              <p:nvPr/>
            </p:nvSpPr>
            <p:spPr>
              <a:xfrm>
                <a:off x="7676970" y="2808000"/>
                <a:ext cx="462371" cy="369332"/>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4" name="文本框 53">
                <a:extLst>
                  <a:ext uri="{FF2B5EF4-FFF2-40B4-BE49-F238E27FC236}">
                    <a16:creationId xmlns:a16="http://schemas.microsoft.com/office/drawing/2014/main" id="{94D8C474-0AF9-364C-8250-AC6522BBE157}"/>
                  </a:ext>
                </a:extLst>
              </p:cNvPr>
              <p:cNvSpPr txBox="1"/>
              <p:nvPr/>
            </p:nvSpPr>
            <p:spPr>
              <a:xfrm>
                <a:off x="8900970" y="2808000"/>
                <a:ext cx="467692" cy="369332"/>
              </a:xfrm>
              <a:prstGeom prst="rect">
                <a:avLst/>
              </a:prstGeom>
              <a:solidFill>
                <a:schemeClr val="bg1">
                  <a:alpha val="3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solidFill>
                                <a:schemeClr val="tx1"/>
                              </a:solidFill>
                              <a:latin typeface="Cambria Math" panose="02040503050406030204" pitchFamily="18" charset="0"/>
                            </a:rPr>
                          </m:ctrlPr>
                        </m:sSubPr>
                        <m:e>
                          <m:r>
                            <a:rPr kumimoji="1" lang="en-US" altLang="zh-CN" b="0" i="1" smtClean="0">
                              <a:solidFill>
                                <a:schemeClr val="tx1"/>
                              </a:solidFill>
                              <a:latin typeface="Cambria Math" panose="02040503050406030204" pitchFamily="18" charset="0"/>
                            </a:rPr>
                            <m:t>𝑣</m:t>
                          </m:r>
                        </m:e>
                        <m:sub>
                          <m:r>
                            <a:rPr kumimoji="1" lang="en-US" altLang="zh-CN" b="0" i="1" smtClean="0">
                              <a:solidFill>
                                <a:schemeClr val="tx1"/>
                              </a:solidFill>
                              <a:latin typeface="Cambria Math" panose="02040503050406030204" pitchFamily="18" charset="0"/>
                            </a:rPr>
                            <m:t>2</m:t>
                          </m:r>
                        </m:sub>
                      </m:sSub>
                    </m:oMath>
                  </m:oMathPara>
                </a14:m>
                <a:endParaRPr kumimoji="1" lang="zh-CN" altLang="en-US" dirty="0">
                  <a:solidFill>
                    <a:schemeClr val="tx1"/>
                  </a:solidFill>
                </a:endParaRPr>
              </a:p>
            </p:txBody>
          </p:sp>
        </mc:Choice>
        <mc:Fallback xmlns="">
          <p:sp>
            <p:nvSpPr>
              <p:cNvPr id="54" name="文本框 53">
                <a:extLst>
                  <a:ext uri="{FF2B5EF4-FFF2-40B4-BE49-F238E27FC236}">
                    <a16:creationId xmlns:a16="http://schemas.microsoft.com/office/drawing/2014/main" id="{94D8C474-0AF9-364C-8250-AC6522BBE157}"/>
                  </a:ext>
                </a:extLst>
              </p:cNvPr>
              <p:cNvSpPr txBox="1">
                <a:spLocks noRot="1" noChangeAspect="1" noMove="1" noResize="1" noEditPoints="1" noAdjustHandles="1" noChangeArrowheads="1" noChangeShapeType="1" noTextEdit="1"/>
              </p:cNvSpPr>
              <p:nvPr/>
            </p:nvSpPr>
            <p:spPr>
              <a:xfrm>
                <a:off x="8900970" y="2808000"/>
                <a:ext cx="467692" cy="369332"/>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5" name="文本框 54">
                <a:extLst>
                  <a:ext uri="{FF2B5EF4-FFF2-40B4-BE49-F238E27FC236}">
                    <a16:creationId xmlns:a16="http://schemas.microsoft.com/office/drawing/2014/main" id="{6A3562EA-A3B3-F046-9B72-D46CEF5536B4}"/>
                  </a:ext>
                </a:extLst>
              </p:cNvPr>
              <p:cNvSpPr txBox="1"/>
              <p:nvPr/>
            </p:nvSpPr>
            <p:spPr>
              <a:xfrm>
                <a:off x="10124970" y="3636000"/>
                <a:ext cx="467692" cy="369332"/>
              </a:xfrm>
              <a:prstGeom prst="rect">
                <a:avLst/>
              </a:prstGeom>
              <a:solidFill>
                <a:schemeClr val="bg1">
                  <a:alpha val="3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solidFill>
                                <a:schemeClr val="tx1"/>
                              </a:solidFill>
                              <a:latin typeface="Cambria Math" panose="02040503050406030204" pitchFamily="18" charset="0"/>
                            </a:rPr>
                          </m:ctrlPr>
                        </m:sSubPr>
                        <m:e>
                          <m:r>
                            <a:rPr kumimoji="1" lang="en-US" altLang="zh-CN" b="0" i="1" smtClean="0">
                              <a:solidFill>
                                <a:schemeClr val="tx1"/>
                              </a:solidFill>
                              <a:latin typeface="Cambria Math" panose="02040503050406030204" pitchFamily="18" charset="0"/>
                            </a:rPr>
                            <m:t>𝑣</m:t>
                          </m:r>
                        </m:e>
                        <m:sub>
                          <m:r>
                            <a:rPr kumimoji="1" lang="en-US" altLang="zh-CN" b="0" i="1" smtClean="0">
                              <a:solidFill>
                                <a:schemeClr val="tx1"/>
                              </a:solidFill>
                              <a:latin typeface="Cambria Math" panose="02040503050406030204" pitchFamily="18" charset="0"/>
                            </a:rPr>
                            <m:t>3</m:t>
                          </m:r>
                        </m:sub>
                      </m:sSub>
                    </m:oMath>
                  </m:oMathPara>
                </a14:m>
                <a:endParaRPr kumimoji="1" lang="zh-CN" altLang="en-US" dirty="0">
                  <a:solidFill>
                    <a:schemeClr val="tx1"/>
                  </a:solidFill>
                </a:endParaRPr>
              </a:p>
            </p:txBody>
          </p:sp>
        </mc:Choice>
        <mc:Fallback xmlns="">
          <p:sp>
            <p:nvSpPr>
              <p:cNvPr id="55" name="文本框 54">
                <a:extLst>
                  <a:ext uri="{FF2B5EF4-FFF2-40B4-BE49-F238E27FC236}">
                    <a16:creationId xmlns:a16="http://schemas.microsoft.com/office/drawing/2014/main" id="{6A3562EA-A3B3-F046-9B72-D46CEF5536B4}"/>
                  </a:ext>
                </a:extLst>
              </p:cNvPr>
              <p:cNvSpPr txBox="1">
                <a:spLocks noRot="1" noChangeAspect="1" noMove="1" noResize="1" noEditPoints="1" noAdjustHandles="1" noChangeArrowheads="1" noChangeShapeType="1" noTextEdit="1"/>
              </p:cNvSpPr>
              <p:nvPr/>
            </p:nvSpPr>
            <p:spPr>
              <a:xfrm>
                <a:off x="10124970" y="3636000"/>
                <a:ext cx="467692" cy="369332"/>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6" name="文本框 55">
                <a:extLst>
                  <a:ext uri="{FF2B5EF4-FFF2-40B4-BE49-F238E27FC236}">
                    <a16:creationId xmlns:a16="http://schemas.microsoft.com/office/drawing/2014/main" id="{41594F81-76D2-5944-A4E0-749DF0FC1611}"/>
                  </a:ext>
                </a:extLst>
              </p:cNvPr>
              <p:cNvSpPr txBox="1"/>
              <p:nvPr/>
            </p:nvSpPr>
            <p:spPr>
              <a:xfrm>
                <a:off x="10124970" y="4860000"/>
                <a:ext cx="457818" cy="369332"/>
              </a:xfrm>
              <a:prstGeom prst="rect">
                <a:avLst/>
              </a:prstGeom>
              <a:solidFill>
                <a:schemeClr val="bg1">
                  <a:alpha val="3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solidFill>
                                <a:schemeClr val="tx1"/>
                              </a:solidFill>
                              <a:latin typeface="Cambria Math" panose="02040503050406030204" pitchFamily="18" charset="0"/>
                            </a:rPr>
                          </m:ctrlPr>
                        </m:sSubPr>
                        <m:e>
                          <m:r>
                            <a:rPr kumimoji="1" lang="en-US" altLang="zh-CN" b="0" i="1" smtClean="0">
                              <a:solidFill>
                                <a:schemeClr val="tx1"/>
                              </a:solidFill>
                              <a:latin typeface="Cambria Math" panose="02040503050406030204" pitchFamily="18" charset="0"/>
                            </a:rPr>
                            <m:t>𝑣</m:t>
                          </m:r>
                        </m:e>
                        <m:sub>
                          <m:r>
                            <a:rPr kumimoji="1" lang="en-US" altLang="zh-CN" b="0" i="1" smtClean="0">
                              <a:solidFill>
                                <a:schemeClr val="tx1"/>
                              </a:solidFill>
                              <a:latin typeface="Cambria Math" panose="02040503050406030204" pitchFamily="18" charset="0"/>
                            </a:rPr>
                            <m:t>4</m:t>
                          </m:r>
                        </m:sub>
                      </m:sSub>
                    </m:oMath>
                  </m:oMathPara>
                </a14:m>
                <a:endParaRPr kumimoji="1" lang="zh-CN" altLang="en-US" dirty="0">
                  <a:solidFill>
                    <a:schemeClr val="tx1"/>
                  </a:solidFill>
                </a:endParaRPr>
              </a:p>
            </p:txBody>
          </p:sp>
        </mc:Choice>
        <mc:Fallback xmlns="">
          <p:sp>
            <p:nvSpPr>
              <p:cNvPr id="56" name="文本框 55">
                <a:extLst>
                  <a:ext uri="{FF2B5EF4-FFF2-40B4-BE49-F238E27FC236}">
                    <a16:creationId xmlns:a16="http://schemas.microsoft.com/office/drawing/2014/main" id="{41594F81-76D2-5944-A4E0-749DF0FC1611}"/>
                  </a:ext>
                </a:extLst>
              </p:cNvPr>
              <p:cNvSpPr txBox="1">
                <a:spLocks noRot="1" noChangeAspect="1" noMove="1" noResize="1" noEditPoints="1" noAdjustHandles="1" noChangeArrowheads="1" noChangeShapeType="1" noTextEdit="1"/>
              </p:cNvSpPr>
              <p:nvPr/>
            </p:nvSpPr>
            <p:spPr>
              <a:xfrm>
                <a:off x="10124970" y="4860000"/>
                <a:ext cx="457818" cy="369332"/>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7" name="文本框 56">
                <a:extLst>
                  <a:ext uri="{FF2B5EF4-FFF2-40B4-BE49-F238E27FC236}">
                    <a16:creationId xmlns:a16="http://schemas.microsoft.com/office/drawing/2014/main" id="{CF6E7B45-9230-6D4E-8D0D-001CFDD56631}"/>
                  </a:ext>
                </a:extLst>
              </p:cNvPr>
              <p:cNvSpPr txBox="1"/>
              <p:nvPr/>
            </p:nvSpPr>
            <p:spPr>
              <a:xfrm>
                <a:off x="8900970" y="5580000"/>
                <a:ext cx="467692" cy="369332"/>
              </a:xfrm>
              <a:prstGeom prst="rect">
                <a:avLst/>
              </a:prstGeom>
              <a:solidFill>
                <a:schemeClr val="bg1">
                  <a:alpha val="3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solidFill>
                                <a:schemeClr val="tx1"/>
                              </a:solidFill>
                              <a:latin typeface="Cambria Math" panose="02040503050406030204" pitchFamily="18" charset="0"/>
                            </a:rPr>
                          </m:ctrlPr>
                        </m:sSubPr>
                        <m:e>
                          <m:r>
                            <a:rPr kumimoji="1" lang="en-US" altLang="zh-CN" b="0" i="1" smtClean="0">
                              <a:solidFill>
                                <a:schemeClr val="tx1"/>
                              </a:solidFill>
                              <a:latin typeface="Cambria Math" panose="02040503050406030204" pitchFamily="18" charset="0"/>
                            </a:rPr>
                            <m:t>𝑣</m:t>
                          </m:r>
                        </m:e>
                        <m:sub>
                          <m:r>
                            <a:rPr kumimoji="1" lang="en-US" altLang="zh-CN" b="0" i="1" smtClean="0">
                              <a:solidFill>
                                <a:schemeClr val="tx1"/>
                              </a:solidFill>
                              <a:latin typeface="Cambria Math" panose="02040503050406030204" pitchFamily="18" charset="0"/>
                            </a:rPr>
                            <m:t>5</m:t>
                          </m:r>
                        </m:sub>
                      </m:sSub>
                    </m:oMath>
                  </m:oMathPara>
                </a14:m>
                <a:endParaRPr kumimoji="1" lang="zh-CN" altLang="en-US" dirty="0">
                  <a:solidFill>
                    <a:schemeClr val="tx1"/>
                  </a:solidFill>
                </a:endParaRPr>
              </a:p>
            </p:txBody>
          </p:sp>
        </mc:Choice>
        <mc:Fallback xmlns="">
          <p:sp>
            <p:nvSpPr>
              <p:cNvPr id="57" name="文本框 56">
                <a:extLst>
                  <a:ext uri="{FF2B5EF4-FFF2-40B4-BE49-F238E27FC236}">
                    <a16:creationId xmlns:a16="http://schemas.microsoft.com/office/drawing/2014/main" id="{CF6E7B45-9230-6D4E-8D0D-001CFDD56631}"/>
                  </a:ext>
                </a:extLst>
              </p:cNvPr>
              <p:cNvSpPr txBox="1">
                <a:spLocks noRot="1" noChangeAspect="1" noMove="1" noResize="1" noEditPoints="1" noAdjustHandles="1" noChangeArrowheads="1" noChangeShapeType="1" noTextEdit="1"/>
              </p:cNvSpPr>
              <p:nvPr/>
            </p:nvSpPr>
            <p:spPr>
              <a:xfrm>
                <a:off x="8900970" y="5580000"/>
                <a:ext cx="467692" cy="369332"/>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8" name="文本框 57">
                <a:extLst>
                  <a:ext uri="{FF2B5EF4-FFF2-40B4-BE49-F238E27FC236}">
                    <a16:creationId xmlns:a16="http://schemas.microsoft.com/office/drawing/2014/main" id="{D66CDFD8-1CA4-244B-95FB-7A6C5D245453}"/>
                  </a:ext>
                </a:extLst>
              </p:cNvPr>
              <p:cNvSpPr txBox="1"/>
              <p:nvPr/>
            </p:nvSpPr>
            <p:spPr>
              <a:xfrm>
                <a:off x="7676970" y="5580000"/>
                <a:ext cx="467692" cy="369332"/>
              </a:xfrm>
              <a:prstGeom prst="rect">
                <a:avLst/>
              </a:prstGeom>
              <a:solidFill>
                <a:schemeClr val="bg1">
                  <a:alpha val="3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solidFill>
                                <a:schemeClr val="tx1"/>
                              </a:solidFill>
                              <a:latin typeface="Cambria Math" panose="02040503050406030204" pitchFamily="18" charset="0"/>
                            </a:rPr>
                          </m:ctrlPr>
                        </m:sSubPr>
                        <m:e>
                          <m:r>
                            <a:rPr kumimoji="1" lang="en-US" altLang="zh-CN" b="0" i="1" smtClean="0">
                              <a:solidFill>
                                <a:schemeClr val="tx1"/>
                              </a:solidFill>
                              <a:latin typeface="Cambria Math" panose="02040503050406030204" pitchFamily="18" charset="0"/>
                            </a:rPr>
                            <m:t>𝑣</m:t>
                          </m:r>
                        </m:e>
                        <m:sub>
                          <m:r>
                            <a:rPr kumimoji="1" lang="en-US" altLang="zh-CN" b="0" i="1" smtClean="0">
                              <a:solidFill>
                                <a:schemeClr val="tx1"/>
                              </a:solidFill>
                              <a:latin typeface="Cambria Math" panose="02040503050406030204" pitchFamily="18" charset="0"/>
                            </a:rPr>
                            <m:t>6</m:t>
                          </m:r>
                        </m:sub>
                      </m:sSub>
                    </m:oMath>
                  </m:oMathPara>
                </a14:m>
                <a:endParaRPr kumimoji="1" lang="zh-CN" altLang="en-US" dirty="0">
                  <a:solidFill>
                    <a:schemeClr val="tx1"/>
                  </a:solidFill>
                </a:endParaRPr>
              </a:p>
            </p:txBody>
          </p:sp>
        </mc:Choice>
        <mc:Fallback xmlns="">
          <p:sp>
            <p:nvSpPr>
              <p:cNvPr id="58" name="文本框 57">
                <a:extLst>
                  <a:ext uri="{FF2B5EF4-FFF2-40B4-BE49-F238E27FC236}">
                    <a16:creationId xmlns:a16="http://schemas.microsoft.com/office/drawing/2014/main" id="{D66CDFD8-1CA4-244B-95FB-7A6C5D245453}"/>
                  </a:ext>
                </a:extLst>
              </p:cNvPr>
              <p:cNvSpPr txBox="1">
                <a:spLocks noRot="1" noChangeAspect="1" noMove="1" noResize="1" noEditPoints="1" noAdjustHandles="1" noChangeArrowheads="1" noChangeShapeType="1" noTextEdit="1"/>
              </p:cNvSpPr>
              <p:nvPr/>
            </p:nvSpPr>
            <p:spPr>
              <a:xfrm>
                <a:off x="7676970" y="5580000"/>
                <a:ext cx="467692" cy="369332"/>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9" name="文本框 58">
                <a:extLst>
                  <a:ext uri="{FF2B5EF4-FFF2-40B4-BE49-F238E27FC236}">
                    <a16:creationId xmlns:a16="http://schemas.microsoft.com/office/drawing/2014/main" id="{E20543A0-B8C7-F342-BA13-96785FA716FB}"/>
                  </a:ext>
                </a:extLst>
              </p:cNvPr>
              <p:cNvSpPr txBox="1"/>
              <p:nvPr/>
            </p:nvSpPr>
            <p:spPr>
              <a:xfrm>
                <a:off x="6452970" y="4860000"/>
                <a:ext cx="467692" cy="369332"/>
              </a:xfrm>
              <a:prstGeom prst="rect">
                <a:avLst/>
              </a:prstGeom>
              <a:solidFill>
                <a:schemeClr val="bg1">
                  <a:alpha val="3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solidFill>
                                <a:schemeClr val="tx1"/>
                              </a:solidFill>
                              <a:latin typeface="Cambria Math" panose="02040503050406030204" pitchFamily="18" charset="0"/>
                            </a:rPr>
                          </m:ctrlPr>
                        </m:sSubPr>
                        <m:e>
                          <m:r>
                            <a:rPr kumimoji="1" lang="en-US" altLang="zh-CN" b="0" i="1" smtClean="0">
                              <a:solidFill>
                                <a:schemeClr val="tx1"/>
                              </a:solidFill>
                              <a:latin typeface="Cambria Math" panose="02040503050406030204" pitchFamily="18" charset="0"/>
                            </a:rPr>
                            <m:t>𝑣</m:t>
                          </m:r>
                        </m:e>
                        <m:sub>
                          <m:r>
                            <a:rPr kumimoji="1" lang="en-US" altLang="zh-CN" b="0" i="1" smtClean="0">
                              <a:solidFill>
                                <a:schemeClr val="tx1"/>
                              </a:solidFill>
                              <a:latin typeface="Cambria Math" panose="02040503050406030204" pitchFamily="18" charset="0"/>
                            </a:rPr>
                            <m:t>7</m:t>
                          </m:r>
                        </m:sub>
                      </m:sSub>
                    </m:oMath>
                  </m:oMathPara>
                </a14:m>
                <a:endParaRPr kumimoji="1" lang="zh-CN" altLang="en-US" dirty="0">
                  <a:solidFill>
                    <a:schemeClr val="tx1"/>
                  </a:solidFill>
                </a:endParaRPr>
              </a:p>
            </p:txBody>
          </p:sp>
        </mc:Choice>
        <mc:Fallback xmlns="">
          <p:sp>
            <p:nvSpPr>
              <p:cNvPr id="59" name="文本框 58">
                <a:extLst>
                  <a:ext uri="{FF2B5EF4-FFF2-40B4-BE49-F238E27FC236}">
                    <a16:creationId xmlns:a16="http://schemas.microsoft.com/office/drawing/2014/main" id="{E20543A0-B8C7-F342-BA13-96785FA716FB}"/>
                  </a:ext>
                </a:extLst>
              </p:cNvPr>
              <p:cNvSpPr txBox="1">
                <a:spLocks noRot="1" noChangeAspect="1" noMove="1" noResize="1" noEditPoints="1" noAdjustHandles="1" noChangeArrowheads="1" noChangeShapeType="1" noTextEdit="1"/>
              </p:cNvSpPr>
              <p:nvPr/>
            </p:nvSpPr>
            <p:spPr>
              <a:xfrm>
                <a:off x="6452970" y="4860000"/>
                <a:ext cx="467692" cy="369332"/>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0" name="文本框 59">
                <a:extLst>
                  <a:ext uri="{FF2B5EF4-FFF2-40B4-BE49-F238E27FC236}">
                    <a16:creationId xmlns:a16="http://schemas.microsoft.com/office/drawing/2014/main" id="{F5FE2A08-7E3E-E74B-BC52-88E98ADC7A56}"/>
                  </a:ext>
                </a:extLst>
              </p:cNvPr>
              <p:cNvSpPr txBox="1"/>
              <p:nvPr/>
            </p:nvSpPr>
            <p:spPr>
              <a:xfrm>
                <a:off x="6452970" y="3636000"/>
                <a:ext cx="467692" cy="369332"/>
              </a:xfrm>
              <a:prstGeom prst="rect">
                <a:avLst/>
              </a:prstGeom>
              <a:solidFill>
                <a:schemeClr val="bg1">
                  <a:alpha val="3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solidFill>
                                <a:schemeClr val="tx1"/>
                              </a:solidFill>
                              <a:latin typeface="Cambria Math" panose="02040503050406030204" pitchFamily="18" charset="0"/>
                            </a:rPr>
                          </m:ctrlPr>
                        </m:sSubPr>
                        <m:e>
                          <m:r>
                            <a:rPr kumimoji="1" lang="en-US" altLang="zh-CN" b="0" i="1" smtClean="0">
                              <a:solidFill>
                                <a:schemeClr val="tx1"/>
                              </a:solidFill>
                              <a:latin typeface="Cambria Math" panose="02040503050406030204" pitchFamily="18" charset="0"/>
                            </a:rPr>
                            <m:t>𝑣</m:t>
                          </m:r>
                        </m:e>
                        <m:sub>
                          <m:r>
                            <a:rPr kumimoji="1" lang="en-US" altLang="zh-CN" b="0" i="1" smtClean="0">
                              <a:solidFill>
                                <a:schemeClr val="tx1"/>
                              </a:solidFill>
                              <a:latin typeface="Cambria Math" panose="02040503050406030204" pitchFamily="18" charset="0"/>
                            </a:rPr>
                            <m:t>8</m:t>
                          </m:r>
                        </m:sub>
                      </m:sSub>
                    </m:oMath>
                  </m:oMathPara>
                </a14:m>
                <a:endParaRPr kumimoji="1" lang="zh-CN" altLang="en-US" dirty="0">
                  <a:solidFill>
                    <a:schemeClr val="tx1"/>
                  </a:solidFill>
                </a:endParaRPr>
              </a:p>
            </p:txBody>
          </p:sp>
        </mc:Choice>
        <mc:Fallback xmlns="">
          <p:sp>
            <p:nvSpPr>
              <p:cNvPr id="60" name="文本框 59">
                <a:extLst>
                  <a:ext uri="{FF2B5EF4-FFF2-40B4-BE49-F238E27FC236}">
                    <a16:creationId xmlns:a16="http://schemas.microsoft.com/office/drawing/2014/main" id="{F5FE2A08-7E3E-E74B-BC52-88E98ADC7A56}"/>
                  </a:ext>
                </a:extLst>
              </p:cNvPr>
              <p:cNvSpPr txBox="1">
                <a:spLocks noRot="1" noChangeAspect="1" noMove="1" noResize="1" noEditPoints="1" noAdjustHandles="1" noChangeArrowheads="1" noChangeShapeType="1" noTextEdit="1"/>
              </p:cNvSpPr>
              <p:nvPr/>
            </p:nvSpPr>
            <p:spPr>
              <a:xfrm>
                <a:off x="6452970" y="3636000"/>
                <a:ext cx="467692" cy="369332"/>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1" name="文本框 60">
                <a:extLst>
                  <a:ext uri="{FF2B5EF4-FFF2-40B4-BE49-F238E27FC236}">
                    <a16:creationId xmlns:a16="http://schemas.microsoft.com/office/drawing/2014/main" id="{C4A3D709-49B9-4744-944C-BC890757D47A}"/>
                  </a:ext>
                </a:extLst>
              </p:cNvPr>
              <p:cNvSpPr txBox="1"/>
              <p:nvPr/>
            </p:nvSpPr>
            <p:spPr>
              <a:xfrm>
                <a:off x="7466870" y="4248000"/>
                <a:ext cx="1934119" cy="369332"/>
              </a:xfrm>
              <a:prstGeom prst="rect">
                <a:avLst/>
              </a:prstGeom>
              <a:solidFill>
                <a:schemeClr val="tx1">
                  <a:lumMod val="50000"/>
                  <a:lumOff val="50000"/>
                  <a:alpha val="75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solidFill>
                                <a:schemeClr val="bg1"/>
                              </a:solidFill>
                              <a:latin typeface="Cambria Math" panose="02040503050406030204" pitchFamily="18" charset="0"/>
                            </a:rPr>
                          </m:ctrlPr>
                        </m:sSubPr>
                        <m:e>
                          <m:r>
                            <a:rPr kumimoji="1" lang="en-US" altLang="zh-CN" b="0" i="1" smtClean="0">
                              <a:solidFill>
                                <a:schemeClr val="bg1"/>
                              </a:solidFill>
                              <a:latin typeface="Cambria Math" panose="02040503050406030204" pitchFamily="18" charset="0"/>
                            </a:rPr>
                            <m:t>𝑣</m:t>
                          </m:r>
                        </m:e>
                        <m:sub>
                          <m:r>
                            <a:rPr kumimoji="1" lang="en-US" altLang="zh-CN" b="0" i="1" smtClean="0">
                              <a:solidFill>
                                <a:schemeClr val="bg1"/>
                              </a:solidFill>
                              <a:latin typeface="Cambria Math" panose="02040503050406030204" pitchFamily="18" charset="0"/>
                            </a:rPr>
                            <m:t>1</m:t>
                          </m:r>
                        </m:sub>
                      </m:sSub>
                      <m:r>
                        <a:rPr kumimoji="1" lang="en-US" altLang="zh-CN" b="0" i="1" smtClean="0">
                          <a:solidFill>
                            <a:schemeClr val="bg1"/>
                          </a:solidFill>
                          <a:latin typeface="Cambria Math" panose="02040503050406030204" pitchFamily="18" charset="0"/>
                        </a:rPr>
                        <m:t>+</m:t>
                      </m:r>
                      <m:sSub>
                        <m:sSubPr>
                          <m:ctrlPr>
                            <a:rPr kumimoji="1" lang="en-US" altLang="zh-CN" b="0" i="1" smtClean="0">
                              <a:solidFill>
                                <a:schemeClr val="bg1"/>
                              </a:solidFill>
                              <a:latin typeface="Cambria Math" panose="02040503050406030204" pitchFamily="18" charset="0"/>
                            </a:rPr>
                          </m:ctrlPr>
                        </m:sSubPr>
                        <m:e>
                          <m:r>
                            <a:rPr kumimoji="1" lang="en-US" altLang="zh-CN" b="0" i="1" smtClean="0">
                              <a:solidFill>
                                <a:schemeClr val="bg1"/>
                              </a:solidFill>
                              <a:latin typeface="Cambria Math" panose="02040503050406030204" pitchFamily="18" charset="0"/>
                            </a:rPr>
                            <m:t>𝑣</m:t>
                          </m:r>
                        </m:e>
                        <m:sub>
                          <m:r>
                            <a:rPr kumimoji="1" lang="en-US" altLang="zh-CN" b="0" i="1" smtClean="0">
                              <a:solidFill>
                                <a:schemeClr val="bg1"/>
                              </a:solidFill>
                              <a:latin typeface="Cambria Math" panose="02040503050406030204" pitchFamily="18" charset="0"/>
                            </a:rPr>
                            <m:t>2</m:t>
                          </m:r>
                        </m:sub>
                      </m:sSub>
                      <m:r>
                        <a:rPr kumimoji="1" lang="en-US" altLang="zh-CN" b="0" i="1" smtClean="0">
                          <a:solidFill>
                            <a:schemeClr val="bg1"/>
                          </a:solidFill>
                          <a:latin typeface="Cambria Math" panose="02040503050406030204" pitchFamily="18" charset="0"/>
                        </a:rPr>
                        <m:t>+⋯+</m:t>
                      </m:r>
                      <m:sSub>
                        <m:sSubPr>
                          <m:ctrlPr>
                            <a:rPr kumimoji="1" lang="en-US" altLang="zh-CN" b="0" i="1" smtClean="0">
                              <a:solidFill>
                                <a:schemeClr val="bg1"/>
                              </a:solidFill>
                              <a:latin typeface="Cambria Math" panose="02040503050406030204" pitchFamily="18" charset="0"/>
                            </a:rPr>
                          </m:ctrlPr>
                        </m:sSubPr>
                        <m:e>
                          <m:r>
                            <a:rPr kumimoji="1" lang="en-US" altLang="zh-CN" b="0" i="1" smtClean="0">
                              <a:solidFill>
                                <a:schemeClr val="bg1"/>
                              </a:solidFill>
                              <a:latin typeface="Cambria Math" panose="02040503050406030204" pitchFamily="18" charset="0"/>
                            </a:rPr>
                            <m:t>𝑣</m:t>
                          </m:r>
                        </m:e>
                        <m:sub>
                          <m:r>
                            <a:rPr kumimoji="1" lang="en-US" altLang="zh-CN" b="0" i="1" smtClean="0">
                              <a:solidFill>
                                <a:schemeClr val="bg1"/>
                              </a:solidFill>
                              <a:latin typeface="Cambria Math" panose="02040503050406030204" pitchFamily="18" charset="0"/>
                            </a:rPr>
                            <m:t>8</m:t>
                          </m:r>
                        </m:sub>
                      </m:sSub>
                    </m:oMath>
                  </m:oMathPara>
                </a14:m>
                <a:endParaRPr kumimoji="1" lang="zh-CN" altLang="en-US" dirty="0">
                  <a:solidFill>
                    <a:schemeClr val="bg1"/>
                  </a:solidFill>
                </a:endParaRPr>
              </a:p>
            </p:txBody>
          </p:sp>
        </mc:Choice>
        <mc:Fallback xmlns="">
          <p:sp>
            <p:nvSpPr>
              <p:cNvPr id="61" name="文本框 60">
                <a:extLst>
                  <a:ext uri="{FF2B5EF4-FFF2-40B4-BE49-F238E27FC236}">
                    <a16:creationId xmlns:a16="http://schemas.microsoft.com/office/drawing/2014/main" id="{C4A3D709-49B9-4744-944C-BC890757D47A}"/>
                  </a:ext>
                </a:extLst>
              </p:cNvPr>
              <p:cNvSpPr txBox="1">
                <a:spLocks noRot="1" noChangeAspect="1" noMove="1" noResize="1" noEditPoints="1" noAdjustHandles="1" noChangeArrowheads="1" noChangeShapeType="1" noTextEdit="1"/>
              </p:cNvSpPr>
              <p:nvPr/>
            </p:nvSpPr>
            <p:spPr>
              <a:xfrm>
                <a:off x="7466870" y="4248000"/>
                <a:ext cx="1934119" cy="369332"/>
              </a:xfrm>
              <a:prstGeom prst="rect">
                <a:avLst/>
              </a:prstGeom>
              <a:blipFill>
                <a:blip r:embed="rId14"/>
                <a:stretch>
                  <a:fillRect/>
                </a:stretch>
              </a:blipFill>
            </p:spPr>
            <p:txBody>
              <a:bodyPr/>
              <a:lstStyle/>
              <a:p>
                <a:r>
                  <a:rPr lang="zh-CN" altLang="en-US">
                    <a:noFill/>
                  </a:rPr>
                  <a:t> </a:t>
                </a:r>
              </a:p>
            </p:txBody>
          </p:sp>
        </mc:Fallback>
      </mc:AlternateContent>
      <p:sp>
        <p:nvSpPr>
          <p:cNvPr id="21" name="文本框 20"/>
          <p:cNvSpPr txBox="1"/>
          <p:nvPr/>
        </p:nvSpPr>
        <p:spPr>
          <a:xfrm>
            <a:off x="1342799" y="308511"/>
            <a:ext cx="9507713" cy="707886"/>
          </a:xfrm>
          <a:prstGeom prst="rect">
            <a:avLst/>
          </a:prstGeom>
          <a:noFill/>
        </p:spPr>
        <p:txBody>
          <a:bodyPr wrap="square" rtlCol="0">
            <a:spAutoFit/>
          </a:bodyPr>
          <a:lstStyle/>
          <a:p>
            <a:r>
              <a:rPr lang="en-US" altLang="zh-CN" sz="2000" dirty="0"/>
              <a:t>Global Aggregation in the Wide Area &amp; </a:t>
            </a:r>
            <a:r>
              <a:rPr lang="en-US" altLang="zh-CN" sz="2000" dirty="0">
                <a:cs typeface="Arial" panose="020B0604020202020204" pitchFamily="34" charset="0"/>
              </a:rPr>
              <a:t>Applications</a:t>
            </a:r>
          </a:p>
          <a:p>
            <a:r>
              <a:rPr lang="en-US" altLang="zh-CN" sz="2000" dirty="0"/>
              <a:t> </a:t>
            </a: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pic>
        <p:nvPicPr>
          <p:cNvPr id="3" name="图形 2" descr="笔记本电脑">
            <a:extLst>
              <a:ext uri="{FF2B5EF4-FFF2-40B4-BE49-F238E27FC236}">
                <a16:creationId xmlns:a16="http://schemas.microsoft.com/office/drawing/2014/main" id="{0CA86531-5BE0-0244-97A9-86EF8E73AB4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321298" y="3036748"/>
            <a:ext cx="720000" cy="720000"/>
          </a:xfrm>
          <a:prstGeom prst="rect">
            <a:avLst/>
          </a:prstGeom>
        </p:spPr>
      </p:pic>
      <p:pic>
        <p:nvPicPr>
          <p:cNvPr id="6" name="图形 5" descr="智能手机">
            <a:extLst>
              <a:ext uri="{FF2B5EF4-FFF2-40B4-BE49-F238E27FC236}">
                <a16:creationId xmlns:a16="http://schemas.microsoft.com/office/drawing/2014/main" id="{C0F125F9-7F2B-2043-925B-7F45F20C1E24}"/>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544786" y="2153119"/>
            <a:ext cx="720000" cy="720000"/>
          </a:xfrm>
          <a:prstGeom prst="rect">
            <a:avLst/>
          </a:prstGeom>
        </p:spPr>
      </p:pic>
      <p:pic>
        <p:nvPicPr>
          <p:cNvPr id="26" name="图形 25" descr="笔记本电脑">
            <a:extLst>
              <a:ext uri="{FF2B5EF4-FFF2-40B4-BE49-F238E27FC236}">
                <a16:creationId xmlns:a16="http://schemas.microsoft.com/office/drawing/2014/main" id="{A7E0090A-C975-6046-95F2-9EDFBE87532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320043" y="4202483"/>
            <a:ext cx="720000" cy="720000"/>
          </a:xfrm>
          <a:prstGeom prst="rect">
            <a:avLst/>
          </a:prstGeom>
        </p:spPr>
      </p:pic>
      <p:pic>
        <p:nvPicPr>
          <p:cNvPr id="27" name="图形 26" descr="笔记本电脑">
            <a:extLst>
              <a:ext uri="{FF2B5EF4-FFF2-40B4-BE49-F238E27FC236}">
                <a16:creationId xmlns:a16="http://schemas.microsoft.com/office/drawing/2014/main" id="{392B3835-0545-6B48-AC86-4A3CE497E32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549682" y="4922483"/>
            <a:ext cx="720000" cy="720000"/>
          </a:xfrm>
          <a:prstGeom prst="rect">
            <a:avLst/>
          </a:prstGeom>
        </p:spPr>
      </p:pic>
      <p:pic>
        <p:nvPicPr>
          <p:cNvPr id="28" name="图形 27" descr="笔记本电脑">
            <a:extLst>
              <a:ext uri="{FF2B5EF4-FFF2-40B4-BE49-F238E27FC236}">
                <a16:creationId xmlns:a16="http://schemas.microsoft.com/office/drawing/2014/main" id="{141846D0-AC40-B844-9A82-E8426E2C0BF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008960" y="3036112"/>
            <a:ext cx="720000" cy="720000"/>
          </a:xfrm>
          <a:prstGeom prst="rect">
            <a:avLst/>
          </a:prstGeom>
        </p:spPr>
      </p:pic>
      <p:pic>
        <p:nvPicPr>
          <p:cNvPr id="29" name="图形 28" descr="智能手机">
            <a:extLst>
              <a:ext uri="{FF2B5EF4-FFF2-40B4-BE49-F238E27FC236}">
                <a16:creationId xmlns:a16="http://schemas.microsoft.com/office/drawing/2014/main" id="{A2166642-4DED-7E43-A1BF-B9D3E2B971F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779321" y="2153119"/>
            <a:ext cx="720000" cy="720000"/>
          </a:xfrm>
          <a:prstGeom prst="rect">
            <a:avLst/>
          </a:prstGeom>
        </p:spPr>
      </p:pic>
      <p:pic>
        <p:nvPicPr>
          <p:cNvPr id="30" name="图形 29" descr="智能手机">
            <a:extLst>
              <a:ext uri="{FF2B5EF4-FFF2-40B4-BE49-F238E27FC236}">
                <a16:creationId xmlns:a16="http://schemas.microsoft.com/office/drawing/2014/main" id="{D6658835-934B-2742-B67B-B685F39E80E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779321" y="4922483"/>
            <a:ext cx="720000" cy="720000"/>
          </a:xfrm>
          <a:prstGeom prst="rect">
            <a:avLst/>
          </a:prstGeom>
        </p:spPr>
      </p:pic>
      <p:pic>
        <p:nvPicPr>
          <p:cNvPr id="31" name="图形 30" descr="智能手机">
            <a:extLst>
              <a:ext uri="{FF2B5EF4-FFF2-40B4-BE49-F238E27FC236}">
                <a16:creationId xmlns:a16="http://schemas.microsoft.com/office/drawing/2014/main" id="{2C89C00F-8AC8-5A45-83C3-424B5ACF29E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008960" y="4202483"/>
            <a:ext cx="720000" cy="720000"/>
          </a:xfrm>
          <a:prstGeom prst="rect">
            <a:avLst/>
          </a:prstGeom>
        </p:spPr>
      </p:pic>
      <p:pic>
        <p:nvPicPr>
          <p:cNvPr id="11" name="图形 10" descr="数据库">
            <a:extLst>
              <a:ext uri="{FF2B5EF4-FFF2-40B4-BE49-F238E27FC236}">
                <a16:creationId xmlns:a16="http://schemas.microsoft.com/office/drawing/2014/main" id="{15B4126A-F5F8-AA4E-8C7A-460E49413A9D}"/>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066674" y="3504352"/>
            <a:ext cx="914400" cy="914400"/>
          </a:xfrm>
          <a:prstGeom prst="rect">
            <a:avLst/>
          </a:prstGeom>
        </p:spPr>
      </p:pic>
    </p:spTree>
    <p:custDataLst>
      <p:tags r:id="rId1"/>
    </p:custDataLst>
    <p:extLst>
      <p:ext uri="{BB962C8B-B14F-4D97-AF65-F5344CB8AC3E}">
        <p14:creationId xmlns:p14="http://schemas.microsoft.com/office/powerpoint/2010/main" val="1145424827"/>
      </p:ext>
    </p:extLst>
  </p:cSld>
  <p:clrMapOvr>
    <a:masterClrMapping/>
  </p:clrMapOvr>
  <mc:AlternateContent xmlns:mc="http://schemas.openxmlformats.org/markup-compatibility/2006" xmlns:p14="http://schemas.microsoft.com/office/powerpoint/2010/main">
    <mc:Choice Requires="p14">
      <p:transition spd="med" p14:dur="700" advTm="47446">
        <p:fade/>
      </p:transition>
    </mc:Choice>
    <mc:Fallback xmlns="">
      <p:transition spd="med" advTm="47446">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文本框 65">
            <a:extLst>
              <a:ext uri="{FF2B5EF4-FFF2-40B4-BE49-F238E27FC236}">
                <a16:creationId xmlns:a16="http://schemas.microsoft.com/office/drawing/2014/main" id="{31F93E39-1B96-A44E-B540-A30E3AF325E6}"/>
              </a:ext>
            </a:extLst>
          </p:cNvPr>
          <p:cNvSpPr txBox="1"/>
          <p:nvPr/>
        </p:nvSpPr>
        <p:spPr>
          <a:xfrm>
            <a:off x="835298" y="1215517"/>
            <a:ext cx="9893662" cy="5146024"/>
          </a:xfrm>
          <a:prstGeom prst="rect">
            <a:avLst/>
          </a:prstGeom>
          <a:noFill/>
        </p:spPr>
        <p:txBody>
          <a:bodyPr wrap="square" rtlCol="0">
            <a:spAutoFit/>
          </a:bodyPr>
          <a:lstStyle/>
          <a:p>
            <a:pPr marL="800100" lvl="1" indent="-342900" algn="just">
              <a:lnSpc>
                <a:spcPct val="120000"/>
              </a:lnSpc>
              <a:spcAft>
                <a:spcPts val="1200"/>
              </a:spcAft>
              <a:buFont typeface="Arial" panose="020B0604020202020204" pitchFamily="34" charset="0"/>
              <a:buChar char="•"/>
            </a:pPr>
            <a:r>
              <a:rPr lang="en-US" altLang="zh-CN" sz="2000" dirty="0">
                <a:solidFill>
                  <a:srgbClr val="C00000"/>
                </a:solidFill>
                <a:cs typeface="Arial" panose="020B0604020202020204" pitchFamily="34" charset="0"/>
              </a:rPr>
              <a:t>Federated learning</a:t>
            </a:r>
          </a:p>
          <a:p>
            <a:pPr marL="1257300" lvl="2" indent="-342900" algn="just">
              <a:lnSpc>
                <a:spcPct val="120000"/>
              </a:lnSpc>
              <a:spcAft>
                <a:spcPts val="1200"/>
              </a:spcAft>
              <a:buFont typeface="Arial" panose="020B0604020202020204" pitchFamily="34" charset="0"/>
              <a:buChar char="•"/>
            </a:pPr>
            <a:r>
              <a:rPr lang="en-US" altLang="zh-CN" sz="2000" i="1" dirty="0">
                <a:solidFill>
                  <a:schemeClr val="accent2">
                    <a:lumMod val="75000"/>
                  </a:schemeClr>
                </a:solidFill>
                <a:cs typeface="Arial" panose="020B0604020202020204" pitchFamily="34" charset="0"/>
              </a:rPr>
              <a:t>local device</a:t>
            </a:r>
            <a:r>
              <a:rPr lang="en-US" altLang="zh-CN" sz="2000" i="1" dirty="0">
                <a:cs typeface="Arial" panose="020B0604020202020204" pitchFamily="34" charset="0"/>
              </a:rPr>
              <a:t>: </a:t>
            </a:r>
            <a:r>
              <a:rPr lang="en-US" altLang="zh-CN" sz="2000" dirty="0">
                <a:cs typeface="Arial" panose="020B0604020202020204" pitchFamily="34" charset="0"/>
              </a:rPr>
              <a:t>smartphones, laptops, IoT devices</a:t>
            </a:r>
          </a:p>
          <a:p>
            <a:pPr marL="1257300" lvl="2" indent="-342900" algn="just">
              <a:lnSpc>
                <a:spcPct val="120000"/>
              </a:lnSpc>
              <a:spcAft>
                <a:spcPts val="1200"/>
              </a:spcAft>
              <a:buFont typeface="Arial" panose="020B0604020202020204" pitchFamily="34" charset="0"/>
              <a:buChar char="•"/>
            </a:pPr>
            <a:r>
              <a:rPr lang="en-US" altLang="zh-CN" sz="2000" i="1" dirty="0">
                <a:solidFill>
                  <a:schemeClr val="accent6">
                    <a:lumMod val="75000"/>
                  </a:schemeClr>
                </a:solidFill>
                <a:cs typeface="Arial" panose="020B0604020202020204" pitchFamily="34" charset="0"/>
              </a:rPr>
              <a:t>coordinator</a:t>
            </a:r>
            <a:r>
              <a:rPr lang="en-US" altLang="zh-CN" sz="2000" i="1" dirty="0">
                <a:cs typeface="Arial" panose="020B0604020202020204" pitchFamily="34" charset="0"/>
              </a:rPr>
              <a:t>: </a:t>
            </a:r>
            <a:r>
              <a:rPr lang="en-US" altLang="zh-CN" sz="2000" dirty="0">
                <a:cs typeface="Arial" panose="020B0604020202020204" pitchFamily="34" charset="0"/>
              </a:rPr>
              <a:t>parameter server</a:t>
            </a:r>
          </a:p>
          <a:p>
            <a:pPr marL="1257300" lvl="2" indent="-342900" algn="just">
              <a:lnSpc>
                <a:spcPct val="120000"/>
              </a:lnSpc>
              <a:spcAft>
                <a:spcPts val="1200"/>
              </a:spcAft>
              <a:buFont typeface="Arial" panose="020B0604020202020204" pitchFamily="34" charset="0"/>
              <a:buChar char="•"/>
            </a:pPr>
            <a:r>
              <a:rPr lang="en-US" altLang="zh-CN" sz="2000" i="1" dirty="0">
                <a:solidFill>
                  <a:schemeClr val="accent5">
                    <a:lumMod val="75000"/>
                  </a:schemeClr>
                </a:solidFill>
                <a:cs typeface="Arial" panose="020B0604020202020204" pitchFamily="34" charset="0"/>
              </a:rPr>
              <a:t>transmitted data</a:t>
            </a:r>
            <a:r>
              <a:rPr lang="en-US" altLang="zh-CN" sz="2000" i="1" dirty="0">
                <a:cs typeface="Arial" panose="020B0604020202020204" pitchFamily="34" charset="0"/>
              </a:rPr>
              <a:t>: </a:t>
            </a:r>
            <a:r>
              <a:rPr lang="en-US" altLang="zh-CN" sz="2000" dirty="0">
                <a:cs typeface="Arial" panose="020B0604020202020204" pitchFamily="34" charset="0"/>
              </a:rPr>
              <a:t>model gradients</a:t>
            </a:r>
          </a:p>
          <a:p>
            <a:pPr marL="800100" lvl="1" indent="-342900" algn="just">
              <a:lnSpc>
                <a:spcPct val="120000"/>
              </a:lnSpc>
              <a:spcAft>
                <a:spcPts val="1200"/>
              </a:spcAft>
              <a:buFont typeface="Arial" panose="020B0604020202020204" pitchFamily="34" charset="0"/>
              <a:buChar char="•"/>
            </a:pPr>
            <a:r>
              <a:rPr lang="en-US" altLang="zh-CN" sz="2000" dirty="0">
                <a:solidFill>
                  <a:schemeClr val="bg2"/>
                </a:solidFill>
                <a:cs typeface="Arial" panose="020B0604020202020204" pitchFamily="34" charset="0"/>
              </a:rPr>
              <a:t>Distributed state aggregation</a:t>
            </a:r>
          </a:p>
          <a:p>
            <a:pPr marL="1257300" lvl="2" indent="-342900" algn="just">
              <a:lnSpc>
                <a:spcPct val="120000"/>
              </a:lnSpc>
              <a:spcAft>
                <a:spcPts val="1200"/>
              </a:spcAft>
              <a:buFont typeface="Arial" panose="020B0604020202020204" pitchFamily="34" charset="0"/>
              <a:buChar char="•"/>
            </a:pPr>
            <a:r>
              <a:rPr lang="en-US" altLang="zh-CN" sz="2000" i="1" dirty="0">
                <a:solidFill>
                  <a:schemeClr val="bg2"/>
                </a:solidFill>
                <a:cs typeface="Arial" panose="020B0604020202020204" pitchFamily="34" charset="0"/>
              </a:rPr>
              <a:t>local device: </a:t>
            </a:r>
            <a:r>
              <a:rPr lang="en-US" altLang="zh-CN" sz="2000" dirty="0">
                <a:solidFill>
                  <a:schemeClr val="bg2"/>
                </a:solidFill>
                <a:cs typeface="Arial" panose="020B0604020202020204" pitchFamily="34" charset="0"/>
              </a:rPr>
              <a:t>distributed servers</a:t>
            </a:r>
          </a:p>
          <a:p>
            <a:pPr marL="1257300" lvl="2" indent="-342900" algn="just">
              <a:lnSpc>
                <a:spcPct val="120000"/>
              </a:lnSpc>
              <a:spcAft>
                <a:spcPts val="1200"/>
              </a:spcAft>
              <a:buFont typeface="Arial" panose="020B0604020202020204" pitchFamily="34" charset="0"/>
              <a:buChar char="•"/>
            </a:pPr>
            <a:r>
              <a:rPr lang="en-US" altLang="zh-CN" sz="2000" i="1" dirty="0">
                <a:solidFill>
                  <a:schemeClr val="bg2"/>
                </a:solidFill>
                <a:cs typeface="Arial" panose="020B0604020202020204" pitchFamily="34" charset="0"/>
              </a:rPr>
              <a:t>coordinator:</a:t>
            </a:r>
            <a:r>
              <a:rPr lang="en-US" altLang="zh-CN" sz="2000" dirty="0">
                <a:solidFill>
                  <a:schemeClr val="bg2"/>
                </a:solidFill>
                <a:cs typeface="Arial" panose="020B0604020202020204" pitchFamily="34" charset="0"/>
              </a:rPr>
              <a:t> central analyzer</a:t>
            </a:r>
          </a:p>
          <a:p>
            <a:pPr marL="1257300" lvl="2" indent="-342900" algn="just">
              <a:lnSpc>
                <a:spcPct val="120000"/>
              </a:lnSpc>
              <a:spcAft>
                <a:spcPts val="1200"/>
              </a:spcAft>
              <a:buFont typeface="Arial" panose="020B0604020202020204" pitchFamily="34" charset="0"/>
              <a:buChar char="•"/>
            </a:pPr>
            <a:r>
              <a:rPr lang="en-US" altLang="zh-CN" sz="2000" i="1" dirty="0">
                <a:solidFill>
                  <a:schemeClr val="bg2"/>
                </a:solidFill>
                <a:cs typeface="Arial" panose="020B0604020202020204" pitchFamily="34" charset="0"/>
              </a:rPr>
              <a:t>transmitted data: </a:t>
            </a:r>
            <a:r>
              <a:rPr lang="en-US" altLang="zh-CN" sz="2000" dirty="0">
                <a:solidFill>
                  <a:schemeClr val="bg2"/>
                </a:solidFill>
                <a:cs typeface="Arial" panose="020B0604020202020204" pitchFamily="34" charset="0"/>
              </a:rPr>
              <a:t>system event logs, object access logs</a:t>
            </a:r>
          </a:p>
          <a:p>
            <a:pPr marL="800100" lvl="1" indent="-342900" algn="just">
              <a:lnSpc>
                <a:spcPct val="120000"/>
              </a:lnSpc>
              <a:spcAft>
                <a:spcPts val="1200"/>
              </a:spcAft>
              <a:buFont typeface="Arial" panose="020B0604020202020204" pitchFamily="34" charset="0"/>
              <a:buChar char="•"/>
            </a:pPr>
            <a:r>
              <a:rPr lang="en-US" altLang="zh-CN" sz="2000" dirty="0">
                <a:solidFill>
                  <a:schemeClr val="bg2"/>
                </a:solidFill>
                <a:cs typeface="Arial" panose="020B0604020202020204" pitchFamily="34" charset="0"/>
              </a:rPr>
              <a:t>Hierarchical aggregation</a:t>
            </a:r>
          </a:p>
          <a:p>
            <a:pPr marL="1257300" lvl="2" indent="-342900" algn="just">
              <a:lnSpc>
                <a:spcPct val="120000"/>
              </a:lnSpc>
              <a:spcAft>
                <a:spcPts val="1200"/>
              </a:spcAft>
              <a:buFont typeface="Arial" panose="020B0604020202020204" pitchFamily="34" charset="0"/>
              <a:buChar char="•"/>
            </a:pPr>
            <a:endParaRPr lang="en-US" altLang="zh-CN" sz="2000" dirty="0">
              <a:solidFill>
                <a:srgbClr val="A50021"/>
              </a:solidFill>
              <a:cs typeface="Arial" panose="020B0604020202020204" pitchFamily="34" charset="0"/>
            </a:endParaRPr>
          </a:p>
        </p:txBody>
      </p:sp>
      <p:sp>
        <p:nvSpPr>
          <p:cNvPr id="21" name="文本框 20"/>
          <p:cNvSpPr txBox="1"/>
          <p:nvPr/>
        </p:nvSpPr>
        <p:spPr>
          <a:xfrm>
            <a:off x="1342800" y="308511"/>
            <a:ext cx="10263046" cy="400110"/>
          </a:xfrm>
          <a:prstGeom prst="rect">
            <a:avLst/>
          </a:prstGeom>
          <a:noFill/>
        </p:spPr>
        <p:txBody>
          <a:bodyPr wrap="square" rtlCol="0">
            <a:spAutoFit/>
          </a:bodyPr>
          <a:lstStyle/>
          <a:p>
            <a:r>
              <a:rPr lang="en-US" altLang="zh-CN" sz="2000" dirty="0">
                <a:cs typeface="Arial" panose="020B0604020202020204" pitchFamily="34" charset="0"/>
              </a:rPr>
              <a:t>Federated learning</a:t>
            </a:r>
            <a:r>
              <a:rPr lang="en-US" altLang="zh-CN" sz="2000" dirty="0">
                <a:ea typeface="方正兰亭粗黑_GBK" panose="02000000000000000000" pitchFamily="2" charset="-122"/>
                <a:cs typeface="Arial" panose="020B0604020202020204" pitchFamily="34" charset="0"/>
              </a:rPr>
              <a:t>, </a:t>
            </a:r>
            <a:r>
              <a:rPr lang="en-US" altLang="zh-CN" sz="2000" dirty="0">
                <a:cs typeface="Arial" panose="020B0604020202020204" pitchFamily="34" charset="0"/>
              </a:rPr>
              <a:t>Distributed State Aggregation, Hierarchical Aggregation</a:t>
            </a: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grpSp>
        <p:nvGrpSpPr>
          <p:cNvPr id="2" name="组合 1">
            <a:extLst>
              <a:ext uri="{FF2B5EF4-FFF2-40B4-BE49-F238E27FC236}">
                <a16:creationId xmlns:a16="http://schemas.microsoft.com/office/drawing/2014/main" id="{752C210A-59A8-5CBF-304E-C008B80061ED}"/>
              </a:ext>
            </a:extLst>
          </p:cNvPr>
          <p:cNvGrpSpPr>
            <a:grpSpLocks noChangeAspect="1"/>
          </p:cNvGrpSpPr>
          <p:nvPr/>
        </p:nvGrpSpPr>
        <p:grpSpPr>
          <a:xfrm>
            <a:off x="7324702" y="1917000"/>
            <a:ext cx="4032000" cy="3024000"/>
            <a:chOff x="5384786" y="1821987"/>
            <a:chExt cx="5760000" cy="4320000"/>
          </a:xfrm>
        </p:grpSpPr>
        <p:pic>
          <p:nvPicPr>
            <p:cNvPr id="5" name="图片 4">
              <a:extLst>
                <a:ext uri="{FF2B5EF4-FFF2-40B4-BE49-F238E27FC236}">
                  <a16:creationId xmlns:a16="http://schemas.microsoft.com/office/drawing/2014/main" id="{6ED9BE17-5C1D-4B50-348C-FFEE0826838A}"/>
                </a:ext>
              </a:extLst>
            </p:cNvPr>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5384786" y="1821987"/>
              <a:ext cx="5760000" cy="4320000"/>
            </a:xfrm>
            <a:prstGeom prst="rect">
              <a:avLst/>
            </a:prstGeom>
          </p:spPr>
        </p:pic>
        <p:cxnSp>
          <p:nvCxnSpPr>
            <p:cNvPr id="6" name="直线箭头连接符 5">
              <a:extLst>
                <a:ext uri="{FF2B5EF4-FFF2-40B4-BE49-F238E27FC236}">
                  <a16:creationId xmlns:a16="http://schemas.microsoft.com/office/drawing/2014/main" id="{9AD6EA48-4C05-AE14-3EFE-3176E64E4260}"/>
                </a:ext>
              </a:extLst>
            </p:cNvPr>
            <p:cNvCxnSpPr>
              <a:stCxn id="26" idx="2"/>
              <a:endCxn id="33" idx="0"/>
            </p:cNvCxnSpPr>
            <p:nvPr/>
          </p:nvCxnSpPr>
          <p:spPr>
            <a:xfrm>
              <a:off x="7904786" y="2873119"/>
              <a:ext cx="619088" cy="631233"/>
            </a:xfrm>
            <a:prstGeom prst="straightConnector1">
              <a:avLst/>
            </a:prstGeom>
            <a:ln w="38100">
              <a:solidFill>
                <a:schemeClr val="accent5">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 name="直线箭头连接符 6">
              <a:extLst>
                <a:ext uri="{FF2B5EF4-FFF2-40B4-BE49-F238E27FC236}">
                  <a16:creationId xmlns:a16="http://schemas.microsoft.com/office/drawing/2014/main" id="{ADB8B8CE-37E3-B2E0-EB42-6F2BCB4DE506}"/>
                </a:ext>
              </a:extLst>
            </p:cNvPr>
            <p:cNvCxnSpPr>
              <a:cxnSpLocks/>
              <a:stCxn id="30" idx="2"/>
              <a:endCxn id="33" idx="0"/>
            </p:cNvCxnSpPr>
            <p:nvPr/>
          </p:nvCxnSpPr>
          <p:spPr>
            <a:xfrm flipH="1">
              <a:off x="8523874" y="2873119"/>
              <a:ext cx="615447" cy="631233"/>
            </a:xfrm>
            <a:prstGeom prst="straightConnector1">
              <a:avLst/>
            </a:prstGeom>
            <a:ln w="38100">
              <a:solidFill>
                <a:schemeClr val="accent5">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 name="直线箭头连接符 7">
              <a:extLst>
                <a:ext uri="{FF2B5EF4-FFF2-40B4-BE49-F238E27FC236}">
                  <a16:creationId xmlns:a16="http://schemas.microsoft.com/office/drawing/2014/main" id="{F616992C-3649-6023-F967-07F863E5A7D0}"/>
                </a:ext>
              </a:extLst>
            </p:cNvPr>
            <p:cNvCxnSpPr>
              <a:cxnSpLocks/>
              <a:stCxn id="29" idx="1"/>
              <a:endCxn id="33" idx="3"/>
            </p:cNvCxnSpPr>
            <p:nvPr/>
          </p:nvCxnSpPr>
          <p:spPr>
            <a:xfrm flipH="1">
              <a:off x="8981074" y="3396112"/>
              <a:ext cx="1027886" cy="565440"/>
            </a:xfrm>
            <a:prstGeom prst="straightConnector1">
              <a:avLst/>
            </a:prstGeom>
            <a:ln w="38100">
              <a:solidFill>
                <a:schemeClr val="accent5">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 name="直线箭头连接符 8">
              <a:extLst>
                <a:ext uri="{FF2B5EF4-FFF2-40B4-BE49-F238E27FC236}">
                  <a16:creationId xmlns:a16="http://schemas.microsoft.com/office/drawing/2014/main" id="{15E30020-17E4-AB64-05BE-1D86F19D17C5}"/>
                </a:ext>
              </a:extLst>
            </p:cNvPr>
            <p:cNvCxnSpPr>
              <a:cxnSpLocks/>
              <a:stCxn id="32" idx="1"/>
              <a:endCxn id="33" idx="3"/>
            </p:cNvCxnSpPr>
            <p:nvPr/>
          </p:nvCxnSpPr>
          <p:spPr>
            <a:xfrm flipH="1" flipV="1">
              <a:off x="8981074" y="3961552"/>
              <a:ext cx="1027886" cy="600931"/>
            </a:xfrm>
            <a:prstGeom prst="straightConnector1">
              <a:avLst/>
            </a:prstGeom>
            <a:ln w="38100">
              <a:solidFill>
                <a:schemeClr val="accent5">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 name="直线箭头连接符 9">
              <a:extLst>
                <a:ext uri="{FF2B5EF4-FFF2-40B4-BE49-F238E27FC236}">
                  <a16:creationId xmlns:a16="http://schemas.microsoft.com/office/drawing/2014/main" id="{6EE6B8EB-D47B-188A-0F05-44213DC8AE4D}"/>
                </a:ext>
              </a:extLst>
            </p:cNvPr>
            <p:cNvCxnSpPr>
              <a:cxnSpLocks/>
              <a:stCxn id="31" idx="0"/>
              <a:endCxn id="33" idx="2"/>
            </p:cNvCxnSpPr>
            <p:nvPr/>
          </p:nvCxnSpPr>
          <p:spPr>
            <a:xfrm flipH="1" flipV="1">
              <a:off x="8523874" y="4418752"/>
              <a:ext cx="615447" cy="503731"/>
            </a:xfrm>
            <a:prstGeom prst="straightConnector1">
              <a:avLst/>
            </a:prstGeom>
            <a:ln w="38100">
              <a:solidFill>
                <a:schemeClr val="accent5">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 name="直线箭头连接符 10">
              <a:extLst>
                <a:ext uri="{FF2B5EF4-FFF2-40B4-BE49-F238E27FC236}">
                  <a16:creationId xmlns:a16="http://schemas.microsoft.com/office/drawing/2014/main" id="{15692375-CF6A-4625-0304-FEBB8D859304}"/>
                </a:ext>
              </a:extLst>
            </p:cNvPr>
            <p:cNvCxnSpPr>
              <a:cxnSpLocks/>
              <a:stCxn id="28" idx="0"/>
              <a:endCxn id="33" idx="2"/>
            </p:cNvCxnSpPr>
            <p:nvPr/>
          </p:nvCxnSpPr>
          <p:spPr>
            <a:xfrm flipV="1">
              <a:off x="7909682" y="4418752"/>
              <a:ext cx="614192" cy="503731"/>
            </a:xfrm>
            <a:prstGeom prst="straightConnector1">
              <a:avLst/>
            </a:prstGeom>
            <a:ln w="38100">
              <a:solidFill>
                <a:schemeClr val="accent5">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 name="直线箭头连接符 11">
              <a:extLst>
                <a:ext uri="{FF2B5EF4-FFF2-40B4-BE49-F238E27FC236}">
                  <a16:creationId xmlns:a16="http://schemas.microsoft.com/office/drawing/2014/main" id="{50D89200-8C74-3A05-74C5-7A1784A39FBB}"/>
                </a:ext>
              </a:extLst>
            </p:cNvPr>
            <p:cNvCxnSpPr>
              <a:cxnSpLocks/>
              <a:stCxn id="27" idx="3"/>
              <a:endCxn id="33" idx="1"/>
            </p:cNvCxnSpPr>
            <p:nvPr/>
          </p:nvCxnSpPr>
          <p:spPr>
            <a:xfrm flipV="1">
              <a:off x="7040043" y="3961552"/>
              <a:ext cx="1026631" cy="600931"/>
            </a:xfrm>
            <a:prstGeom prst="straightConnector1">
              <a:avLst/>
            </a:prstGeom>
            <a:ln w="38100">
              <a:solidFill>
                <a:schemeClr val="accent5">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 name="直线箭头连接符 12">
              <a:extLst>
                <a:ext uri="{FF2B5EF4-FFF2-40B4-BE49-F238E27FC236}">
                  <a16:creationId xmlns:a16="http://schemas.microsoft.com/office/drawing/2014/main" id="{8F36D2D2-E649-7E78-9686-2FD0E7602D67}"/>
                </a:ext>
              </a:extLst>
            </p:cNvPr>
            <p:cNvCxnSpPr>
              <a:cxnSpLocks/>
              <a:stCxn id="25" idx="3"/>
              <a:endCxn id="33" idx="1"/>
            </p:cNvCxnSpPr>
            <p:nvPr/>
          </p:nvCxnSpPr>
          <p:spPr>
            <a:xfrm>
              <a:off x="7041298" y="3396748"/>
              <a:ext cx="1025376" cy="564804"/>
            </a:xfrm>
            <a:prstGeom prst="straightConnector1">
              <a:avLst/>
            </a:prstGeom>
            <a:ln w="38100">
              <a:solidFill>
                <a:schemeClr val="accent5">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C0111DD4-15DD-CB68-2970-FCF8ACA6B0EC}"/>
                </a:ext>
              </a:extLst>
            </p:cNvPr>
            <p:cNvSpPr txBox="1"/>
            <p:nvPr/>
          </p:nvSpPr>
          <p:spPr>
            <a:xfrm>
              <a:off x="7288795" y="2844000"/>
              <a:ext cx="1254007" cy="483649"/>
            </a:xfrm>
            <a:prstGeom prst="rect">
              <a:avLst/>
            </a:prstGeom>
            <a:solidFill>
              <a:schemeClr val="bg1">
                <a:lumMod val="95000"/>
                <a:alpha val="30000"/>
              </a:schemeClr>
            </a:solidFill>
          </p:spPr>
          <p:txBody>
            <a:bodyPr wrap="none" rtlCol="0">
              <a:spAutoFit/>
            </a:bodyPr>
            <a:lstStyle/>
            <a:p>
              <a:pPr algn="ctr"/>
              <a:r>
                <a:rPr kumimoji="1" lang="en-US" altLang="zh-CN" sz="1600" i="1" dirty="0">
                  <a:solidFill>
                    <a:schemeClr val="accent2">
                      <a:lumMod val="75000"/>
                    </a:schemeClr>
                  </a:solidFill>
                </a:rPr>
                <a:t>Device 1</a:t>
              </a:r>
              <a:endParaRPr kumimoji="1" lang="zh-CN" altLang="en-US" sz="1600" i="1" dirty="0">
                <a:solidFill>
                  <a:schemeClr val="accent2">
                    <a:lumMod val="75000"/>
                  </a:schemeClr>
                </a:solidFill>
              </a:endParaRPr>
            </a:p>
          </p:txBody>
        </p:sp>
        <p:sp>
          <p:nvSpPr>
            <p:cNvPr id="15" name="文本框 14">
              <a:extLst>
                <a:ext uri="{FF2B5EF4-FFF2-40B4-BE49-F238E27FC236}">
                  <a16:creationId xmlns:a16="http://schemas.microsoft.com/office/drawing/2014/main" id="{E9B37D62-D54E-3EEE-C2B9-9A84CEA86A41}"/>
                </a:ext>
              </a:extLst>
            </p:cNvPr>
            <p:cNvSpPr txBox="1"/>
            <p:nvPr/>
          </p:nvSpPr>
          <p:spPr>
            <a:xfrm>
              <a:off x="8523037" y="2844000"/>
              <a:ext cx="1254007" cy="483649"/>
            </a:xfrm>
            <a:prstGeom prst="rect">
              <a:avLst/>
            </a:prstGeom>
            <a:solidFill>
              <a:schemeClr val="bg1">
                <a:lumMod val="95000"/>
                <a:alpha val="30000"/>
              </a:schemeClr>
            </a:solidFill>
          </p:spPr>
          <p:txBody>
            <a:bodyPr wrap="none" rtlCol="0">
              <a:spAutoFit/>
            </a:bodyPr>
            <a:lstStyle/>
            <a:p>
              <a:pPr algn="ctr"/>
              <a:r>
                <a:rPr kumimoji="1" lang="en-US" altLang="zh-CN" sz="1600" i="1" dirty="0">
                  <a:solidFill>
                    <a:schemeClr val="accent2">
                      <a:lumMod val="75000"/>
                    </a:schemeClr>
                  </a:solidFill>
                </a:rPr>
                <a:t>Device 2</a:t>
              </a:r>
              <a:endParaRPr kumimoji="1" lang="zh-CN" altLang="en-US" sz="1600" i="1" dirty="0">
                <a:solidFill>
                  <a:schemeClr val="accent2">
                    <a:lumMod val="75000"/>
                  </a:schemeClr>
                </a:solidFill>
              </a:endParaRPr>
            </a:p>
          </p:txBody>
        </p:sp>
        <p:sp>
          <p:nvSpPr>
            <p:cNvPr id="16" name="文本框 15">
              <a:extLst>
                <a:ext uri="{FF2B5EF4-FFF2-40B4-BE49-F238E27FC236}">
                  <a16:creationId xmlns:a16="http://schemas.microsoft.com/office/drawing/2014/main" id="{81725154-FBF2-118D-F9AA-6FEEE13CC82C}"/>
                </a:ext>
              </a:extLst>
            </p:cNvPr>
            <p:cNvSpPr txBox="1"/>
            <p:nvPr/>
          </p:nvSpPr>
          <p:spPr>
            <a:xfrm>
              <a:off x="9783037" y="3600000"/>
              <a:ext cx="1254007" cy="483649"/>
            </a:xfrm>
            <a:prstGeom prst="rect">
              <a:avLst/>
            </a:prstGeom>
            <a:solidFill>
              <a:schemeClr val="bg1">
                <a:lumMod val="95000"/>
                <a:alpha val="30000"/>
              </a:schemeClr>
            </a:solidFill>
          </p:spPr>
          <p:txBody>
            <a:bodyPr wrap="none" rtlCol="0">
              <a:spAutoFit/>
            </a:bodyPr>
            <a:lstStyle/>
            <a:p>
              <a:pPr algn="ctr"/>
              <a:r>
                <a:rPr kumimoji="1" lang="en-US" altLang="zh-CN" sz="1600" i="1" dirty="0">
                  <a:solidFill>
                    <a:schemeClr val="accent2">
                      <a:lumMod val="75000"/>
                    </a:schemeClr>
                  </a:solidFill>
                </a:rPr>
                <a:t>Device 3</a:t>
              </a:r>
              <a:endParaRPr kumimoji="1" lang="zh-CN" altLang="en-US" sz="1600" i="1" dirty="0">
                <a:solidFill>
                  <a:schemeClr val="accent2">
                    <a:lumMod val="75000"/>
                  </a:schemeClr>
                </a:solidFill>
              </a:endParaRPr>
            </a:p>
          </p:txBody>
        </p:sp>
        <p:sp>
          <p:nvSpPr>
            <p:cNvPr id="17" name="文本框 16">
              <a:extLst>
                <a:ext uri="{FF2B5EF4-FFF2-40B4-BE49-F238E27FC236}">
                  <a16:creationId xmlns:a16="http://schemas.microsoft.com/office/drawing/2014/main" id="{5A3C55A9-7E98-68C0-897A-84304256D8FD}"/>
                </a:ext>
              </a:extLst>
            </p:cNvPr>
            <p:cNvSpPr txBox="1"/>
            <p:nvPr/>
          </p:nvSpPr>
          <p:spPr>
            <a:xfrm>
              <a:off x="9783037" y="4824000"/>
              <a:ext cx="1254007" cy="483649"/>
            </a:xfrm>
            <a:prstGeom prst="rect">
              <a:avLst/>
            </a:prstGeom>
            <a:solidFill>
              <a:schemeClr val="bg1">
                <a:lumMod val="95000"/>
                <a:alpha val="30000"/>
              </a:schemeClr>
            </a:solidFill>
          </p:spPr>
          <p:txBody>
            <a:bodyPr wrap="none" rtlCol="0">
              <a:spAutoFit/>
            </a:bodyPr>
            <a:lstStyle/>
            <a:p>
              <a:pPr algn="ctr"/>
              <a:r>
                <a:rPr kumimoji="1" lang="en-US" altLang="zh-CN" sz="1600" i="1" dirty="0">
                  <a:solidFill>
                    <a:schemeClr val="accent2">
                      <a:lumMod val="75000"/>
                    </a:schemeClr>
                  </a:solidFill>
                </a:rPr>
                <a:t>Device 4</a:t>
              </a:r>
              <a:endParaRPr kumimoji="1" lang="zh-CN" altLang="en-US" sz="1600" i="1" dirty="0">
                <a:solidFill>
                  <a:schemeClr val="accent2">
                    <a:lumMod val="75000"/>
                  </a:schemeClr>
                </a:solidFill>
              </a:endParaRPr>
            </a:p>
          </p:txBody>
        </p:sp>
        <p:sp>
          <p:nvSpPr>
            <p:cNvPr id="18" name="文本框 17">
              <a:extLst>
                <a:ext uri="{FF2B5EF4-FFF2-40B4-BE49-F238E27FC236}">
                  <a16:creationId xmlns:a16="http://schemas.microsoft.com/office/drawing/2014/main" id="{F16CBF74-3984-0544-C511-2AE2AD48708B}"/>
                </a:ext>
              </a:extLst>
            </p:cNvPr>
            <p:cNvSpPr txBox="1"/>
            <p:nvPr/>
          </p:nvSpPr>
          <p:spPr>
            <a:xfrm>
              <a:off x="8523037" y="5544000"/>
              <a:ext cx="1254007" cy="483649"/>
            </a:xfrm>
            <a:prstGeom prst="rect">
              <a:avLst/>
            </a:prstGeom>
            <a:solidFill>
              <a:schemeClr val="bg1">
                <a:lumMod val="95000"/>
                <a:alpha val="30000"/>
              </a:schemeClr>
            </a:solidFill>
          </p:spPr>
          <p:txBody>
            <a:bodyPr wrap="none" rtlCol="0">
              <a:spAutoFit/>
            </a:bodyPr>
            <a:lstStyle/>
            <a:p>
              <a:pPr algn="ctr"/>
              <a:r>
                <a:rPr kumimoji="1" lang="en-US" altLang="zh-CN" sz="1600" i="1" dirty="0">
                  <a:solidFill>
                    <a:schemeClr val="accent2">
                      <a:lumMod val="75000"/>
                    </a:schemeClr>
                  </a:solidFill>
                </a:rPr>
                <a:t>Device 5</a:t>
              </a:r>
              <a:endParaRPr kumimoji="1" lang="zh-CN" altLang="en-US" sz="1600" i="1" dirty="0">
                <a:solidFill>
                  <a:schemeClr val="accent2">
                    <a:lumMod val="75000"/>
                  </a:schemeClr>
                </a:solidFill>
              </a:endParaRPr>
            </a:p>
          </p:txBody>
        </p:sp>
        <p:sp>
          <p:nvSpPr>
            <p:cNvPr id="19" name="文本框 18">
              <a:extLst>
                <a:ext uri="{FF2B5EF4-FFF2-40B4-BE49-F238E27FC236}">
                  <a16:creationId xmlns:a16="http://schemas.microsoft.com/office/drawing/2014/main" id="{5F273D74-3E2E-6438-D556-882771F00A98}"/>
                </a:ext>
              </a:extLst>
            </p:cNvPr>
            <p:cNvSpPr txBox="1"/>
            <p:nvPr/>
          </p:nvSpPr>
          <p:spPr>
            <a:xfrm>
              <a:off x="7299037" y="5544000"/>
              <a:ext cx="1254007" cy="483649"/>
            </a:xfrm>
            <a:prstGeom prst="rect">
              <a:avLst/>
            </a:prstGeom>
            <a:solidFill>
              <a:schemeClr val="bg1">
                <a:lumMod val="95000"/>
                <a:alpha val="30000"/>
              </a:schemeClr>
            </a:solidFill>
          </p:spPr>
          <p:txBody>
            <a:bodyPr wrap="none" rtlCol="0">
              <a:spAutoFit/>
            </a:bodyPr>
            <a:lstStyle/>
            <a:p>
              <a:pPr algn="ctr"/>
              <a:r>
                <a:rPr kumimoji="1" lang="en-US" altLang="zh-CN" sz="1600" i="1" dirty="0">
                  <a:solidFill>
                    <a:schemeClr val="accent2">
                      <a:lumMod val="75000"/>
                    </a:schemeClr>
                  </a:solidFill>
                </a:rPr>
                <a:t>Device 6</a:t>
              </a:r>
              <a:endParaRPr kumimoji="1" lang="zh-CN" altLang="en-US" sz="1600" i="1" dirty="0">
                <a:solidFill>
                  <a:schemeClr val="accent2">
                    <a:lumMod val="75000"/>
                  </a:schemeClr>
                </a:solidFill>
              </a:endParaRPr>
            </a:p>
          </p:txBody>
        </p:sp>
        <p:sp>
          <p:nvSpPr>
            <p:cNvPr id="20" name="文本框 19">
              <a:extLst>
                <a:ext uri="{FF2B5EF4-FFF2-40B4-BE49-F238E27FC236}">
                  <a16:creationId xmlns:a16="http://schemas.microsoft.com/office/drawing/2014/main" id="{45155CF3-2006-9FCF-13DE-383949F1B064}"/>
                </a:ext>
              </a:extLst>
            </p:cNvPr>
            <p:cNvSpPr txBox="1"/>
            <p:nvPr/>
          </p:nvSpPr>
          <p:spPr>
            <a:xfrm>
              <a:off x="6003037" y="4824000"/>
              <a:ext cx="1254007" cy="483649"/>
            </a:xfrm>
            <a:prstGeom prst="rect">
              <a:avLst/>
            </a:prstGeom>
            <a:solidFill>
              <a:schemeClr val="bg1">
                <a:lumMod val="95000"/>
                <a:alpha val="30000"/>
              </a:schemeClr>
            </a:solidFill>
          </p:spPr>
          <p:txBody>
            <a:bodyPr wrap="none" rtlCol="0">
              <a:spAutoFit/>
            </a:bodyPr>
            <a:lstStyle/>
            <a:p>
              <a:pPr algn="ctr"/>
              <a:r>
                <a:rPr kumimoji="1" lang="en-US" altLang="zh-CN" sz="1600" i="1" dirty="0">
                  <a:solidFill>
                    <a:schemeClr val="accent2">
                      <a:lumMod val="75000"/>
                    </a:schemeClr>
                  </a:solidFill>
                </a:rPr>
                <a:t>Device 6</a:t>
              </a:r>
              <a:endParaRPr kumimoji="1" lang="zh-CN" altLang="en-US" sz="1600" i="1" dirty="0">
                <a:solidFill>
                  <a:schemeClr val="accent2">
                    <a:lumMod val="75000"/>
                  </a:schemeClr>
                </a:solidFill>
              </a:endParaRPr>
            </a:p>
          </p:txBody>
        </p:sp>
        <p:sp>
          <p:nvSpPr>
            <p:cNvPr id="23" name="文本框 22">
              <a:extLst>
                <a:ext uri="{FF2B5EF4-FFF2-40B4-BE49-F238E27FC236}">
                  <a16:creationId xmlns:a16="http://schemas.microsoft.com/office/drawing/2014/main" id="{1037BB56-55C6-AFBD-00C9-B19617223ED7}"/>
                </a:ext>
              </a:extLst>
            </p:cNvPr>
            <p:cNvSpPr txBox="1"/>
            <p:nvPr/>
          </p:nvSpPr>
          <p:spPr>
            <a:xfrm>
              <a:off x="6003037" y="3600000"/>
              <a:ext cx="1254007" cy="483649"/>
            </a:xfrm>
            <a:prstGeom prst="rect">
              <a:avLst/>
            </a:prstGeom>
            <a:solidFill>
              <a:schemeClr val="bg1">
                <a:lumMod val="95000"/>
                <a:alpha val="30000"/>
              </a:schemeClr>
            </a:solidFill>
          </p:spPr>
          <p:txBody>
            <a:bodyPr wrap="none" rtlCol="0">
              <a:spAutoFit/>
            </a:bodyPr>
            <a:lstStyle/>
            <a:p>
              <a:pPr algn="ctr"/>
              <a:r>
                <a:rPr kumimoji="1" lang="en-US" altLang="zh-CN" sz="1600" i="1" dirty="0">
                  <a:solidFill>
                    <a:schemeClr val="accent2">
                      <a:lumMod val="75000"/>
                    </a:schemeClr>
                  </a:solidFill>
                </a:rPr>
                <a:t>Device 7</a:t>
              </a:r>
              <a:endParaRPr kumimoji="1" lang="zh-CN" altLang="en-US" sz="1600" i="1" dirty="0">
                <a:solidFill>
                  <a:schemeClr val="accent2">
                    <a:lumMod val="75000"/>
                  </a:schemeClr>
                </a:solidFill>
              </a:endParaRPr>
            </a:p>
          </p:txBody>
        </p:sp>
        <p:sp>
          <p:nvSpPr>
            <p:cNvPr id="24" name="文本框 23">
              <a:extLst>
                <a:ext uri="{FF2B5EF4-FFF2-40B4-BE49-F238E27FC236}">
                  <a16:creationId xmlns:a16="http://schemas.microsoft.com/office/drawing/2014/main" id="{36B58570-253A-56EC-C5EE-CF21BD24E278}"/>
                </a:ext>
              </a:extLst>
            </p:cNvPr>
            <p:cNvSpPr txBox="1"/>
            <p:nvPr/>
          </p:nvSpPr>
          <p:spPr>
            <a:xfrm>
              <a:off x="7685856" y="4248000"/>
              <a:ext cx="1686910" cy="483649"/>
            </a:xfrm>
            <a:prstGeom prst="rect">
              <a:avLst/>
            </a:prstGeom>
            <a:solidFill>
              <a:schemeClr val="tx1">
                <a:lumMod val="50000"/>
                <a:lumOff val="50000"/>
                <a:alpha val="75000"/>
              </a:schemeClr>
            </a:solidFill>
          </p:spPr>
          <p:txBody>
            <a:bodyPr wrap="none" rtlCol="0">
              <a:spAutoFit/>
            </a:bodyPr>
            <a:lstStyle/>
            <a:p>
              <a:pPr algn="ctr"/>
              <a:r>
                <a:rPr kumimoji="1" lang="en-US" altLang="zh-CN" sz="1600" i="1" dirty="0">
                  <a:solidFill>
                    <a:schemeClr val="accent6">
                      <a:lumMod val="40000"/>
                      <a:lumOff val="60000"/>
                    </a:schemeClr>
                  </a:solidFill>
                </a:rPr>
                <a:t>Coordinator</a:t>
              </a:r>
            </a:p>
          </p:txBody>
        </p:sp>
        <p:pic>
          <p:nvPicPr>
            <p:cNvPr id="25" name="图形 24" descr="笔记本电脑">
              <a:extLst>
                <a:ext uri="{FF2B5EF4-FFF2-40B4-BE49-F238E27FC236}">
                  <a16:creationId xmlns:a16="http://schemas.microsoft.com/office/drawing/2014/main" id="{6A32199B-A88C-EEFD-A3A0-4A71BFD5733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21298" y="3036748"/>
              <a:ext cx="720000" cy="720000"/>
            </a:xfrm>
            <a:prstGeom prst="rect">
              <a:avLst/>
            </a:prstGeom>
          </p:spPr>
        </p:pic>
        <p:pic>
          <p:nvPicPr>
            <p:cNvPr id="26" name="图形 25" descr="智能手机">
              <a:extLst>
                <a:ext uri="{FF2B5EF4-FFF2-40B4-BE49-F238E27FC236}">
                  <a16:creationId xmlns:a16="http://schemas.microsoft.com/office/drawing/2014/main" id="{A99023C9-A3CD-11B0-936E-F4EC597620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44786" y="2153119"/>
              <a:ext cx="720000" cy="720000"/>
            </a:xfrm>
            <a:prstGeom prst="rect">
              <a:avLst/>
            </a:prstGeom>
          </p:spPr>
        </p:pic>
        <p:pic>
          <p:nvPicPr>
            <p:cNvPr id="27" name="图形 26" descr="笔记本电脑">
              <a:extLst>
                <a:ext uri="{FF2B5EF4-FFF2-40B4-BE49-F238E27FC236}">
                  <a16:creationId xmlns:a16="http://schemas.microsoft.com/office/drawing/2014/main" id="{2FA4A1A2-6E32-E28A-E02F-A850C2A9B9D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20043" y="4202483"/>
              <a:ext cx="720000" cy="720000"/>
            </a:xfrm>
            <a:prstGeom prst="rect">
              <a:avLst/>
            </a:prstGeom>
          </p:spPr>
        </p:pic>
        <p:pic>
          <p:nvPicPr>
            <p:cNvPr id="28" name="图形 27" descr="笔记本电脑">
              <a:extLst>
                <a:ext uri="{FF2B5EF4-FFF2-40B4-BE49-F238E27FC236}">
                  <a16:creationId xmlns:a16="http://schemas.microsoft.com/office/drawing/2014/main" id="{65A492DA-9230-695B-39FF-E17C49BC389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549682" y="4922483"/>
              <a:ext cx="720000" cy="720000"/>
            </a:xfrm>
            <a:prstGeom prst="rect">
              <a:avLst/>
            </a:prstGeom>
          </p:spPr>
        </p:pic>
        <p:pic>
          <p:nvPicPr>
            <p:cNvPr id="29" name="图形 28" descr="笔记本电脑">
              <a:extLst>
                <a:ext uri="{FF2B5EF4-FFF2-40B4-BE49-F238E27FC236}">
                  <a16:creationId xmlns:a16="http://schemas.microsoft.com/office/drawing/2014/main" id="{8A60DE90-8EDB-AE79-5564-317D771E8E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08960" y="3036112"/>
              <a:ext cx="720000" cy="720000"/>
            </a:xfrm>
            <a:prstGeom prst="rect">
              <a:avLst/>
            </a:prstGeom>
          </p:spPr>
        </p:pic>
        <p:pic>
          <p:nvPicPr>
            <p:cNvPr id="30" name="图形 29" descr="智能手机">
              <a:extLst>
                <a:ext uri="{FF2B5EF4-FFF2-40B4-BE49-F238E27FC236}">
                  <a16:creationId xmlns:a16="http://schemas.microsoft.com/office/drawing/2014/main" id="{6D90632F-FF48-E8C3-B8E4-5E402A79A29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79321" y="2153119"/>
              <a:ext cx="720000" cy="720000"/>
            </a:xfrm>
            <a:prstGeom prst="rect">
              <a:avLst/>
            </a:prstGeom>
          </p:spPr>
        </p:pic>
        <p:pic>
          <p:nvPicPr>
            <p:cNvPr id="31" name="图形 30" descr="智能手机">
              <a:extLst>
                <a:ext uri="{FF2B5EF4-FFF2-40B4-BE49-F238E27FC236}">
                  <a16:creationId xmlns:a16="http://schemas.microsoft.com/office/drawing/2014/main" id="{78B423AB-1BD2-DD4D-DFF9-65BE817FB59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79321" y="4922483"/>
              <a:ext cx="720000" cy="720000"/>
            </a:xfrm>
            <a:prstGeom prst="rect">
              <a:avLst/>
            </a:prstGeom>
          </p:spPr>
        </p:pic>
        <p:pic>
          <p:nvPicPr>
            <p:cNvPr id="32" name="图形 31" descr="智能手机">
              <a:extLst>
                <a:ext uri="{FF2B5EF4-FFF2-40B4-BE49-F238E27FC236}">
                  <a16:creationId xmlns:a16="http://schemas.microsoft.com/office/drawing/2014/main" id="{57989B42-4170-8F23-7231-1BF97003C2D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008960" y="4202483"/>
              <a:ext cx="720000" cy="720000"/>
            </a:xfrm>
            <a:prstGeom prst="rect">
              <a:avLst/>
            </a:prstGeom>
          </p:spPr>
        </p:pic>
        <p:pic>
          <p:nvPicPr>
            <p:cNvPr id="33" name="图形 32" descr="数据库">
              <a:extLst>
                <a:ext uri="{FF2B5EF4-FFF2-40B4-BE49-F238E27FC236}">
                  <a16:creationId xmlns:a16="http://schemas.microsoft.com/office/drawing/2014/main" id="{233826E0-AE32-CEED-D72C-63A56C0E8EB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66674" y="3504352"/>
              <a:ext cx="914400" cy="914400"/>
            </a:xfrm>
            <a:prstGeom prst="rect">
              <a:avLst/>
            </a:prstGeom>
          </p:spPr>
        </p:pic>
      </p:grpSp>
    </p:spTree>
    <p:custDataLst>
      <p:tags r:id="rId1"/>
    </p:custDataLst>
    <p:extLst>
      <p:ext uri="{BB962C8B-B14F-4D97-AF65-F5344CB8AC3E}">
        <p14:creationId xmlns:p14="http://schemas.microsoft.com/office/powerpoint/2010/main" val="1830014770"/>
      </p:ext>
    </p:extLst>
  </p:cSld>
  <p:clrMapOvr>
    <a:masterClrMapping/>
  </p:clrMapOvr>
  <mc:AlternateContent xmlns:mc="http://schemas.openxmlformats.org/markup-compatibility/2006" xmlns:p14="http://schemas.microsoft.com/office/powerpoint/2010/main">
    <mc:Choice Requires="p14">
      <p:transition spd="med" p14:dur="700" advTm="47446">
        <p:fade/>
      </p:transition>
    </mc:Choice>
    <mc:Fallback xmlns="">
      <p:transition spd="med" advTm="47446">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文本框 65">
            <a:extLst>
              <a:ext uri="{FF2B5EF4-FFF2-40B4-BE49-F238E27FC236}">
                <a16:creationId xmlns:a16="http://schemas.microsoft.com/office/drawing/2014/main" id="{31F93E39-1B96-A44E-B540-A30E3AF325E6}"/>
              </a:ext>
            </a:extLst>
          </p:cNvPr>
          <p:cNvSpPr txBox="1"/>
          <p:nvPr/>
        </p:nvSpPr>
        <p:spPr>
          <a:xfrm>
            <a:off x="835298" y="1215517"/>
            <a:ext cx="9893662" cy="5146024"/>
          </a:xfrm>
          <a:prstGeom prst="rect">
            <a:avLst/>
          </a:prstGeom>
          <a:noFill/>
        </p:spPr>
        <p:txBody>
          <a:bodyPr wrap="square" rtlCol="0">
            <a:spAutoFit/>
          </a:bodyPr>
          <a:lstStyle/>
          <a:p>
            <a:pPr marL="800100" lvl="1" indent="-342900" algn="just">
              <a:lnSpc>
                <a:spcPct val="120000"/>
              </a:lnSpc>
              <a:spcAft>
                <a:spcPts val="1200"/>
              </a:spcAft>
              <a:buFont typeface="Arial" panose="020B0604020202020204" pitchFamily="34" charset="0"/>
              <a:buChar char="•"/>
            </a:pPr>
            <a:r>
              <a:rPr lang="en-US" altLang="zh-CN" sz="2000" dirty="0">
                <a:solidFill>
                  <a:schemeClr val="bg2"/>
                </a:solidFill>
                <a:cs typeface="Arial" panose="020B0604020202020204" pitchFamily="34" charset="0"/>
              </a:rPr>
              <a:t>Federated learning</a:t>
            </a:r>
          </a:p>
          <a:p>
            <a:pPr marL="1257300" lvl="2" indent="-342900" algn="just">
              <a:lnSpc>
                <a:spcPct val="120000"/>
              </a:lnSpc>
              <a:spcAft>
                <a:spcPts val="1200"/>
              </a:spcAft>
              <a:buFont typeface="Arial" panose="020B0604020202020204" pitchFamily="34" charset="0"/>
              <a:buChar char="•"/>
            </a:pPr>
            <a:r>
              <a:rPr lang="en-US" altLang="zh-CN" sz="2000" i="1" dirty="0">
                <a:solidFill>
                  <a:schemeClr val="bg2"/>
                </a:solidFill>
                <a:cs typeface="Arial" panose="020B0604020202020204" pitchFamily="34" charset="0"/>
              </a:rPr>
              <a:t>local device: </a:t>
            </a:r>
            <a:r>
              <a:rPr lang="en-US" altLang="zh-CN" sz="2000" dirty="0">
                <a:solidFill>
                  <a:schemeClr val="bg2"/>
                </a:solidFill>
                <a:cs typeface="Arial" panose="020B0604020202020204" pitchFamily="34" charset="0"/>
              </a:rPr>
              <a:t>smartphones, laptops, IoT devices</a:t>
            </a:r>
          </a:p>
          <a:p>
            <a:pPr marL="1257300" lvl="2" indent="-342900" algn="just">
              <a:lnSpc>
                <a:spcPct val="120000"/>
              </a:lnSpc>
              <a:spcAft>
                <a:spcPts val="1200"/>
              </a:spcAft>
              <a:buFont typeface="Arial" panose="020B0604020202020204" pitchFamily="34" charset="0"/>
              <a:buChar char="•"/>
            </a:pPr>
            <a:r>
              <a:rPr lang="en-US" altLang="zh-CN" sz="2000" i="1" dirty="0">
                <a:solidFill>
                  <a:schemeClr val="bg2"/>
                </a:solidFill>
                <a:cs typeface="Arial" panose="020B0604020202020204" pitchFamily="34" charset="0"/>
              </a:rPr>
              <a:t>coordinator: </a:t>
            </a:r>
            <a:r>
              <a:rPr lang="en-US" altLang="zh-CN" sz="2000" dirty="0">
                <a:solidFill>
                  <a:schemeClr val="bg2"/>
                </a:solidFill>
                <a:cs typeface="Arial" panose="020B0604020202020204" pitchFamily="34" charset="0"/>
              </a:rPr>
              <a:t>parameter server</a:t>
            </a:r>
          </a:p>
          <a:p>
            <a:pPr marL="1257300" lvl="2" indent="-342900" algn="just">
              <a:lnSpc>
                <a:spcPct val="120000"/>
              </a:lnSpc>
              <a:spcAft>
                <a:spcPts val="1200"/>
              </a:spcAft>
              <a:buFont typeface="Arial" panose="020B0604020202020204" pitchFamily="34" charset="0"/>
              <a:buChar char="•"/>
            </a:pPr>
            <a:r>
              <a:rPr lang="en-US" altLang="zh-CN" sz="2000" i="1" dirty="0">
                <a:solidFill>
                  <a:schemeClr val="bg2"/>
                </a:solidFill>
                <a:cs typeface="Arial" panose="020B0604020202020204" pitchFamily="34" charset="0"/>
              </a:rPr>
              <a:t>transmitted data: </a:t>
            </a:r>
            <a:r>
              <a:rPr lang="en-US" altLang="zh-CN" sz="2000" dirty="0">
                <a:solidFill>
                  <a:schemeClr val="bg2"/>
                </a:solidFill>
                <a:cs typeface="Arial" panose="020B0604020202020204" pitchFamily="34" charset="0"/>
              </a:rPr>
              <a:t>model gradients</a:t>
            </a:r>
          </a:p>
          <a:p>
            <a:pPr marL="800100" lvl="1" indent="-342900" algn="just">
              <a:lnSpc>
                <a:spcPct val="120000"/>
              </a:lnSpc>
              <a:spcAft>
                <a:spcPts val="1200"/>
              </a:spcAft>
              <a:buFont typeface="Arial" panose="020B0604020202020204" pitchFamily="34" charset="0"/>
              <a:buChar char="•"/>
            </a:pPr>
            <a:r>
              <a:rPr lang="en-US" altLang="zh-CN" sz="2000" dirty="0">
                <a:solidFill>
                  <a:srgbClr val="C00000"/>
                </a:solidFill>
                <a:cs typeface="Arial" panose="020B0604020202020204" pitchFamily="34" charset="0"/>
              </a:rPr>
              <a:t>Distributed state aggregation</a:t>
            </a:r>
          </a:p>
          <a:p>
            <a:pPr marL="1257300" lvl="2" indent="-342900" algn="just">
              <a:lnSpc>
                <a:spcPct val="120000"/>
              </a:lnSpc>
              <a:spcAft>
                <a:spcPts val="1200"/>
              </a:spcAft>
              <a:buFont typeface="Arial" panose="020B0604020202020204" pitchFamily="34" charset="0"/>
              <a:buChar char="•"/>
            </a:pPr>
            <a:r>
              <a:rPr lang="en-US" altLang="zh-CN" sz="2000" i="1" dirty="0">
                <a:solidFill>
                  <a:schemeClr val="accent2">
                    <a:lumMod val="75000"/>
                  </a:schemeClr>
                </a:solidFill>
                <a:cs typeface="Arial" panose="020B0604020202020204" pitchFamily="34" charset="0"/>
              </a:rPr>
              <a:t>local device</a:t>
            </a:r>
            <a:r>
              <a:rPr lang="en-US" altLang="zh-CN" sz="2000" i="1" dirty="0">
                <a:cs typeface="Arial" panose="020B0604020202020204" pitchFamily="34" charset="0"/>
              </a:rPr>
              <a:t>: </a:t>
            </a:r>
            <a:r>
              <a:rPr lang="en-US" altLang="zh-CN" sz="2000" dirty="0">
                <a:cs typeface="Arial" panose="020B0604020202020204" pitchFamily="34" charset="0"/>
              </a:rPr>
              <a:t>distributed servers</a:t>
            </a:r>
          </a:p>
          <a:p>
            <a:pPr marL="1257300" lvl="2" indent="-342900" algn="just">
              <a:lnSpc>
                <a:spcPct val="120000"/>
              </a:lnSpc>
              <a:spcAft>
                <a:spcPts val="1200"/>
              </a:spcAft>
              <a:buFont typeface="Arial" panose="020B0604020202020204" pitchFamily="34" charset="0"/>
              <a:buChar char="•"/>
            </a:pPr>
            <a:r>
              <a:rPr lang="en-US" altLang="zh-CN" sz="2000" i="1" dirty="0">
                <a:solidFill>
                  <a:schemeClr val="accent6">
                    <a:lumMod val="75000"/>
                  </a:schemeClr>
                </a:solidFill>
                <a:cs typeface="Arial" panose="020B0604020202020204" pitchFamily="34" charset="0"/>
              </a:rPr>
              <a:t>coordinator</a:t>
            </a:r>
            <a:r>
              <a:rPr lang="en-US" altLang="zh-CN" sz="2000" i="1" dirty="0">
                <a:cs typeface="Arial" panose="020B0604020202020204" pitchFamily="34" charset="0"/>
              </a:rPr>
              <a:t>:</a:t>
            </a:r>
            <a:r>
              <a:rPr lang="en-US" altLang="zh-CN" sz="2000" dirty="0">
                <a:cs typeface="Arial" panose="020B0604020202020204" pitchFamily="34" charset="0"/>
              </a:rPr>
              <a:t> central analyzer</a:t>
            </a:r>
          </a:p>
          <a:p>
            <a:pPr marL="1257300" lvl="2" indent="-342900" algn="just">
              <a:lnSpc>
                <a:spcPct val="120000"/>
              </a:lnSpc>
              <a:spcAft>
                <a:spcPts val="1200"/>
              </a:spcAft>
              <a:buFont typeface="Arial" panose="020B0604020202020204" pitchFamily="34" charset="0"/>
              <a:buChar char="•"/>
            </a:pPr>
            <a:r>
              <a:rPr lang="en-US" altLang="zh-CN" sz="2000" i="1" dirty="0">
                <a:solidFill>
                  <a:schemeClr val="accent5">
                    <a:lumMod val="75000"/>
                  </a:schemeClr>
                </a:solidFill>
                <a:cs typeface="Arial" panose="020B0604020202020204" pitchFamily="34" charset="0"/>
              </a:rPr>
              <a:t>transmitted data</a:t>
            </a:r>
            <a:r>
              <a:rPr lang="en-US" altLang="zh-CN" sz="2000" i="1" dirty="0">
                <a:cs typeface="Arial" panose="020B0604020202020204" pitchFamily="34" charset="0"/>
              </a:rPr>
              <a:t>: </a:t>
            </a:r>
            <a:r>
              <a:rPr lang="en-US" altLang="zh-CN" sz="2000" dirty="0">
                <a:cs typeface="Arial" panose="020B0604020202020204" pitchFamily="34" charset="0"/>
              </a:rPr>
              <a:t>system event logs, object access logs</a:t>
            </a:r>
          </a:p>
          <a:p>
            <a:pPr marL="800100" lvl="1" indent="-342900" algn="just">
              <a:lnSpc>
                <a:spcPct val="120000"/>
              </a:lnSpc>
              <a:spcAft>
                <a:spcPts val="1200"/>
              </a:spcAft>
              <a:buFont typeface="Arial" panose="020B0604020202020204" pitchFamily="34" charset="0"/>
              <a:buChar char="•"/>
            </a:pPr>
            <a:r>
              <a:rPr lang="en-US" altLang="zh-CN" sz="2000" dirty="0">
                <a:solidFill>
                  <a:srgbClr val="C00000"/>
                </a:solidFill>
                <a:cs typeface="Arial" panose="020B0604020202020204" pitchFamily="34" charset="0"/>
              </a:rPr>
              <a:t>Hierarchical aggregation</a:t>
            </a:r>
          </a:p>
          <a:p>
            <a:pPr marL="1257300" lvl="2" indent="-342900" algn="just">
              <a:lnSpc>
                <a:spcPct val="120000"/>
              </a:lnSpc>
              <a:spcAft>
                <a:spcPts val="1200"/>
              </a:spcAft>
              <a:buFont typeface="Arial" panose="020B0604020202020204" pitchFamily="34" charset="0"/>
              <a:buChar char="•"/>
            </a:pPr>
            <a:endParaRPr lang="en-US" altLang="zh-CN" sz="2000" dirty="0">
              <a:solidFill>
                <a:srgbClr val="A50021"/>
              </a:solidFill>
              <a:cs typeface="Arial" panose="020B0604020202020204" pitchFamily="34" charset="0"/>
            </a:endParaRPr>
          </a:p>
        </p:txBody>
      </p:sp>
      <p:sp>
        <p:nvSpPr>
          <p:cNvPr id="21" name="文本框 20"/>
          <p:cNvSpPr txBox="1"/>
          <p:nvPr/>
        </p:nvSpPr>
        <p:spPr>
          <a:xfrm>
            <a:off x="1342800" y="308511"/>
            <a:ext cx="10263046" cy="400110"/>
          </a:xfrm>
          <a:prstGeom prst="rect">
            <a:avLst/>
          </a:prstGeom>
          <a:noFill/>
        </p:spPr>
        <p:txBody>
          <a:bodyPr wrap="square" rtlCol="0">
            <a:spAutoFit/>
          </a:bodyPr>
          <a:lstStyle/>
          <a:p>
            <a:r>
              <a:rPr lang="en-US" altLang="zh-CN" sz="2000" dirty="0">
                <a:cs typeface="Arial" panose="020B0604020202020204" pitchFamily="34" charset="0"/>
              </a:rPr>
              <a:t>Federated learning</a:t>
            </a:r>
            <a:r>
              <a:rPr lang="en-US" altLang="zh-CN" sz="2000" dirty="0">
                <a:ea typeface="方正兰亭粗黑_GBK" panose="02000000000000000000" pitchFamily="2" charset="-122"/>
                <a:cs typeface="Arial" panose="020B0604020202020204" pitchFamily="34" charset="0"/>
              </a:rPr>
              <a:t>, </a:t>
            </a:r>
            <a:r>
              <a:rPr lang="en-US" altLang="zh-CN" sz="2000" dirty="0">
                <a:cs typeface="Arial" panose="020B0604020202020204" pitchFamily="34" charset="0"/>
              </a:rPr>
              <a:t>Distributed State Aggregation, Hierarchical Aggregation</a:t>
            </a: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grpSp>
        <p:nvGrpSpPr>
          <p:cNvPr id="34" name="组合 33">
            <a:extLst>
              <a:ext uri="{FF2B5EF4-FFF2-40B4-BE49-F238E27FC236}">
                <a16:creationId xmlns:a16="http://schemas.microsoft.com/office/drawing/2014/main" id="{01125350-B8C9-8B4F-3DDA-C4FDE764058E}"/>
              </a:ext>
            </a:extLst>
          </p:cNvPr>
          <p:cNvGrpSpPr>
            <a:grpSpLocks noChangeAspect="1"/>
          </p:cNvGrpSpPr>
          <p:nvPr/>
        </p:nvGrpSpPr>
        <p:grpSpPr>
          <a:xfrm>
            <a:off x="7324702" y="1917000"/>
            <a:ext cx="4032000" cy="3024000"/>
            <a:chOff x="5384786" y="1821987"/>
            <a:chExt cx="5760000" cy="4320000"/>
          </a:xfrm>
        </p:grpSpPr>
        <p:pic>
          <p:nvPicPr>
            <p:cNvPr id="35" name="图片 34">
              <a:extLst>
                <a:ext uri="{FF2B5EF4-FFF2-40B4-BE49-F238E27FC236}">
                  <a16:creationId xmlns:a16="http://schemas.microsoft.com/office/drawing/2014/main" id="{76A6DD8D-FB64-C16F-293E-A6A9CDC98B02}"/>
                </a:ext>
              </a:extLst>
            </p:cNvPr>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5384786" y="1821987"/>
              <a:ext cx="5760000" cy="4320000"/>
            </a:xfrm>
            <a:prstGeom prst="rect">
              <a:avLst/>
            </a:prstGeom>
          </p:spPr>
        </p:pic>
        <p:cxnSp>
          <p:nvCxnSpPr>
            <p:cNvPr id="36" name="直线箭头连接符 35">
              <a:extLst>
                <a:ext uri="{FF2B5EF4-FFF2-40B4-BE49-F238E27FC236}">
                  <a16:creationId xmlns:a16="http://schemas.microsoft.com/office/drawing/2014/main" id="{8C05E07A-38DD-6B2F-C3AA-FCE43FF01499}"/>
                </a:ext>
              </a:extLst>
            </p:cNvPr>
            <p:cNvCxnSpPr>
              <a:stCxn id="54" idx="2"/>
              <a:endCxn id="61" idx="0"/>
            </p:cNvCxnSpPr>
            <p:nvPr/>
          </p:nvCxnSpPr>
          <p:spPr>
            <a:xfrm>
              <a:off x="7904786" y="2873119"/>
              <a:ext cx="619088" cy="631233"/>
            </a:xfrm>
            <a:prstGeom prst="straightConnector1">
              <a:avLst/>
            </a:prstGeom>
            <a:ln w="38100">
              <a:solidFill>
                <a:schemeClr val="accent5">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7" name="直线箭头连接符 36">
              <a:extLst>
                <a:ext uri="{FF2B5EF4-FFF2-40B4-BE49-F238E27FC236}">
                  <a16:creationId xmlns:a16="http://schemas.microsoft.com/office/drawing/2014/main" id="{AFFEEEEA-7730-715E-4515-7884B27062ED}"/>
                </a:ext>
              </a:extLst>
            </p:cNvPr>
            <p:cNvCxnSpPr>
              <a:cxnSpLocks/>
              <a:stCxn id="58" idx="2"/>
              <a:endCxn id="61" idx="0"/>
            </p:cNvCxnSpPr>
            <p:nvPr/>
          </p:nvCxnSpPr>
          <p:spPr>
            <a:xfrm flipH="1">
              <a:off x="8523874" y="2873119"/>
              <a:ext cx="615447" cy="631233"/>
            </a:xfrm>
            <a:prstGeom prst="straightConnector1">
              <a:avLst/>
            </a:prstGeom>
            <a:ln w="38100">
              <a:solidFill>
                <a:schemeClr val="accent5">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直线箭头连接符 37">
              <a:extLst>
                <a:ext uri="{FF2B5EF4-FFF2-40B4-BE49-F238E27FC236}">
                  <a16:creationId xmlns:a16="http://schemas.microsoft.com/office/drawing/2014/main" id="{CFB5AF44-DC94-0E15-C49E-FF2FF1C7105A}"/>
                </a:ext>
              </a:extLst>
            </p:cNvPr>
            <p:cNvCxnSpPr>
              <a:cxnSpLocks/>
              <a:stCxn id="57" idx="1"/>
              <a:endCxn id="61" idx="3"/>
            </p:cNvCxnSpPr>
            <p:nvPr/>
          </p:nvCxnSpPr>
          <p:spPr>
            <a:xfrm flipH="1">
              <a:off x="8981074" y="3396112"/>
              <a:ext cx="1027886" cy="565440"/>
            </a:xfrm>
            <a:prstGeom prst="straightConnector1">
              <a:avLst/>
            </a:prstGeom>
            <a:ln w="38100">
              <a:solidFill>
                <a:schemeClr val="accent5">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9" name="直线箭头连接符 38">
              <a:extLst>
                <a:ext uri="{FF2B5EF4-FFF2-40B4-BE49-F238E27FC236}">
                  <a16:creationId xmlns:a16="http://schemas.microsoft.com/office/drawing/2014/main" id="{A720D2D0-D64F-06BE-06AB-6BD31241E625}"/>
                </a:ext>
              </a:extLst>
            </p:cNvPr>
            <p:cNvCxnSpPr>
              <a:cxnSpLocks/>
              <a:stCxn id="60" idx="1"/>
              <a:endCxn id="61" idx="3"/>
            </p:cNvCxnSpPr>
            <p:nvPr/>
          </p:nvCxnSpPr>
          <p:spPr>
            <a:xfrm flipH="1" flipV="1">
              <a:off x="8981074" y="3961552"/>
              <a:ext cx="1027886" cy="600931"/>
            </a:xfrm>
            <a:prstGeom prst="straightConnector1">
              <a:avLst/>
            </a:prstGeom>
            <a:ln w="38100">
              <a:solidFill>
                <a:schemeClr val="accent5">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0" name="直线箭头连接符 39">
              <a:extLst>
                <a:ext uri="{FF2B5EF4-FFF2-40B4-BE49-F238E27FC236}">
                  <a16:creationId xmlns:a16="http://schemas.microsoft.com/office/drawing/2014/main" id="{CC42AC2B-E0F1-FE97-9D23-214B75DB2025}"/>
                </a:ext>
              </a:extLst>
            </p:cNvPr>
            <p:cNvCxnSpPr>
              <a:cxnSpLocks/>
              <a:stCxn id="59" idx="0"/>
              <a:endCxn id="61" idx="2"/>
            </p:cNvCxnSpPr>
            <p:nvPr/>
          </p:nvCxnSpPr>
          <p:spPr>
            <a:xfrm flipH="1" flipV="1">
              <a:off x="8523874" y="4418752"/>
              <a:ext cx="615447" cy="503731"/>
            </a:xfrm>
            <a:prstGeom prst="straightConnector1">
              <a:avLst/>
            </a:prstGeom>
            <a:ln w="38100">
              <a:solidFill>
                <a:schemeClr val="accent5">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1" name="直线箭头连接符 40">
              <a:extLst>
                <a:ext uri="{FF2B5EF4-FFF2-40B4-BE49-F238E27FC236}">
                  <a16:creationId xmlns:a16="http://schemas.microsoft.com/office/drawing/2014/main" id="{F2005BC1-16D5-B90F-2FDB-64DBF7C9B410}"/>
                </a:ext>
              </a:extLst>
            </p:cNvPr>
            <p:cNvCxnSpPr>
              <a:cxnSpLocks/>
              <a:stCxn id="56" idx="0"/>
              <a:endCxn id="61" idx="2"/>
            </p:cNvCxnSpPr>
            <p:nvPr/>
          </p:nvCxnSpPr>
          <p:spPr>
            <a:xfrm flipV="1">
              <a:off x="7909682" y="4418752"/>
              <a:ext cx="614192" cy="503731"/>
            </a:xfrm>
            <a:prstGeom prst="straightConnector1">
              <a:avLst/>
            </a:prstGeom>
            <a:ln w="38100">
              <a:solidFill>
                <a:schemeClr val="accent5">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2" name="直线箭头连接符 41">
              <a:extLst>
                <a:ext uri="{FF2B5EF4-FFF2-40B4-BE49-F238E27FC236}">
                  <a16:creationId xmlns:a16="http://schemas.microsoft.com/office/drawing/2014/main" id="{7CAE3946-1D2D-8DD6-ADF2-56DB7E2565E1}"/>
                </a:ext>
              </a:extLst>
            </p:cNvPr>
            <p:cNvCxnSpPr>
              <a:cxnSpLocks/>
              <a:stCxn id="55" idx="3"/>
              <a:endCxn id="61" idx="1"/>
            </p:cNvCxnSpPr>
            <p:nvPr/>
          </p:nvCxnSpPr>
          <p:spPr>
            <a:xfrm flipV="1">
              <a:off x="7040043" y="3961552"/>
              <a:ext cx="1026631" cy="600931"/>
            </a:xfrm>
            <a:prstGeom prst="straightConnector1">
              <a:avLst/>
            </a:prstGeom>
            <a:ln w="38100">
              <a:solidFill>
                <a:schemeClr val="accent5">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3" name="直线箭头连接符 42">
              <a:extLst>
                <a:ext uri="{FF2B5EF4-FFF2-40B4-BE49-F238E27FC236}">
                  <a16:creationId xmlns:a16="http://schemas.microsoft.com/office/drawing/2014/main" id="{9E8AD2E8-7077-FECD-A28A-EE4D6C31E165}"/>
                </a:ext>
              </a:extLst>
            </p:cNvPr>
            <p:cNvCxnSpPr>
              <a:cxnSpLocks/>
              <a:stCxn id="53" idx="3"/>
              <a:endCxn id="61" idx="1"/>
            </p:cNvCxnSpPr>
            <p:nvPr/>
          </p:nvCxnSpPr>
          <p:spPr>
            <a:xfrm>
              <a:off x="7041298" y="3396748"/>
              <a:ext cx="1025376" cy="564804"/>
            </a:xfrm>
            <a:prstGeom prst="straightConnector1">
              <a:avLst/>
            </a:prstGeom>
            <a:ln w="38100">
              <a:solidFill>
                <a:schemeClr val="accent5">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4" name="文本框 43">
              <a:extLst>
                <a:ext uri="{FF2B5EF4-FFF2-40B4-BE49-F238E27FC236}">
                  <a16:creationId xmlns:a16="http://schemas.microsoft.com/office/drawing/2014/main" id="{9CF339B3-539A-D838-E484-0636CC5E86A2}"/>
                </a:ext>
              </a:extLst>
            </p:cNvPr>
            <p:cNvSpPr txBox="1"/>
            <p:nvPr/>
          </p:nvSpPr>
          <p:spPr>
            <a:xfrm>
              <a:off x="7288795" y="2844000"/>
              <a:ext cx="1254007" cy="483649"/>
            </a:xfrm>
            <a:prstGeom prst="rect">
              <a:avLst/>
            </a:prstGeom>
            <a:solidFill>
              <a:schemeClr val="bg1">
                <a:lumMod val="95000"/>
                <a:alpha val="30000"/>
              </a:schemeClr>
            </a:solidFill>
          </p:spPr>
          <p:txBody>
            <a:bodyPr wrap="none" rtlCol="0">
              <a:spAutoFit/>
            </a:bodyPr>
            <a:lstStyle/>
            <a:p>
              <a:pPr algn="ctr"/>
              <a:r>
                <a:rPr kumimoji="1" lang="en-US" altLang="zh-CN" sz="1600" i="1" dirty="0">
                  <a:solidFill>
                    <a:schemeClr val="accent2">
                      <a:lumMod val="75000"/>
                    </a:schemeClr>
                  </a:solidFill>
                </a:rPr>
                <a:t>Device 1</a:t>
              </a:r>
              <a:endParaRPr kumimoji="1" lang="zh-CN" altLang="en-US" sz="1600" i="1" dirty="0">
                <a:solidFill>
                  <a:schemeClr val="accent2">
                    <a:lumMod val="75000"/>
                  </a:schemeClr>
                </a:solidFill>
              </a:endParaRPr>
            </a:p>
          </p:txBody>
        </p:sp>
        <p:sp>
          <p:nvSpPr>
            <p:cNvPr id="45" name="文本框 44">
              <a:extLst>
                <a:ext uri="{FF2B5EF4-FFF2-40B4-BE49-F238E27FC236}">
                  <a16:creationId xmlns:a16="http://schemas.microsoft.com/office/drawing/2014/main" id="{847FDF9F-FB1D-D0EE-9A17-8CC5D948737B}"/>
                </a:ext>
              </a:extLst>
            </p:cNvPr>
            <p:cNvSpPr txBox="1"/>
            <p:nvPr/>
          </p:nvSpPr>
          <p:spPr>
            <a:xfrm>
              <a:off x="8523037" y="2844000"/>
              <a:ext cx="1254007" cy="483649"/>
            </a:xfrm>
            <a:prstGeom prst="rect">
              <a:avLst/>
            </a:prstGeom>
            <a:solidFill>
              <a:schemeClr val="bg1">
                <a:lumMod val="95000"/>
                <a:alpha val="30000"/>
              </a:schemeClr>
            </a:solidFill>
          </p:spPr>
          <p:txBody>
            <a:bodyPr wrap="none" rtlCol="0">
              <a:spAutoFit/>
            </a:bodyPr>
            <a:lstStyle/>
            <a:p>
              <a:pPr algn="ctr"/>
              <a:r>
                <a:rPr kumimoji="1" lang="en-US" altLang="zh-CN" sz="1600" i="1" dirty="0">
                  <a:solidFill>
                    <a:schemeClr val="accent2">
                      <a:lumMod val="75000"/>
                    </a:schemeClr>
                  </a:solidFill>
                </a:rPr>
                <a:t>Device 2</a:t>
              </a:r>
              <a:endParaRPr kumimoji="1" lang="zh-CN" altLang="en-US" sz="1600" i="1" dirty="0">
                <a:solidFill>
                  <a:schemeClr val="accent2">
                    <a:lumMod val="75000"/>
                  </a:schemeClr>
                </a:solidFill>
              </a:endParaRPr>
            </a:p>
          </p:txBody>
        </p:sp>
        <p:sp>
          <p:nvSpPr>
            <p:cNvPr id="46" name="文本框 45">
              <a:extLst>
                <a:ext uri="{FF2B5EF4-FFF2-40B4-BE49-F238E27FC236}">
                  <a16:creationId xmlns:a16="http://schemas.microsoft.com/office/drawing/2014/main" id="{15DE7EEB-2292-2FF6-E1E2-FE7A985DB1C1}"/>
                </a:ext>
              </a:extLst>
            </p:cNvPr>
            <p:cNvSpPr txBox="1"/>
            <p:nvPr/>
          </p:nvSpPr>
          <p:spPr>
            <a:xfrm>
              <a:off x="9783037" y="3600000"/>
              <a:ext cx="1254007" cy="483649"/>
            </a:xfrm>
            <a:prstGeom prst="rect">
              <a:avLst/>
            </a:prstGeom>
            <a:solidFill>
              <a:schemeClr val="bg1">
                <a:lumMod val="95000"/>
                <a:alpha val="30000"/>
              </a:schemeClr>
            </a:solidFill>
          </p:spPr>
          <p:txBody>
            <a:bodyPr wrap="none" rtlCol="0">
              <a:spAutoFit/>
            </a:bodyPr>
            <a:lstStyle/>
            <a:p>
              <a:pPr algn="ctr"/>
              <a:r>
                <a:rPr kumimoji="1" lang="en-US" altLang="zh-CN" sz="1600" i="1" dirty="0">
                  <a:solidFill>
                    <a:schemeClr val="accent2">
                      <a:lumMod val="75000"/>
                    </a:schemeClr>
                  </a:solidFill>
                </a:rPr>
                <a:t>Device 3</a:t>
              </a:r>
              <a:endParaRPr kumimoji="1" lang="zh-CN" altLang="en-US" sz="1600" i="1" dirty="0">
                <a:solidFill>
                  <a:schemeClr val="accent2">
                    <a:lumMod val="75000"/>
                  </a:schemeClr>
                </a:solidFill>
              </a:endParaRPr>
            </a:p>
          </p:txBody>
        </p:sp>
        <p:sp>
          <p:nvSpPr>
            <p:cNvPr id="47" name="文本框 46">
              <a:extLst>
                <a:ext uri="{FF2B5EF4-FFF2-40B4-BE49-F238E27FC236}">
                  <a16:creationId xmlns:a16="http://schemas.microsoft.com/office/drawing/2014/main" id="{B3CA1759-EFA6-84CB-CBB8-4864B28DCF45}"/>
                </a:ext>
              </a:extLst>
            </p:cNvPr>
            <p:cNvSpPr txBox="1"/>
            <p:nvPr/>
          </p:nvSpPr>
          <p:spPr>
            <a:xfrm>
              <a:off x="9783037" y="4824000"/>
              <a:ext cx="1254007" cy="483649"/>
            </a:xfrm>
            <a:prstGeom prst="rect">
              <a:avLst/>
            </a:prstGeom>
            <a:solidFill>
              <a:schemeClr val="bg1">
                <a:lumMod val="95000"/>
                <a:alpha val="30000"/>
              </a:schemeClr>
            </a:solidFill>
          </p:spPr>
          <p:txBody>
            <a:bodyPr wrap="none" rtlCol="0">
              <a:spAutoFit/>
            </a:bodyPr>
            <a:lstStyle/>
            <a:p>
              <a:pPr algn="ctr"/>
              <a:r>
                <a:rPr kumimoji="1" lang="en-US" altLang="zh-CN" sz="1600" i="1" dirty="0">
                  <a:solidFill>
                    <a:schemeClr val="accent2">
                      <a:lumMod val="75000"/>
                    </a:schemeClr>
                  </a:solidFill>
                </a:rPr>
                <a:t>Device 4</a:t>
              </a:r>
              <a:endParaRPr kumimoji="1" lang="zh-CN" altLang="en-US" sz="1600" i="1" dirty="0">
                <a:solidFill>
                  <a:schemeClr val="accent2">
                    <a:lumMod val="75000"/>
                  </a:schemeClr>
                </a:solidFill>
              </a:endParaRPr>
            </a:p>
          </p:txBody>
        </p:sp>
        <p:sp>
          <p:nvSpPr>
            <p:cNvPr id="48" name="文本框 47">
              <a:extLst>
                <a:ext uri="{FF2B5EF4-FFF2-40B4-BE49-F238E27FC236}">
                  <a16:creationId xmlns:a16="http://schemas.microsoft.com/office/drawing/2014/main" id="{898BA1A0-E7C4-44B2-8945-413FADF891BE}"/>
                </a:ext>
              </a:extLst>
            </p:cNvPr>
            <p:cNvSpPr txBox="1"/>
            <p:nvPr/>
          </p:nvSpPr>
          <p:spPr>
            <a:xfrm>
              <a:off x="8523037" y="5544000"/>
              <a:ext cx="1254007" cy="483649"/>
            </a:xfrm>
            <a:prstGeom prst="rect">
              <a:avLst/>
            </a:prstGeom>
            <a:solidFill>
              <a:schemeClr val="bg1">
                <a:lumMod val="95000"/>
                <a:alpha val="30000"/>
              </a:schemeClr>
            </a:solidFill>
          </p:spPr>
          <p:txBody>
            <a:bodyPr wrap="none" rtlCol="0">
              <a:spAutoFit/>
            </a:bodyPr>
            <a:lstStyle/>
            <a:p>
              <a:pPr algn="ctr"/>
              <a:r>
                <a:rPr kumimoji="1" lang="en-US" altLang="zh-CN" sz="1600" i="1" dirty="0">
                  <a:solidFill>
                    <a:schemeClr val="accent2">
                      <a:lumMod val="75000"/>
                    </a:schemeClr>
                  </a:solidFill>
                </a:rPr>
                <a:t>Device 5</a:t>
              </a:r>
              <a:endParaRPr kumimoji="1" lang="zh-CN" altLang="en-US" sz="1600" i="1" dirty="0">
                <a:solidFill>
                  <a:schemeClr val="accent2">
                    <a:lumMod val="75000"/>
                  </a:schemeClr>
                </a:solidFill>
              </a:endParaRPr>
            </a:p>
          </p:txBody>
        </p:sp>
        <p:sp>
          <p:nvSpPr>
            <p:cNvPr id="49" name="文本框 48">
              <a:extLst>
                <a:ext uri="{FF2B5EF4-FFF2-40B4-BE49-F238E27FC236}">
                  <a16:creationId xmlns:a16="http://schemas.microsoft.com/office/drawing/2014/main" id="{FAEBDFEF-A60E-C94E-9F53-1C91B6B21A09}"/>
                </a:ext>
              </a:extLst>
            </p:cNvPr>
            <p:cNvSpPr txBox="1"/>
            <p:nvPr/>
          </p:nvSpPr>
          <p:spPr>
            <a:xfrm>
              <a:off x="7299037" y="5544000"/>
              <a:ext cx="1254007" cy="483649"/>
            </a:xfrm>
            <a:prstGeom prst="rect">
              <a:avLst/>
            </a:prstGeom>
            <a:solidFill>
              <a:schemeClr val="bg1">
                <a:lumMod val="95000"/>
                <a:alpha val="30000"/>
              </a:schemeClr>
            </a:solidFill>
          </p:spPr>
          <p:txBody>
            <a:bodyPr wrap="none" rtlCol="0">
              <a:spAutoFit/>
            </a:bodyPr>
            <a:lstStyle/>
            <a:p>
              <a:pPr algn="ctr"/>
              <a:r>
                <a:rPr kumimoji="1" lang="en-US" altLang="zh-CN" sz="1600" i="1" dirty="0">
                  <a:solidFill>
                    <a:schemeClr val="accent2">
                      <a:lumMod val="75000"/>
                    </a:schemeClr>
                  </a:solidFill>
                </a:rPr>
                <a:t>Device 6</a:t>
              </a:r>
              <a:endParaRPr kumimoji="1" lang="zh-CN" altLang="en-US" sz="1600" i="1" dirty="0">
                <a:solidFill>
                  <a:schemeClr val="accent2">
                    <a:lumMod val="75000"/>
                  </a:schemeClr>
                </a:solidFill>
              </a:endParaRPr>
            </a:p>
          </p:txBody>
        </p:sp>
        <p:sp>
          <p:nvSpPr>
            <p:cNvPr id="50" name="文本框 49">
              <a:extLst>
                <a:ext uri="{FF2B5EF4-FFF2-40B4-BE49-F238E27FC236}">
                  <a16:creationId xmlns:a16="http://schemas.microsoft.com/office/drawing/2014/main" id="{F4E97128-BE42-DA90-1557-88B77B0E0C88}"/>
                </a:ext>
              </a:extLst>
            </p:cNvPr>
            <p:cNvSpPr txBox="1"/>
            <p:nvPr/>
          </p:nvSpPr>
          <p:spPr>
            <a:xfrm>
              <a:off x="6003037" y="4824000"/>
              <a:ext cx="1254007" cy="483649"/>
            </a:xfrm>
            <a:prstGeom prst="rect">
              <a:avLst/>
            </a:prstGeom>
            <a:solidFill>
              <a:schemeClr val="bg1">
                <a:lumMod val="95000"/>
                <a:alpha val="30000"/>
              </a:schemeClr>
            </a:solidFill>
          </p:spPr>
          <p:txBody>
            <a:bodyPr wrap="none" rtlCol="0">
              <a:spAutoFit/>
            </a:bodyPr>
            <a:lstStyle/>
            <a:p>
              <a:pPr algn="ctr"/>
              <a:r>
                <a:rPr kumimoji="1" lang="en-US" altLang="zh-CN" sz="1600" i="1" dirty="0">
                  <a:solidFill>
                    <a:schemeClr val="accent2">
                      <a:lumMod val="75000"/>
                    </a:schemeClr>
                  </a:solidFill>
                </a:rPr>
                <a:t>Device 6</a:t>
              </a:r>
              <a:endParaRPr kumimoji="1" lang="zh-CN" altLang="en-US" sz="1600" i="1" dirty="0">
                <a:solidFill>
                  <a:schemeClr val="accent2">
                    <a:lumMod val="75000"/>
                  </a:schemeClr>
                </a:solidFill>
              </a:endParaRPr>
            </a:p>
          </p:txBody>
        </p:sp>
        <p:sp>
          <p:nvSpPr>
            <p:cNvPr id="51" name="文本框 50">
              <a:extLst>
                <a:ext uri="{FF2B5EF4-FFF2-40B4-BE49-F238E27FC236}">
                  <a16:creationId xmlns:a16="http://schemas.microsoft.com/office/drawing/2014/main" id="{B3656ED6-2954-1B0F-3EDE-71D7F83C69A4}"/>
                </a:ext>
              </a:extLst>
            </p:cNvPr>
            <p:cNvSpPr txBox="1"/>
            <p:nvPr/>
          </p:nvSpPr>
          <p:spPr>
            <a:xfrm>
              <a:off x="6003037" y="3600000"/>
              <a:ext cx="1254007" cy="483649"/>
            </a:xfrm>
            <a:prstGeom prst="rect">
              <a:avLst/>
            </a:prstGeom>
            <a:solidFill>
              <a:schemeClr val="bg1">
                <a:lumMod val="95000"/>
                <a:alpha val="30000"/>
              </a:schemeClr>
            </a:solidFill>
          </p:spPr>
          <p:txBody>
            <a:bodyPr wrap="none" rtlCol="0">
              <a:spAutoFit/>
            </a:bodyPr>
            <a:lstStyle/>
            <a:p>
              <a:pPr algn="ctr"/>
              <a:r>
                <a:rPr kumimoji="1" lang="en-US" altLang="zh-CN" sz="1600" i="1" dirty="0">
                  <a:solidFill>
                    <a:schemeClr val="accent2">
                      <a:lumMod val="75000"/>
                    </a:schemeClr>
                  </a:solidFill>
                </a:rPr>
                <a:t>Device 7</a:t>
              </a:r>
              <a:endParaRPr kumimoji="1" lang="zh-CN" altLang="en-US" sz="1600" i="1" dirty="0">
                <a:solidFill>
                  <a:schemeClr val="accent2">
                    <a:lumMod val="75000"/>
                  </a:schemeClr>
                </a:solidFill>
              </a:endParaRPr>
            </a:p>
          </p:txBody>
        </p:sp>
        <p:sp>
          <p:nvSpPr>
            <p:cNvPr id="52" name="文本框 51">
              <a:extLst>
                <a:ext uri="{FF2B5EF4-FFF2-40B4-BE49-F238E27FC236}">
                  <a16:creationId xmlns:a16="http://schemas.microsoft.com/office/drawing/2014/main" id="{D7B9BFA3-A4AF-32A9-BD20-CC790AA9647D}"/>
                </a:ext>
              </a:extLst>
            </p:cNvPr>
            <p:cNvSpPr txBox="1"/>
            <p:nvPr/>
          </p:nvSpPr>
          <p:spPr>
            <a:xfrm>
              <a:off x="7685856" y="4248000"/>
              <a:ext cx="1686910" cy="483649"/>
            </a:xfrm>
            <a:prstGeom prst="rect">
              <a:avLst/>
            </a:prstGeom>
            <a:solidFill>
              <a:schemeClr val="tx1">
                <a:lumMod val="50000"/>
                <a:lumOff val="50000"/>
                <a:alpha val="75000"/>
              </a:schemeClr>
            </a:solidFill>
          </p:spPr>
          <p:txBody>
            <a:bodyPr wrap="none" rtlCol="0">
              <a:spAutoFit/>
            </a:bodyPr>
            <a:lstStyle/>
            <a:p>
              <a:pPr algn="ctr"/>
              <a:r>
                <a:rPr kumimoji="1" lang="en-US" altLang="zh-CN" sz="1600" i="1" dirty="0">
                  <a:solidFill>
                    <a:schemeClr val="accent6">
                      <a:lumMod val="40000"/>
                      <a:lumOff val="60000"/>
                    </a:schemeClr>
                  </a:solidFill>
                </a:rPr>
                <a:t>Coordinator</a:t>
              </a:r>
            </a:p>
          </p:txBody>
        </p:sp>
        <p:pic>
          <p:nvPicPr>
            <p:cNvPr id="53" name="图形 52" descr="笔记本电脑">
              <a:extLst>
                <a:ext uri="{FF2B5EF4-FFF2-40B4-BE49-F238E27FC236}">
                  <a16:creationId xmlns:a16="http://schemas.microsoft.com/office/drawing/2014/main" id="{99BF420E-4A9E-1C55-E635-3A1A6A0619B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21298" y="3036748"/>
              <a:ext cx="720000" cy="720000"/>
            </a:xfrm>
            <a:prstGeom prst="rect">
              <a:avLst/>
            </a:prstGeom>
          </p:spPr>
        </p:pic>
        <p:pic>
          <p:nvPicPr>
            <p:cNvPr id="54" name="图形 53" descr="智能手机">
              <a:extLst>
                <a:ext uri="{FF2B5EF4-FFF2-40B4-BE49-F238E27FC236}">
                  <a16:creationId xmlns:a16="http://schemas.microsoft.com/office/drawing/2014/main" id="{01C37C4F-1186-A8AA-506F-D5334178BDD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44786" y="2153119"/>
              <a:ext cx="720000" cy="720000"/>
            </a:xfrm>
            <a:prstGeom prst="rect">
              <a:avLst/>
            </a:prstGeom>
          </p:spPr>
        </p:pic>
        <p:pic>
          <p:nvPicPr>
            <p:cNvPr id="55" name="图形 54" descr="笔记本电脑">
              <a:extLst>
                <a:ext uri="{FF2B5EF4-FFF2-40B4-BE49-F238E27FC236}">
                  <a16:creationId xmlns:a16="http://schemas.microsoft.com/office/drawing/2014/main" id="{1CA6E5C0-38BB-47F3-02C6-5CC7B3770FF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20043" y="4202483"/>
              <a:ext cx="720000" cy="720000"/>
            </a:xfrm>
            <a:prstGeom prst="rect">
              <a:avLst/>
            </a:prstGeom>
          </p:spPr>
        </p:pic>
        <p:pic>
          <p:nvPicPr>
            <p:cNvPr id="56" name="图形 55" descr="笔记本电脑">
              <a:extLst>
                <a:ext uri="{FF2B5EF4-FFF2-40B4-BE49-F238E27FC236}">
                  <a16:creationId xmlns:a16="http://schemas.microsoft.com/office/drawing/2014/main" id="{5F0B8EF9-E136-5362-E16B-FD60753DD11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549682" y="4922483"/>
              <a:ext cx="720000" cy="720000"/>
            </a:xfrm>
            <a:prstGeom prst="rect">
              <a:avLst/>
            </a:prstGeom>
          </p:spPr>
        </p:pic>
        <p:pic>
          <p:nvPicPr>
            <p:cNvPr id="57" name="图形 56" descr="笔记本电脑">
              <a:extLst>
                <a:ext uri="{FF2B5EF4-FFF2-40B4-BE49-F238E27FC236}">
                  <a16:creationId xmlns:a16="http://schemas.microsoft.com/office/drawing/2014/main" id="{DBEADFC3-DE17-646D-9A15-EE3EA70CF29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08960" y="3036112"/>
              <a:ext cx="720000" cy="720000"/>
            </a:xfrm>
            <a:prstGeom prst="rect">
              <a:avLst/>
            </a:prstGeom>
          </p:spPr>
        </p:pic>
        <p:pic>
          <p:nvPicPr>
            <p:cNvPr id="58" name="图形 57" descr="智能手机">
              <a:extLst>
                <a:ext uri="{FF2B5EF4-FFF2-40B4-BE49-F238E27FC236}">
                  <a16:creationId xmlns:a16="http://schemas.microsoft.com/office/drawing/2014/main" id="{594680E7-DC81-DD9D-5D35-2D6EA7FC7EC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79321" y="2153119"/>
              <a:ext cx="720000" cy="720000"/>
            </a:xfrm>
            <a:prstGeom prst="rect">
              <a:avLst/>
            </a:prstGeom>
          </p:spPr>
        </p:pic>
        <p:pic>
          <p:nvPicPr>
            <p:cNvPr id="59" name="图形 58" descr="智能手机">
              <a:extLst>
                <a:ext uri="{FF2B5EF4-FFF2-40B4-BE49-F238E27FC236}">
                  <a16:creationId xmlns:a16="http://schemas.microsoft.com/office/drawing/2014/main" id="{C6261BB7-BF36-802A-915E-C55AFE98A55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79321" y="4922483"/>
              <a:ext cx="720000" cy="720000"/>
            </a:xfrm>
            <a:prstGeom prst="rect">
              <a:avLst/>
            </a:prstGeom>
          </p:spPr>
        </p:pic>
        <p:pic>
          <p:nvPicPr>
            <p:cNvPr id="60" name="图形 59" descr="智能手机">
              <a:extLst>
                <a:ext uri="{FF2B5EF4-FFF2-40B4-BE49-F238E27FC236}">
                  <a16:creationId xmlns:a16="http://schemas.microsoft.com/office/drawing/2014/main" id="{735C6742-97DB-5B0D-ABBD-4D8062402D4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008960" y="4202483"/>
              <a:ext cx="720000" cy="720000"/>
            </a:xfrm>
            <a:prstGeom prst="rect">
              <a:avLst/>
            </a:prstGeom>
          </p:spPr>
        </p:pic>
        <p:pic>
          <p:nvPicPr>
            <p:cNvPr id="61" name="图形 60" descr="数据库">
              <a:extLst>
                <a:ext uri="{FF2B5EF4-FFF2-40B4-BE49-F238E27FC236}">
                  <a16:creationId xmlns:a16="http://schemas.microsoft.com/office/drawing/2014/main" id="{3BDEEE04-901F-3FD0-2880-0C2628116BC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66674" y="3504352"/>
              <a:ext cx="914400" cy="914400"/>
            </a:xfrm>
            <a:prstGeom prst="rect">
              <a:avLst/>
            </a:prstGeom>
          </p:spPr>
        </p:pic>
      </p:grpSp>
    </p:spTree>
    <p:custDataLst>
      <p:tags r:id="rId1"/>
    </p:custDataLst>
    <p:extLst>
      <p:ext uri="{BB962C8B-B14F-4D97-AF65-F5344CB8AC3E}">
        <p14:creationId xmlns:p14="http://schemas.microsoft.com/office/powerpoint/2010/main" val="3402205158"/>
      </p:ext>
    </p:extLst>
  </p:cSld>
  <p:clrMapOvr>
    <a:masterClrMapping/>
  </p:clrMapOvr>
  <mc:AlternateContent xmlns:mc="http://schemas.openxmlformats.org/markup-compatibility/2006" xmlns:p14="http://schemas.microsoft.com/office/powerpoint/2010/main">
    <mc:Choice Requires="p14">
      <p:transition spd="med" p14:dur="700" advTm="47446">
        <p:fade/>
      </p:transition>
    </mc:Choice>
    <mc:Fallback xmlns="">
      <p:transition spd="med" advTm="47446">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341486" y="308901"/>
            <a:ext cx="7231014" cy="400110"/>
          </a:xfrm>
          <a:prstGeom prst="rect">
            <a:avLst/>
          </a:prstGeom>
          <a:noFill/>
        </p:spPr>
        <p:txBody>
          <a:bodyPr wrap="square" rtlCol="0">
            <a:spAutoFit/>
          </a:bodyPr>
          <a:lstStyle/>
          <a:p>
            <a:r>
              <a:rPr lang="en-US" altLang="zh-CN" sz="2000" dirty="0">
                <a:latin typeface="Calibri" panose="020F0502020204030204" pitchFamily="34" charset="0"/>
                <a:ea typeface="方正兰亭粗黑_GBK" panose="02000000000000000000" pitchFamily="2" charset="-122"/>
                <a:cs typeface="Calibri" panose="020F0502020204030204" pitchFamily="34" charset="0"/>
              </a:rPr>
              <a:t>Challenge:</a:t>
            </a:r>
            <a:r>
              <a:rPr lang="en-US" altLang="zh-CN" sz="2000" dirty="0">
                <a:latin typeface="Calibri" panose="020F0502020204030204" pitchFamily="34" charset="0"/>
                <a:cs typeface="Calibri" panose="020F0502020204030204" pitchFamily="34" charset="0"/>
              </a:rPr>
              <a:t> Scarce and variable bandwidth</a:t>
            </a:r>
            <a:r>
              <a:rPr lang="en-US" altLang="zh-CN" sz="2000" dirty="0">
                <a:latin typeface="Calibri" panose="020F0502020204030204" pitchFamily="34" charset="0"/>
                <a:ea typeface="方正兰亭粗黑_GBK" panose="02000000000000000000" pitchFamily="2" charset="-122"/>
                <a:cs typeface="Calibri" panose="020F0502020204030204" pitchFamily="34" charset="0"/>
              </a:rPr>
              <a:t> </a:t>
            </a:r>
            <a:endParaRPr lang="zh-CN" altLang="en-US" sz="2000" dirty="0">
              <a:latin typeface="Calibri" panose="020F0502020204030204" pitchFamily="34" charset="0"/>
              <a:ea typeface="方正兰亭粗黑_GBK" panose="02000000000000000000" pitchFamily="2" charset="-122"/>
              <a:cs typeface="Calibri" panose="020F0502020204030204" pitchFamily="34" charset="0"/>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sp>
        <p:nvSpPr>
          <p:cNvPr id="4" name="文本框 3">
            <a:extLst>
              <a:ext uri="{FF2B5EF4-FFF2-40B4-BE49-F238E27FC236}">
                <a16:creationId xmlns:a16="http://schemas.microsoft.com/office/drawing/2014/main" id="{D05D0F56-1A2C-4623-B56B-051F95B0E79A}"/>
              </a:ext>
            </a:extLst>
          </p:cNvPr>
          <p:cNvSpPr txBox="1"/>
          <p:nvPr/>
        </p:nvSpPr>
        <p:spPr>
          <a:xfrm>
            <a:off x="708660" y="6377940"/>
            <a:ext cx="184731" cy="369332"/>
          </a:xfrm>
          <a:prstGeom prst="rect">
            <a:avLst/>
          </a:prstGeom>
          <a:noFill/>
        </p:spPr>
        <p:txBody>
          <a:bodyPr wrap="none" rtlCol="0">
            <a:spAutoFit/>
          </a:bodyPr>
          <a:lstStyle/>
          <a:p>
            <a:endParaRPr lang="zh-CN" altLang="en-US" dirty="0"/>
          </a:p>
        </p:txBody>
      </p:sp>
      <p:sp>
        <p:nvSpPr>
          <p:cNvPr id="40" name="文本框 39">
            <a:extLst>
              <a:ext uri="{FF2B5EF4-FFF2-40B4-BE49-F238E27FC236}">
                <a16:creationId xmlns:a16="http://schemas.microsoft.com/office/drawing/2014/main" id="{62E14C40-39CE-A245-BEBE-ECD6F0F312A5}"/>
              </a:ext>
            </a:extLst>
          </p:cNvPr>
          <p:cNvSpPr txBox="1"/>
          <p:nvPr/>
        </p:nvSpPr>
        <p:spPr>
          <a:xfrm>
            <a:off x="477270" y="1164467"/>
            <a:ext cx="11183788" cy="1121846"/>
          </a:xfrm>
          <a:prstGeom prst="rect">
            <a:avLst/>
          </a:prstGeom>
          <a:noFill/>
        </p:spPr>
        <p:txBody>
          <a:bodyPr wrap="square" rtlCol="0">
            <a:spAutoFit/>
          </a:bodyPr>
          <a:lstStyle/>
          <a:p>
            <a:pPr marL="800100" lvl="1" indent="-342900" algn="just">
              <a:lnSpc>
                <a:spcPct val="150000"/>
              </a:lnSpc>
              <a:spcAft>
                <a:spcPts val="1200"/>
              </a:spcAft>
              <a:buFont typeface="Arial" panose="020B0604020202020204" pitchFamily="34" charset="0"/>
              <a:buChar char="•"/>
            </a:pPr>
            <a:r>
              <a:rPr lang="en-US" altLang="zh-CN" sz="2000" dirty="0"/>
              <a:t>Local devices often connect to the central device through the wireless network or WAN</a:t>
            </a:r>
          </a:p>
          <a:p>
            <a:pPr marL="800100" lvl="1" indent="-342900" algn="just">
              <a:lnSpc>
                <a:spcPct val="150000"/>
              </a:lnSpc>
              <a:spcAft>
                <a:spcPts val="1200"/>
              </a:spcAft>
              <a:buFont typeface="Arial" panose="020B0604020202020204" pitchFamily="34" charset="0"/>
              <a:buChar char="•"/>
            </a:pPr>
            <a:r>
              <a:rPr lang="en-US" altLang="zh-CN" sz="2000" dirty="0">
                <a:solidFill>
                  <a:srgbClr val="A50021"/>
                </a:solidFill>
              </a:rPr>
              <a:t>Scarce and variable bandwidth may degrade the aggregation performance</a:t>
            </a:r>
            <a:endParaRPr lang="en-US" altLang="zh-CN" sz="2000" dirty="0"/>
          </a:p>
        </p:txBody>
      </p:sp>
      <p:grpSp>
        <p:nvGrpSpPr>
          <p:cNvPr id="15" name="组合 14">
            <a:extLst>
              <a:ext uri="{FF2B5EF4-FFF2-40B4-BE49-F238E27FC236}">
                <a16:creationId xmlns:a16="http://schemas.microsoft.com/office/drawing/2014/main" id="{94678E34-CF30-F039-2426-F037B065D3B6}"/>
              </a:ext>
            </a:extLst>
          </p:cNvPr>
          <p:cNvGrpSpPr/>
          <p:nvPr/>
        </p:nvGrpSpPr>
        <p:grpSpPr>
          <a:xfrm>
            <a:off x="2294427" y="2624725"/>
            <a:ext cx="7603145" cy="3216689"/>
            <a:chOff x="2017189" y="2897945"/>
            <a:chExt cx="7603145" cy="3216689"/>
          </a:xfrm>
        </p:grpSpPr>
        <p:cxnSp>
          <p:nvCxnSpPr>
            <p:cNvPr id="3" name="直线箭头连接符 2">
              <a:extLst>
                <a:ext uri="{FF2B5EF4-FFF2-40B4-BE49-F238E27FC236}">
                  <a16:creationId xmlns:a16="http://schemas.microsoft.com/office/drawing/2014/main" id="{20B73E76-161B-5097-A716-59C5745E7EB8}"/>
                </a:ext>
              </a:extLst>
            </p:cNvPr>
            <p:cNvCxnSpPr/>
            <p:nvPr/>
          </p:nvCxnSpPr>
          <p:spPr>
            <a:xfrm>
              <a:off x="2417300" y="5057945"/>
              <a:ext cx="72000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线箭头连接符 7">
              <a:extLst>
                <a:ext uri="{FF2B5EF4-FFF2-40B4-BE49-F238E27FC236}">
                  <a16:creationId xmlns:a16="http://schemas.microsoft.com/office/drawing/2014/main" id="{65663E95-DC73-4827-7944-A89D22C3E928}"/>
                </a:ext>
              </a:extLst>
            </p:cNvPr>
            <p:cNvCxnSpPr>
              <a:cxnSpLocks/>
            </p:cNvCxnSpPr>
            <p:nvPr/>
          </p:nvCxnSpPr>
          <p:spPr>
            <a:xfrm flipV="1">
              <a:off x="2417300" y="2897945"/>
              <a:ext cx="0" cy="2160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任意形状 5">
              <a:extLst>
                <a:ext uri="{FF2B5EF4-FFF2-40B4-BE49-F238E27FC236}">
                  <a16:creationId xmlns:a16="http://schemas.microsoft.com/office/drawing/2014/main" id="{640DA9AA-0E44-7A8D-EE5E-59D73639FE5F}"/>
                </a:ext>
              </a:extLst>
            </p:cNvPr>
            <p:cNvSpPr/>
            <p:nvPr/>
          </p:nvSpPr>
          <p:spPr>
            <a:xfrm>
              <a:off x="2417300" y="3429000"/>
              <a:ext cx="7200000" cy="1217197"/>
            </a:xfrm>
            <a:custGeom>
              <a:avLst/>
              <a:gdLst>
                <a:gd name="connsiteX0" fmla="*/ 0 w 7132320"/>
                <a:gd name="connsiteY0" fmla="*/ 837202 h 1217197"/>
                <a:gd name="connsiteX1" fmla="*/ 1589649 w 7132320"/>
                <a:gd name="connsiteY1" fmla="*/ 161953 h 1217197"/>
                <a:gd name="connsiteX2" fmla="*/ 2518117 w 7132320"/>
                <a:gd name="connsiteY2" fmla="*/ 1034150 h 1217197"/>
                <a:gd name="connsiteX3" fmla="*/ 4375052 w 7132320"/>
                <a:gd name="connsiteY3" fmla="*/ 696526 h 1217197"/>
                <a:gd name="connsiteX4" fmla="*/ 5261317 w 7132320"/>
                <a:gd name="connsiteY4" fmla="*/ 1202962 h 1217197"/>
                <a:gd name="connsiteX5" fmla="*/ 6513341 w 7132320"/>
                <a:gd name="connsiteY5" fmla="*/ 21276 h 1217197"/>
                <a:gd name="connsiteX6" fmla="*/ 7132320 w 7132320"/>
                <a:gd name="connsiteY6" fmla="*/ 555849 h 1217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2320" h="1217197">
                  <a:moveTo>
                    <a:pt x="0" y="837202"/>
                  </a:moveTo>
                  <a:cubicBezTo>
                    <a:pt x="584981" y="483165"/>
                    <a:pt x="1169963" y="129128"/>
                    <a:pt x="1589649" y="161953"/>
                  </a:cubicBezTo>
                  <a:cubicBezTo>
                    <a:pt x="2009335" y="194778"/>
                    <a:pt x="2053883" y="945055"/>
                    <a:pt x="2518117" y="1034150"/>
                  </a:cubicBezTo>
                  <a:cubicBezTo>
                    <a:pt x="2982351" y="1123246"/>
                    <a:pt x="3917852" y="668391"/>
                    <a:pt x="4375052" y="696526"/>
                  </a:cubicBezTo>
                  <a:cubicBezTo>
                    <a:pt x="4832252" y="724661"/>
                    <a:pt x="4904935" y="1315504"/>
                    <a:pt x="5261317" y="1202962"/>
                  </a:cubicBezTo>
                  <a:cubicBezTo>
                    <a:pt x="5617699" y="1090420"/>
                    <a:pt x="6201507" y="129128"/>
                    <a:pt x="6513341" y="21276"/>
                  </a:cubicBezTo>
                  <a:cubicBezTo>
                    <a:pt x="6825175" y="-86576"/>
                    <a:pt x="6978747" y="234636"/>
                    <a:pt x="7132320" y="555849"/>
                  </a:cubicBezTo>
                </a:path>
              </a:pathLst>
            </a:custGeom>
            <a:no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任意形状 6">
              <a:extLst>
                <a:ext uri="{FF2B5EF4-FFF2-40B4-BE49-F238E27FC236}">
                  <a16:creationId xmlns:a16="http://schemas.microsoft.com/office/drawing/2014/main" id="{B3DA6941-041D-E098-7883-1AFE9462D338}"/>
                </a:ext>
              </a:extLst>
            </p:cNvPr>
            <p:cNvSpPr/>
            <p:nvPr/>
          </p:nvSpPr>
          <p:spPr>
            <a:xfrm rot="10800000">
              <a:off x="2417299" y="3071981"/>
              <a:ext cx="7200000" cy="1780090"/>
            </a:xfrm>
            <a:custGeom>
              <a:avLst/>
              <a:gdLst>
                <a:gd name="connsiteX0" fmla="*/ 0 w 7540283"/>
                <a:gd name="connsiteY0" fmla="*/ 576777 h 1780090"/>
                <a:gd name="connsiteX1" fmla="*/ 956603 w 7540283"/>
                <a:gd name="connsiteY1" fmla="*/ 1547448 h 1780090"/>
                <a:gd name="connsiteX2" fmla="*/ 1885071 w 7540283"/>
                <a:gd name="connsiteY2" fmla="*/ 1237959 h 1780090"/>
                <a:gd name="connsiteX3" fmla="*/ 2489981 w 7540283"/>
                <a:gd name="connsiteY3" fmla="*/ 1716260 h 1780090"/>
                <a:gd name="connsiteX4" fmla="*/ 3207434 w 7540283"/>
                <a:gd name="connsiteY4" fmla="*/ 576777 h 1780090"/>
                <a:gd name="connsiteX5" fmla="*/ 3615397 w 7540283"/>
                <a:gd name="connsiteY5" fmla="*/ 1716260 h 1780090"/>
                <a:gd name="connsiteX6" fmla="*/ 4093698 w 7540283"/>
                <a:gd name="connsiteY6" fmla="*/ 1448974 h 1780090"/>
                <a:gd name="connsiteX7" fmla="*/ 4487594 w 7540283"/>
                <a:gd name="connsiteY7" fmla="*/ 1702193 h 1780090"/>
                <a:gd name="connsiteX8" fmla="*/ 4923692 w 7540283"/>
                <a:gd name="connsiteY8" fmla="*/ 844064 h 1780090"/>
                <a:gd name="connsiteX9" fmla="*/ 5711483 w 7540283"/>
                <a:gd name="connsiteY9" fmla="*/ 1702193 h 1780090"/>
                <a:gd name="connsiteX10" fmla="*/ 6302326 w 7540283"/>
                <a:gd name="connsiteY10" fmla="*/ 2 h 1780090"/>
                <a:gd name="connsiteX11" fmla="*/ 7146387 w 7540283"/>
                <a:gd name="connsiteY11" fmla="*/ 1688125 h 1780090"/>
                <a:gd name="connsiteX12" fmla="*/ 7540283 w 7540283"/>
                <a:gd name="connsiteY12" fmla="*/ 1406771 h 178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40283" h="1780090">
                  <a:moveTo>
                    <a:pt x="0" y="576777"/>
                  </a:moveTo>
                  <a:cubicBezTo>
                    <a:pt x="321212" y="1007014"/>
                    <a:pt x="642425" y="1437251"/>
                    <a:pt x="956603" y="1547448"/>
                  </a:cubicBezTo>
                  <a:cubicBezTo>
                    <a:pt x="1270781" y="1657645"/>
                    <a:pt x="1629508" y="1209824"/>
                    <a:pt x="1885071" y="1237959"/>
                  </a:cubicBezTo>
                  <a:cubicBezTo>
                    <a:pt x="2140634" y="1266094"/>
                    <a:pt x="2269587" y="1826457"/>
                    <a:pt x="2489981" y="1716260"/>
                  </a:cubicBezTo>
                  <a:cubicBezTo>
                    <a:pt x="2710375" y="1606063"/>
                    <a:pt x="3019865" y="576777"/>
                    <a:pt x="3207434" y="576777"/>
                  </a:cubicBezTo>
                  <a:cubicBezTo>
                    <a:pt x="3395003" y="576777"/>
                    <a:pt x="3467686" y="1570894"/>
                    <a:pt x="3615397" y="1716260"/>
                  </a:cubicBezTo>
                  <a:cubicBezTo>
                    <a:pt x="3763108" y="1861626"/>
                    <a:pt x="3948332" y="1451318"/>
                    <a:pt x="4093698" y="1448974"/>
                  </a:cubicBezTo>
                  <a:cubicBezTo>
                    <a:pt x="4239064" y="1446630"/>
                    <a:pt x="4349262" y="1803011"/>
                    <a:pt x="4487594" y="1702193"/>
                  </a:cubicBezTo>
                  <a:cubicBezTo>
                    <a:pt x="4625926" y="1601375"/>
                    <a:pt x="4719711" y="844064"/>
                    <a:pt x="4923692" y="844064"/>
                  </a:cubicBezTo>
                  <a:cubicBezTo>
                    <a:pt x="5127673" y="844064"/>
                    <a:pt x="5481711" y="1842870"/>
                    <a:pt x="5711483" y="1702193"/>
                  </a:cubicBezTo>
                  <a:cubicBezTo>
                    <a:pt x="5941255" y="1561516"/>
                    <a:pt x="6063175" y="2347"/>
                    <a:pt x="6302326" y="2"/>
                  </a:cubicBezTo>
                  <a:cubicBezTo>
                    <a:pt x="6541477" y="-2343"/>
                    <a:pt x="6940061" y="1453664"/>
                    <a:pt x="7146387" y="1688125"/>
                  </a:cubicBezTo>
                  <a:cubicBezTo>
                    <a:pt x="7352713" y="1922586"/>
                    <a:pt x="7446498" y="1664678"/>
                    <a:pt x="7540283" y="1406771"/>
                  </a:cubicBezTo>
                </a:path>
              </a:pathLst>
            </a:cu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文本框 8">
              <a:extLst>
                <a:ext uri="{FF2B5EF4-FFF2-40B4-BE49-F238E27FC236}">
                  <a16:creationId xmlns:a16="http://schemas.microsoft.com/office/drawing/2014/main" id="{CDC3CDCC-908E-1252-7F30-0CA16EED9733}"/>
                </a:ext>
              </a:extLst>
            </p:cNvPr>
            <p:cNvSpPr txBox="1"/>
            <p:nvPr/>
          </p:nvSpPr>
          <p:spPr>
            <a:xfrm rot="16200000">
              <a:off x="1559852" y="3777890"/>
              <a:ext cx="1314784" cy="400110"/>
            </a:xfrm>
            <a:prstGeom prst="rect">
              <a:avLst/>
            </a:prstGeom>
            <a:noFill/>
          </p:spPr>
          <p:txBody>
            <a:bodyPr wrap="none" rtlCol="0">
              <a:spAutoFit/>
            </a:bodyPr>
            <a:lstStyle/>
            <a:p>
              <a:r>
                <a:rPr kumimoji="1" lang="en-US" altLang="zh-CN" sz="2000" dirty="0"/>
                <a:t>Bandwidth</a:t>
              </a:r>
              <a:endParaRPr kumimoji="1" lang="zh-CN" altLang="en-US" sz="2000" dirty="0"/>
            </a:p>
          </p:txBody>
        </p:sp>
        <p:sp>
          <p:nvSpPr>
            <p:cNvPr id="13" name="文本框 12">
              <a:extLst>
                <a:ext uri="{FF2B5EF4-FFF2-40B4-BE49-F238E27FC236}">
                  <a16:creationId xmlns:a16="http://schemas.microsoft.com/office/drawing/2014/main" id="{B19B2D51-9AD1-1795-53D4-7DA81B013AD4}"/>
                </a:ext>
              </a:extLst>
            </p:cNvPr>
            <p:cNvSpPr txBox="1"/>
            <p:nvPr/>
          </p:nvSpPr>
          <p:spPr>
            <a:xfrm>
              <a:off x="2894685" y="2897945"/>
              <a:ext cx="1128322" cy="400110"/>
            </a:xfrm>
            <a:prstGeom prst="rect">
              <a:avLst/>
            </a:prstGeom>
            <a:noFill/>
          </p:spPr>
          <p:txBody>
            <a:bodyPr wrap="none" rtlCol="0">
              <a:spAutoFit/>
            </a:bodyPr>
            <a:lstStyle/>
            <a:p>
              <a:r>
                <a:rPr kumimoji="1" lang="en-US" altLang="zh-CN" sz="2000" dirty="0">
                  <a:solidFill>
                    <a:srgbClr val="A50021"/>
                  </a:solidFill>
                </a:rPr>
                <a:t>Available</a:t>
              </a:r>
              <a:endParaRPr kumimoji="1" lang="zh-CN" altLang="en-US" sz="2000" dirty="0">
                <a:solidFill>
                  <a:srgbClr val="A50021"/>
                </a:solidFill>
              </a:endParaRPr>
            </a:p>
          </p:txBody>
        </p:sp>
        <p:sp>
          <p:nvSpPr>
            <p:cNvPr id="14" name="文本框 13">
              <a:extLst>
                <a:ext uri="{FF2B5EF4-FFF2-40B4-BE49-F238E27FC236}">
                  <a16:creationId xmlns:a16="http://schemas.microsoft.com/office/drawing/2014/main" id="{3F24CC3C-3C11-BACE-A0AA-C56E5AE1E735}"/>
                </a:ext>
              </a:extLst>
            </p:cNvPr>
            <p:cNvSpPr txBox="1"/>
            <p:nvPr/>
          </p:nvSpPr>
          <p:spPr>
            <a:xfrm>
              <a:off x="8185818" y="4451961"/>
              <a:ext cx="1431482" cy="400110"/>
            </a:xfrm>
            <a:prstGeom prst="rect">
              <a:avLst/>
            </a:prstGeom>
            <a:noFill/>
          </p:spPr>
          <p:txBody>
            <a:bodyPr wrap="none" rtlCol="0">
              <a:spAutoFit/>
            </a:bodyPr>
            <a:lstStyle/>
            <a:p>
              <a:r>
                <a:rPr kumimoji="1" lang="en-US" altLang="zh-CN" sz="2000" dirty="0">
                  <a:solidFill>
                    <a:schemeClr val="accent5">
                      <a:lumMod val="50000"/>
                    </a:schemeClr>
                  </a:solidFill>
                </a:rPr>
                <a:t>Transmitted</a:t>
              </a:r>
              <a:endParaRPr kumimoji="1" lang="zh-CN" altLang="en-US" sz="2000" dirty="0">
                <a:solidFill>
                  <a:schemeClr val="accent5">
                    <a:lumMod val="50000"/>
                  </a:schemeClr>
                </a:solidFill>
              </a:endParaRPr>
            </a:p>
          </p:txBody>
        </p:sp>
        <p:sp>
          <p:nvSpPr>
            <p:cNvPr id="10" name="椭圆 9">
              <a:extLst>
                <a:ext uri="{FF2B5EF4-FFF2-40B4-BE49-F238E27FC236}">
                  <a16:creationId xmlns:a16="http://schemas.microsoft.com/office/drawing/2014/main" id="{2CEF779D-D28E-D38C-26DB-3DEA4266722E}"/>
                </a:ext>
              </a:extLst>
            </p:cNvPr>
            <p:cNvSpPr/>
            <p:nvPr/>
          </p:nvSpPr>
          <p:spPr>
            <a:xfrm>
              <a:off x="2871557" y="3335008"/>
              <a:ext cx="1620000" cy="1620000"/>
            </a:xfrm>
            <a:prstGeom prst="ellipse">
              <a:avLst/>
            </a:prstGeom>
            <a:solidFill>
              <a:schemeClr val="accent4">
                <a:lumMod val="40000"/>
                <a:lumOff val="60000"/>
                <a:alpha val="50000"/>
              </a:schemeClr>
            </a:solidFill>
            <a:ln w="25400">
              <a:solidFill>
                <a:schemeClr val="accent4">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椭圆 16">
              <a:extLst>
                <a:ext uri="{FF2B5EF4-FFF2-40B4-BE49-F238E27FC236}">
                  <a16:creationId xmlns:a16="http://schemas.microsoft.com/office/drawing/2014/main" id="{3CBBA452-62D7-329D-2BDD-31FA424329B5}"/>
                </a:ext>
              </a:extLst>
            </p:cNvPr>
            <p:cNvSpPr/>
            <p:nvPr/>
          </p:nvSpPr>
          <p:spPr>
            <a:xfrm>
              <a:off x="6198580" y="3804309"/>
              <a:ext cx="720000" cy="720000"/>
            </a:xfrm>
            <a:prstGeom prst="ellipse">
              <a:avLst/>
            </a:prstGeom>
            <a:solidFill>
              <a:schemeClr val="accent4">
                <a:lumMod val="40000"/>
                <a:lumOff val="60000"/>
                <a:alpha val="50000"/>
              </a:schemeClr>
            </a:solidFill>
            <a:ln w="25400">
              <a:solidFill>
                <a:schemeClr val="accent4">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a:extLst>
                <a:ext uri="{FF2B5EF4-FFF2-40B4-BE49-F238E27FC236}">
                  <a16:creationId xmlns:a16="http://schemas.microsoft.com/office/drawing/2014/main" id="{89C8E4D9-4178-D757-9636-82A5D8EBA192}"/>
                </a:ext>
              </a:extLst>
            </p:cNvPr>
            <p:cNvSpPr txBox="1"/>
            <p:nvPr/>
          </p:nvSpPr>
          <p:spPr>
            <a:xfrm>
              <a:off x="2625431" y="5234265"/>
              <a:ext cx="6994903" cy="880369"/>
            </a:xfrm>
            <a:prstGeom prst="rect">
              <a:avLst/>
            </a:prstGeom>
            <a:solidFill>
              <a:schemeClr val="accent4">
                <a:lumMod val="20000"/>
                <a:lumOff val="80000"/>
              </a:schemeClr>
            </a:solidFill>
            <a:ln w="25400">
              <a:solidFill>
                <a:schemeClr val="accent4">
                  <a:lumMod val="50000"/>
                </a:schemeClr>
              </a:solidFill>
              <a:prstDash val="sysDash"/>
            </a:ln>
          </p:spPr>
          <p:txBody>
            <a:bodyPr wrap="square" rtlCol="0" anchor="ctr">
              <a:spAutoFit/>
            </a:bodyPr>
            <a:lstStyle/>
            <a:p>
              <a:pPr algn="ctr">
                <a:lnSpc>
                  <a:spcPct val="150000"/>
                </a:lnSpc>
              </a:pPr>
              <a:r>
                <a:rPr lang="en-US" altLang="zh-CN" dirty="0"/>
                <a:t>Federated learning : prolong the time of model training</a:t>
              </a:r>
            </a:p>
            <a:p>
              <a:pPr algn="ctr">
                <a:lnSpc>
                  <a:spcPct val="150000"/>
                </a:lnSpc>
              </a:pPr>
              <a:r>
                <a:rPr lang="en-US" altLang="zh-CN" dirty="0"/>
                <a:t>Distributed state aggregation: increase the response delay of fault events</a:t>
              </a:r>
            </a:p>
          </p:txBody>
        </p:sp>
      </p:grpSp>
    </p:spTree>
    <p:custDataLst>
      <p:tags r:id="rId1"/>
    </p:custDataLst>
    <p:extLst>
      <p:ext uri="{BB962C8B-B14F-4D97-AF65-F5344CB8AC3E}">
        <p14:creationId xmlns:p14="http://schemas.microsoft.com/office/powerpoint/2010/main" val="2390802684"/>
      </p:ext>
    </p:extLst>
  </p:cSld>
  <p:clrMapOvr>
    <a:masterClrMapping/>
  </p:clrMapOvr>
  <mc:AlternateContent xmlns:mc="http://schemas.openxmlformats.org/markup-compatibility/2006" xmlns:p14="http://schemas.microsoft.com/office/powerpoint/2010/main">
    <mc:Choice Requires="p14">
      <p:transition spd="med" p14:dur="700" advTm="98783">
        <p:fade/>
      </p:transition>
    </mc:Choice>
    <mc:Fallback xmlns="">
      <p:transition spd="med" advTm="98783">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341485" y="308901"/>
            <a:ext cx="9968939" cy="400110"/>
          </a:xfrm>
          <a:prstGeom prst="rect">
            <a:avLst/>
          </a:prstGeom>
          <a:noFill/>
        </p:spPr>
        <p:txBody>
          <a:bodyPr wrap="square" rtlCol="0">
            <a:spAutoFit/>
          </a:bodyPr>
          <a:lstStyle/>
          <a:p>
            <a:r>
              <a:rPr lang="en-US" altLang="zh-CN" sz="2000" dirty="0"/>
              <a:t>Communication Scheme: Fast Computation, Adaptive Transmission, Accurate Aggregation</a:t>
            </a:r>
            <a:endParaRPr lang="zh-CN" altLang="en-US" sz="2000" dirty="0">
              <a:solidFill>
                <a:schemeClr val="bg2">
                  <a:lumMod val="25000"/>
                </a:schemeClr>
              </a:solidFill>
              <a:latin typeface="方正兰亭粗黑_GBK" panose="02000000000000000000" pitchFamily="2" charset="-122"/>
              <a:ea typeface="方正兰亭粗黑_GBK" panose="02000000000000000000" pitchFamily="2" charset="-122"/>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sp>
        <p:nvSpPr>
          <p:cNvPr id="4" name="文本框 3">
            <a:extLst>
              <a:ext uri="{FF2B5EF4-FFF2-40B4-BE49-F238E27FC236}">
                <a16:creationId xmlns:a16="http://schemas.microsoft.com/office/drawing/2014/main" id="{D05D0F56-1A2C-4623-B56B-051F95B0E79A}"/>
              </a:ext>
            </a:extLst>
          </p:cNvPr>
          <p:cNvSpPr txBox="1"/>
          <p:nvPr/>
        </p:nvSpPr>
        <p:spPr>
          <a:xfrm>
            <a:off x="708660" y="6377940"/>
            <a:ext cx="184731" cy="369332"/>
          </a:xfrm>
          <a:prstGeom prst="rect">
            <a:avLst/>
          </a:prstGeom>
          <a:noFill/>
        </p:spPr>
        <p:txBody>
          <a:bodyPr wrap="none" rtlCol="0">
            <a:spAutoFit/>
          </a:bodyPr>
          <a:lstStyle/>
          <a:p>
            <a:endParaRPr lang="zh-CN" altLang="en-US" dirty="0"/>
          </a:p>
        </p:txBody>
      </p:sp>
      <p:sp>
        <p:nvSpPr>
          <p:cNvPr id="34" name="矩形 33">
            <a:extLst>
              <a:ext uri="{FF2B5EF4-FFF2-40B4-BE49-F238E27FC236}">
                <a16:creationId xmlns:a16="http://schemas.microsoft.com/office/drawing/2014/main" id="{89F2E8B5-CE1F-69A1-4136-CA99D6E83DF1}"/>
              </a:ext>
            </a:extLst>
          </p:cNvPr>
          <p:cNvSpPr/>
          <p:nvPr/>
        </p:nvSpPr>
        <p:spPr>
          <a:xfrm>
            <a:off x="7508511" y="1160782"/>
            <a:ext cx="3446777" cy="400110"/>
          </a:xfrm>
          <a:prstGeom prst="rect">
            <a:avLst/>
          </a:prstGeom>
        </p:spPr>
        <p:txBody>
          <a:bodyPr wrap="none">
            <a:spAutoFit/>
          </a:bodyPr>
          <a:lstStyle/>
          <a:p>
            <a:r>
              <a:rPr lang="en" altLang="zh-CN" sz="2000" i="1" dirty="0">
                <a:solidFill>
                  <a:srgbClr val="A50021"/>
                </a:solidFill>
                <a:cs typeface="Arial" panose="020B0604020202020204" pitchFamily="34" charset="0"/>
              </a:rPr>
              <a:t>Approximation is often needed!</a:t>
            </a:r>
          </a:p>
        </p:txBody>
      </p:sp>
      <p:grpSp>
        <p:nvGrpSpPr>
          <p:cNvPr id="5" name="组合 4">
            <a:extLst>
              <a:ext uri="{FF2B5EF4-FFF2-40B4-BE49-F238E27FC236}">
                <a16:creationId xmlns:a16="http://schemas.microsoft.com/office/drawing/2014/main" id="{4D11625E-1723-AD5C-82EB-3AFA24136346}"/>
              </a:ext>
            </a:extLst>
          </p:cNvPr>
          <p:cNvGrpSpPr/>
          <p:nvPr/>
        </p:nvGrpSpPr>
        <p:grpSpPr>
          <a:xfrm>
            <a:off x="893391" y="1989376"/>
            <a:ext cx="10767667" cy="3640799"/>
            <a:chOff x="893391" y="1989376"/>
            <a:chExt cx="10767667" cy="3640799"/>
          </a:xfrm>
        </p:grpSpPr>
        <p:sp>
          <p:nvSpPr>
            <p:cNvPr id="48" name="矩形 47">
              <a:extLst>
                <a:ext uri="{FF2B5EF4-FFF2-40B4-BE49-F238E27FC236}">
                  <a16:creationId xmlns:a16="http://schemas.microsoft.com/office/drawing/2014/main" id="{BC542DEC-0B66-C5EB-5173-0ADF3054E245}"/>
                </a:ext>
              </a:extLst>
            </p:cNvPr>
            <p:cNvSpPr/>
            <p:nvPr/>
          </p:nvSpPr>
          <p:spPr>
            <a:xfrm>
              <a:off x="8134142" y="1989376"/>
              <a:ext cx="3526916" cy="3600000"/>
            </a:xfrm>
            <a:prstGeom prst="rect">
              <a:avLst/>
            </a:prstGeom>
            <a:solidFill>
              <a:schemeClr val="accent6">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1" name="矩形 40">
              <a:extLst>
                <a:ext uri="{FF2B5EF4-FFF2-40B4-BE49-F238E27FC236}">
                  <a16:creationId xmlns:a16="http://schemas.microsoft.com/office/drawing/2014/main" id="{C95F2E5E-7A54-FD6A-9078-758FD8039FEB}"/>
                </a:ext>
              </a:extLst>
            </p:cNvPr>
            <p:cNvSpPr/>
            <p:nvPr/>
          </p:nvSpPr>
          <p:spPr>
            <a:xfrm>
              <a:off x="3671266" y="2001259"/>
              <a:ext cx="4320000" cy="3600000"/>
            </a:xfrm>
            <a:prstGeom prst="rect">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a:extLst>
                <a:ext uri="{FF2B5EF4-FFF2-40B4-BE49-F238E27FC236}">
                  <a16:creationId xmlns:a16="http://schemas.microsoft.com/office/drawing/2014/main" id="{E8284B44-FF4B-08EB-A002-9787000649B0}"/>
                </a:ext>
              </a:extLst>
            </p:cNvPr>
            <p:cNvSpPr/>
            <p:nvPr/>
          </p:nvSpPr>
          <p:spPr>
            <a:xfrm>
              <a:off x="893391" y="2030175"/>
              <a:ext cx="2592000" cy="3600000"/>
            </a:xfrm>
            <a:prstGeom prst="rect">
              <a:avLst/>
            </a:prstGeom>
            <a:solidFill>
              <a:schemeClr val="accent5">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6" name="图片 5">
              <a:extLst>
                <a:ext uri="{FF2B5EF4-FFF2-40B4-BE49-F238E27FC236}">
                  <a16:creationId xmlns:a16="http://schemas.microsoft.com/office/drawing/2014/main" id="{ADB58EAB-1D04-C2A9-B126-E57B78045723}"/>
                </a:ext>
              </a:extLst>
            </p:cNvPr>
            <p:cNvPicPr preferRelativeResize="0">
              <a:picLocks/>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3215999" y="2719339"/>
              <a:ext cx="5760000" cy="2880000"/>
            </a:xfrm>
            <a:prstGeom prst="rect">
              <a:avLst/>
            </a:prstGeom>
          </p:spPr>
        </p:pic>
        <p:sp>
          <p:nvSpPr>
            <p:cNvPr id="2" name="矩形 1">
              <a:extLst>
                <a:ext uri="{FF2B5EF4-FFF2-40B4-BE49-F238E27FC236}">
                  <a16:creationId xmlns:a16="http://schemas.microsoft.com/office/drawing/2014/main" id="{F13EC790-A2A4-F2E3-241A-EB54E0D0349E}"/>
                </a:ext>
              </a:extLst>
            </p:cNvPr>
            <p:cNvSpPr/>
            <p:nvPr/>
          </p:nvSpPr>
          <p:spPr>
            <a:xfrm>
              <a:off x="5658346" y="4996058"/>
              <a:ext cx="714939" cy="400110"/>
            </a:xfrm>
            <a:prstGeom prst="rect">
              <a:avLst/>
            </a:prstGeom>
          </p:spPr>
          <p:txBody>
            <a:bodyPr wrap="none">
              <a:spAutoFit/>
            </a:bodyPr>
            <a:lstStyle/>
            <a:p>
              <a:r>
                <a:rPr lang="en-US" altLang="zh-CN" sz="2000" i="1" dirty="0">
                  <a:solidFill>
                    <a:srgbClr val="C00000"/>
                  </a:solidFill>
                  <a:latin typeface="Calibri" panose="020F0502020204030204" pitchFamily="34" charset="0"/>
                  <a:cs typeface="Calibri" panose="020F0502020204030204" pitchFamily="34" charset="0"/>
                </a:rPr>
                <a:t>WAN</a:t>
              </a:r>
              <a:endParaRPr lang="zh-CN" altLang="en-US" sz="2400" i="1" dirty="0"/>
            </a:p>
          </p:txBody>
        </p:sp>
        <p:pic>
          <p:nvPicPr>
            <p:cNvPr id="8" name="图形 7" descr="笔记本电脑">
              <a:extLst>
                <a:ext uri="{FF2B5EF4-FFF2-40B4-BE49-F238E27FC236}">
                  <a16:creationId xmlns:a16="http://schemas.microsoft.com/office/drawing/2014/main" id="{D7B61395-0AEC-8D6F-49F1-9FB1B3F1D68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70636" y="2715018"/>
              <a:ext cx="720000" cy="720000"/>
            </a:xfrm>
            <a:prstGeom prst="rect">
              <a:avLst/>
            </a:prstGeom>
          </p:spPr>
        </p:pic>
        <p:pic>
          <p:nvPicPr>
            <p:cNvPr id="9" name="图形 8" descr="笔记本电脑">
              <a:extLst>
                <a:ext uri="{FF2B5EF4-FFF2-40B4-BE49-F238E27FC236}">
                  <a16:creationId xmlns:a16="http://schemas.microsoft.com/office/drawing/2014/main" id="{73ADD1A3-1A36-BA6D-FA7E-3E33F886842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70636" y="3433775"/>
              <a:ext cx="720000" cy="720000"/>
            </a:xfrm>
            <a:prstGeom prst="rect">
              <a:avLst/>
            </a:prstGeom>
          </p:spPr>
        </p:pic>
        <p:pic>
          <p:nvPicPr>
            <p:cNvPr id="10" name="图形 9" descr="智能手机">
              <a:extLst>
                <a:ext uri="{FF2B5EF4-FFF2-40B4-BE49-F238E27FC236}">
                  <a16:creationId xmlns:a16="http://schemas.microsoft.com/office/drawing/2014/main" id="{DF4119E4-03D8-E163-2C6A-BC6926B9B16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70636" y="4153775"/>
              <a:ext cx="720000" cy="720000"/>
            </a:xfrm>
            <a:prstGeom prst="rect">
              <a:avLst/>
            </a:prstGeom>
          </p:spPr>
        </p:pic>
        <p:pic>
          <p:nvPicPr>
            <p:cNvPr id="11" name="图形 10" descr="笔记本电脑">
              <a:extLst>
                <a:ext uri="{FF2B5EF4-FFF2-40B4-BE49-F238E27FC236}">
                  <a16:creationId xmlns:a16="http://schemas.microsoft.com/office/drawing/2014/main" id="{AF066B28-46AB-83B2-F607-6D5B9C57132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70636" y="4873775"/>
              <a:ext cx="720000" cy="720000"/>
            </a:xfrm>
            <a:prstGeom prst="rect">
              <a:avLst/>
            </a:prstGeom>
          </p:spPr>
        </p:pic>
        <p:pic>
          <p:nvPicPr>
            <p:cNvPr id="13" name="图形 12" descr="数据库">
              <a:extLst>
                <a:ext uri="{FF2B5EF4-FFF2-40B4-BE49-F238E27FC236}">
                  <a16:creationId xmlns:a16="http://schemas.microsoft.com/office/drawing/2014/main" id="{5DD2C6A7-6D4B-2E7B-4408-4219FF3572F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39114" y="3696575"/>
              <a:ext cx="914400" cy="914400"/>
            </a:xfrm>
            <a:prstGeom prst="rect">
              <a:avLst/>
            </a:prstGeom>
          </p:spPr>
        </p:pic>
        <p:sp>
          <p:nvSpPr>
            <p:cNvPr id="14" name="文本框 13">
              <a:extLst>
                <a:ext uri="{FF2B5EF4-FFF2-40B4-BE49-F238E27FC236}">
                  <a16:creationId xmlns:a16="http://schemas.microsoft.com/office/drawing/2014/main" id="{88E1FC12-4197-3731-92D5-D838B7B9B53D}"/>
                </a:ext>
              </a:extLst>
            </p:cNvPr>
            <p:cNvSpPr txBox="1"/>
            <p:nvPr/>
          </p:nvSpPr>
          <p:spPr>
            <a:xfrm>
              <a:off x="2467266" y="2844185"/>
              <a:ext cx="1068241" cy="400110"/>
            </a:xfrm>
            <a:prstGeom prst="rect">
              <a:avLst/>
            </a:prstGeom>
            <a:solidFill>
              <a:schemeClr val="bg1">
                <a:lumMod val="95000"/>
                <a:alpha val="30000"/>
              </a:schemeClr>
            </a:solidFill>
          </p:spPr>
          <p:txBody>
            <a:bodyPr wrap="none" rtlCol="0">
              <a:spAutoFit/>
            </a:bodyPr>
            <a:lstStyle/>
            <a:p>
              <a:pPr algn="ctr"/>
              <a:r>
                <a:rPr kumimoji="1" lang="en-US" altLang="zh-CN" sz="2000" i="1" dirty="0">
                  <a:solidFill>
                    <a:schemeClr val="tx1"/>
                  </a:solidFill>
                </a:rPr>
                <a:t>Device 1</a:t>
              </a:r>
              <a:endParaRPr kumimoji="1" lang="zh-CN" altLang="en-US" sz="2000" i="1" dirty="0">
                <a:solidFill>
                  <a:schemeClr val="tx1"/>
                </a:solidFill>
              </a:endParaRPr>
            </a:p>
          </p:txBody>
        </p:sp>
        <p:sp>
          <p:nvSpPr>
            <p:cNvPr id="15" name="文本框 14">
              <a:extLst>
                <a:ext uri="{FF2B5EF4-FFF2-40B4-BE49-F238E27FC236}">
                  <a16:creationId xmlns:a16="http://schemas.microsoft.com/office/drawing/2014/main" id="{E9133F42-6EEB-59A8-F090-FF5CA1D44302}"/>
                </a:ext>
              </a:extLst>
            </p:cNvPr>
            <p:cNvSpPr txBox="1"/>
            <p:nvPr/>
          </p:nvSpPr>
          <p:spPr>
            <a:xfrm>
              <a:off x="2460148" y="3568685"/>
              <a:ext cx="1068241" cy="400110"/>
            </a:xfrm>
            <a:prstGeom prst="rect">
              <a:avLst/>
            </a:prstGeom>
            <a:solidFill>
              <a:schemeClr val="bg1">
                <a:lumMod val="95000"/>
                <a:alpha val="30000"/>
              </a:schemeClr>
            </a:solidFill>
          </p:spPr>
          <p:txBody>
            <a:bodyPr wrap="none" rtlCol="0">
              <a:spAutoFit/>
            </a:bodyPr>
            <a:lstStyle/>
            <a:p>
              <a:pPr algn="ctr"/>
              <a:r>
                <a:rPr kumimoji="1" lang="en-US" altLang="zh-CN" sz="2000" i="1" dirty="0">
                  <a:solidFill>
                    <a:schemeClr val="tx1"/>
                  </a:solidFill>
                </a:rPr>
                <a:t>Device 2</a:t>
              </a:r>
              <a:endParaRPr kumimoji="1" lang="zh-CN" altLang="en-US" sz="2000" i="1" dirty="0">
                <a:solidFill>
                  <a:schemeClr val="tx1"/>
                </a:solidFill>
              </a:endParaRPr>
            </a:p>
          </p:txBody>
        </p:sp>
        <p:sp>
          <p:nvSpPr>
            <p:cNvPr id="16" name="文本框 15">
              <a:extLst>
                <a:ext uri="{FF2B5EF4-FFF2-40B4-BE49-F238E27FC236}">
                  <a16:creationId xmlns:a16="http://schemas.microsoft.com/office/drawing/2014/main" id="{D01FDF9F-BEBB-FD72-623C-495654838440}"/>
                </a:ext>
              </a:extLst>
            </p:cNvPr>
            <p:cNvSpPr txBox="1"/>
            <p:nvPr/>
          </p:nvSpPr>
          <p:spPr>
            <a:xfrm>
              <a:off x="2460149" y="4278443"/>
              <a:ext cx="1068241" cy="400110"/>
            </a:xfrm>
            <a:prstGeom prst="rect">
              <a:avLst/>
            </a:prstGeom>
            <a:solidFill>
              <a:schemeClr val="bg1">
                <a:lumMod val="95000"/>
                <a:alpha val="30000"/>
              </a:schemeClr>
            </a:solidFill>
          </p:spPr>
          <p:txBody>
            <a:bodyPr wrap="none" rtlCol="0">
              <a:spAutoFit/>
            </a:bodyPr>
            <a:lstStyle/>
            <a:p>
              <a:pPr algn="ctr"/>
              <a:r>
                <a:rPr kumimoji="1" lang="en-US" altLang="zh-CN" sz="2000" i="1" dirty="0">
                  <a:solidFill>
                    <a:schemeClr val="tx1"/>
                  </a:solidFill>
                </a:rPr>
                <a:t>Device 3</a:t>
              </a:r>
              <a:endParaRPr kumimoji="1" lang="zh-CN" altLang="en-US" sz="2000" i="1" dirty="0">
                <a:solidFill>
                  <a:schemeClr val="tx1"/>
                </a:solidFill>
              </a:endParaRPr>
            </a:p>
          </p:txBody>
        </p:sp>
        <p:sp>
          <p:nvSpPr>
            <p:cNvPr id="17" name="文本框 16">
              <a:extLst>
                <a:ext uri="{FF2B5EF4-FFF2-40B4-BE49-F238E27FC236}">
                  <a16:creationId xmlns:a16="http://schemas.microsoft.com/office/drawing/2014/main" id="{6C8F4135-F70A-F09E-AC8A-5E94F10FB963}"/>
                </a:ext>
              </a:extLst>
            </p:cNvPr>
            <p:cNvSpPr txBox="1"/>
            <p:nvPr/>
          </p:nvSpPr>
          <p:spPr>
            <a:xfrm>
              <a:off x="2460147" y="4998443"/>
              <a:ext cx="1068241" cy="400110"/>
            </a:xfrm>
            <a:prstGeom prst="rect">
              <a:avLst/>
            </a:prstGeom>
            <a:solidFill>
              <a:schemeClr val="bg1">
                <a:lumMod val="95000"/>
                <a:alpha val="30000"/>
              </a:schemeClr>
            </a:solidFill>
          </p:spPr>
          <p:txBody>
            <a:bodyPr wrap="none" rtlCol="0">
              <a:spAutoFit/>
            </a:bodyPr>
            <a:lstStyle/>
            <a:p>
              <a:pPr algn="ctr"/>
              <a:r>
                <a:rPr kumimoji="1" lang="en-US" altLang="zh-CN" sz="2000" i="1" dirty="0">
                  <a:solidFill>
                    <a:schemeClr val="tx1"/>
                  </a:solidFill>
                </a:rPr>
                <a:t>Device 4</a:t>
              </a:r>
              <a:endParaRPr kumimoji="1" lang="zh-CN" altLang="en-US" sz="2000" i="1" dirty="0">
                <a:solidFill>
                  <a:schemeClr val="tx1"/>
                </a:solidFill>
              </a:endParaRPr>
            </a:p>
          </p:txBody>
        </p:sp>
        <p:sp>
          <p:nvSpPr>
            <p:cNvPr id="18" name="文本框 17">
              <a:extLst>
                <a:ext uri="{FF2B5EF4-FFF2-40B4-BE49-F238E27FC236}">
                  <a16:creationId xmlns:a16="http://schemas.microsoft.com/office/drawing/2014/main" id="{B6DC9797-1885-2642-593A-9A2B0314537F}"/>
                </a:ext>
              </a:extLst>
            </p:cNvPr>
            <p:cNvSpPr txBox="1"/>
            <p:nvPr/>
          </p:nvSpPr>
          <p:spPr>
            <a:xfrm>
              <a:off x="8953514" y="2881035"/>
              <a:ext cx="2520000" cy="400110"/>
            </a:xfrm>
            <a:prstGeom prst="rect">
              <a:avLst/>
            </a:prstGeom>
            <a:solidFill>
              <a:schemeClr val="tx1">
                <a:lumMod val="50000"/>
                <a:lumOff val="50000"/>
                <a:alpha val="75000"/>
              </a:schemeClr>
            </a:solidFill>
          </p:spPr>
          <p:txBody>
            <a:bodyPr wrap="square" rtlCol="0" anchor="ctr">
              <a:spAutoFit/>
            </a:bodyPr>
            <a:lstStyle/>
            <a:p>
              <a:pPr algn="ctr"/>
              <a:r>
                <a:rPr kumimoji="1" lang="en-US" altLang="zh-CN" sz="2000" i="1" dirty="0">
                  <a:solidFill>
                    <a:schemeClr val="bg1"/>
                  </a:solidFill>
                </a:rPr>
                <a:t>Coordinator</a:t>
              </a:r>
            </a:p>
          </p:txBody>
        </p:sp>
        <p:cxnSp>
          <p:nvCxnSpPr>
            <p:cNvPr id="7" name="直线箭头连接符 6">
              <a:extLst>
                <a:ext uri="{FF2B5EF4-FFF2-40B4-BE49-F238E27FC236}">
                  <a16:creationId xmlns:a16="http://schemas.microsoft.com/office/drawing/2014/main" id="{A5B39EBE-8030-D431-B5E0-94A8C1F05AEB}"/>
                </a:ext>
              </a:extLst>
            </p:cNvPr>
            <p:cNvCxnSpPr>
              <a:stCxn id="8" idx="3"/>
              <a:endCxn id="13" idx="1"/>
            </p:cNvCxnSpPr>
            <p:nvPr/>
          </p:nvCxnSpPr>
          <p:spPr>
            <a:xfrm>
              <a:off x="4490636" y="3075018"/>
              <a:ext cx="3548478" cy="1078757"/>
            </a:xfrm>
            <a:prstGeom prst="straightConnector1">
              <a:avLst/>
            </a:prstGeom>
            <a:ln w="635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线箭头连接符 22">
              <a:extLst>
                <a:ext uri="{FF2B5EF4-FFF2-40B4-BE49-F238E27FC236}">
                  <a16:creationId xmlns:a16="http://schemas.microsoft.com/office/drawing/2014/main" id="{F62C08EB-CFDC-8CBD-D5BD-EFBA13A2DB9C}"/>
                </a:ext>
              </a:extLst>
            </p:cNvPr>
            <p:cNvCxnSpPr>
              <a:cxnSpLocks/>
              <a:stCxn id="9" idx="3"/>
              <a:endCxn id="13" idx="1"/>
            </p:cNvCxnSpPr>
            <p:nvPr/>
          </p:nvCxnSpPr>
          <p:spPr>
            <a:xfrm>
              <a:off x="4490636" y="3793775"/>
              <a:ext cx="3548478" cy="360000"/>
            </a:xfrm>
            <a:prstGeom prst="straightConnector1">
              <a:avLst/>
            </a:prstGeom>
            <a:ln w="635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线箭头连接符 23">
              <a:extLst>
                <a:ext uri="{FF2B5EF4-FFF2-40B4-BE49-F238E27FC236}">
                  <a16:creationId xmlns:a16="http://schemas.microsoft.com/office/drawing/2014/main" id="{1379000D-30E2-D98F-2DE2-E6A97F3D030C}"/>
                </a:ext>
              </a:extLst>
            </p:cNvPr>
            <p:cNvCxnSpPr>
              <a:cxnSpLocks/>
              <a:stCxn id="10" idx="3"/>
              <a:endCxn id="13" idx="1"/>
            </p:cNvCxnSpPr>
            <p:nvPr/>
          </p:nvCxnSpPr>
          <p:spPr>
            <a:xfrm flipV="1">
              <a:off x="4490636" y="4153775"/>
              <a:ext cx="3548478" cy="360000"/>
            </a:xfrm>
            <a:prstGeom prst="straightConnector1">
              <a:avLst/>
            </a:prstGeom>
            <a:ln w="635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线箭头连接符 26">
              <a:extLst>
                <a:ext uri="{FF2B5EF4-FFF2-40B4-BE49-F238E27FC236}">
                  <a16:creationId xmlns:a16="http://schemas.microsoft.com/office/drawing/2014/main" id="{E68F3C7F-6BDA-3710-1825-85F1AA2B2DB5}"/>
                </a:ext>
              </a:extLst>
            </p:cNvPr>
            <p:cNvCxnSpPr>
              <a:cxnSpLocks/>
              <a:stCxn id="11" idx="3"/>
              <a:endCxn id="13" idx="1"/>
            </p:cNvCxnSpPr>
            <p:nvPr/>
          </p:nvCxnSpPr>
          <p:spPr>
            <a:xfrm flipV="1">
              <a:off x="4490636" y="4153775"/>
              <a:ext cx="3548478" cy="1080000"/>
            </a:xfrm>
            <a:prstGeom prst="straightConnector1">
              <a:avLst/>
            </a:prstGeom>
            <a:ln w="635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C48A6EDD-D315-2B86-10F7-7644BC679101}"/>
                    </a:ext>
                  </a:extLst>
                </p:cNvPr>
                <p:cNvSpPr txBox="1"/>
                <p:nvPr/>
              </p:nvSpPr>
              <p:spPr>
                <a:xfrm>
                  <a:off x="1082367" y="2850258"/>
                  <a:ext cx="1100942" cy="400110"/>
                </a:xfrm>
                <a:prstGeom prst="rect">
                  <a:avLst/>
                </a:prstGeom>
                <a:solidFill>
                  <a:schemeClr val="tx1">
                    <a:lumMod val="50000"/>
                    <a:lumOff val="50000"/>
                    <a:alpha val="75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000" b="0" i="1" smtClean="0">
                                <a:solidFill>
                                  <a:schemeClr val="bg1"/>
                                </a:solidFill>
                                <a:latin typeface="Cambria Math" panose="02040503050406030204" pitchFamily="18" charset="0"/>
                              </a:rPr>
                            </m:ctrlPr>
                          </m:sSubPr>
                          <m:e>
                            <m:r>
                              <a:rPr kumimoji="1" lang="en-US" altLang="zh-CN" sz="2000" b="0" i="1" smtClean="0">
                                <a:solidFill>
                                  <a:schemeClr val="bg1"/>
                                </a:solidFill>
                                <a:latin typeface="Cambria Math" panose="02040503050406030204" pitchFamily="18" charset="0"/>
                              </a:rPr>
                              <m:t>𝑣</m:t>
                            </m:r>
                          </m:e>
                          <m:sub>
                            <m:r>
                              <a:rPr kumimoji="1" lang="en-US" altLang="zh-CN" sz="2000" b="0" i="1" smtClean="0">
                                <a:solidFill>
                                  <a:schemeClr val="bg1"/>
                                </a:solidFill>
                                <a:latin typeface="Cambria Math" panose="02040503050406030204" pitchFamily="18" charset="0"/>
                              </a:rPr>
                              <m:t>1</m:t>
                            </m:r>
                          </m:sub>
                        </m:sSub>
                        <m:r>
                          <a:rPr kumimoji="1" lang="en-US" altLang="zh-CN" sz="2000" b="0" i="1" smtClean="0">
                            <a:solidFill>
                              <a:schemeClr val="bg1"/>
                            </a:solidFill>
                            <a:latin typeface="Cambria Math" panose="02040503050406030204" pitchFamily="18" charset="0"/>
                          </a:rPr>
                          <m:t>→</m:t>
                        </m:r>
                        <m:acc>
                          <m:accPr>
                            <m:chr m:val="̂"/>
                            <m:ctrlPr>
                              <a:rPr kumimoji="1" lang="en-US" altLang="zh-CN" sz="2000" b="0" i="1" smtClean="0">
                                <a:solidFill>
                                  <a:schemeClr val="bg1"/>
                                </a:solidFill>
                                <a:latin typeface="Cambria Math" panose="02040503050406030204" pitchFamily="18" charset="0"/>
                              </a:rPr>
                            </m:ctrlPr>
                          </m:accPr>
                          <m:e>
                            <m:sSub>
                              <m:sSubPr>
                                <m:ctrlPr>
                                  <a:rPr kumimoji="1" lang="en-US" altLang="zh-CN" sz="2000" b="0" i="1" smtClean="0">
                                    <a:solidFill>
                                      <a:schemeClr val="bg1"/>
                                    </a:solidFill>
                                    <a:latin typeface="Cambria Math" panose="02040503050406030204" pitchFamily="18" charset="0"/>
                                  </a:rPr>
                                </m:ctrlPr>
                              </m:sSubPr>
                              <m:e>
                                <m:r>
                                  <a:rPr kumimoji="1" lang="en-US" altLang="zh-CN" sz="2000" b="0" i="1" smtClean="0">
                                    <a:solidFill>
                                      <a:schemeClr val="bg1"/>
                                    </a:solidFill>
                                    <a:latin typeface="Cambria Math" panose="02040503050406030204" pitchFamily="18" charset="0"/>
                                  </a:rPr>
                                  <m:t>𝑣</m:t>
                                </m:r>
                              </m:e>
                              <m:sub>
                                <m:r>
                                  <a:rPr kumimoji="1" lang="en-US" altLang="zh-CN" sz="2000" b="0" i="1" smtClean="0">
                                    <a:solidFill>
                                      <a:schemeClr val="bg1"/>
                                    </a:solidFill>
                                    <a:latin typeface="Cambria Math" panose="02040503050406030204" pitchFamily="18" charset="0"/>
                                  </a:rPr>
                                  <m:t>1</m:t>
                                </m:r>
                              </m:sub>
                            </m:sSub>
                          </m:e>
                        </m:acc>
                      </m:oMath>
                    </m:oMathPara>
                  </a14:m>
                  <a:endParaRPr kumimoji="1" lang="zh-CN" altLang="en-US" sz="2000" dirty="0">
                    <a:solidFill>
                      <a:schemeClr val="bg1"/>
                    </a:solidFill>
                  </a:endParaRPr>
                </a:p>
              </p:txBody>
            </p:sp>
          </mc:Choice>
          <mc:Fallback xmlns="">
            <p:sp>
              <p:nvSpPr>
                <p:cNvPr id="30" name="文本框 29">
                  <a:extLst>
                    <a:ext uri="{FF2B5EF4-FFF2-40B4-BE49-F238E27FC236}">
                      <a16:creationId xmlns:a16="http://schemas.microsoft.com/office/drawing/2014/main" id="{C48A6EDD-D315-2B86-10F7-7644BC679101}"/>
                    </a:ext>
                  </a:extLst>
                </p:cNvPr>
                <p:cNvSpPr txBox="1">
                  <a:spLocks noRot="1" noChangeAspect="1" noMove="1" noResize="1" noEditPoints="1" noAdjustHandles="1" noChangeArrowheads="1" noChangeShapeType="1" noTextEdit="1"/>
                </p:cNvSpPr>
                <p:nvPr/>
              </p:nvSpPr>
              <p:spPr>
                <a:xfrm>
                  <a:off x="1082367" y="2850258"/>
                  <a:ext cx="1100942" cy="400110"/>
                </a:xfrm>
                <a:prstGeom prst="rect">
                  <a:avLst/>
                </a:prstGeom>
                <a:blipFill>
                  <a:blip r:embed="rId12"/>
                  <a:stretch>
                    <a:fillRect t="-62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D5A80C7E-79A6-26AC-B62E-F91373AA73C7}"/>
                    </a:ext>
                  </a:extLst>
                </p:cNvPr>
                <p:cNvSpPr txBox="1"/>
                <p:nvPr/>
              </p:nvSpPr>
              <p:spPr>
                <a:xfrm>
                  <a:off x="1082367" y="3571482"/>
                  <a:ext cx="1112869" cy="400110"/>
                </a:xfrm>
                <a:prstGeom prst="rect">
                  <a:avLst/>
                </a:prstGeom>
                <a:solidFill>
                  <a:schemeClr val="tx1">
                    <a:lumMod val="50000"/>
                    <a:lumOff val="50000"/>
                    <a:alpha val="75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000" b="0" i="1" smtClean="0">
                                <a:solidFill>
                                  <a:schemeClr val="bg1"/>
                                </a:solidFill>
                                <a:latin typeface="Cambria Math" panose="02040503050406030204" pitchFamily="18" charset="0"/>
                              </a:rPr>
                            </m:ctrlPr>
                          </m:sSubPr>
                          <m:e>
                            <m:r>
                              <a:rPr kumimoji="1" lang="en-US" altLang="zh-CN" sz="2000" b="0" i="1" smtClean="0">
                                <a:solidFill>
                                  <a:schemeClr val="bg1"/>
                                </a:solidFill>
                                <a:latin typeface="Cambria Math" panose="02040503050406030204" pitchFamily="18" charset="0"/>
                              </a:rPr>
                              <m:t>𝑣</m:t>
                            </m:r>
                          </m:e>
                          <m:sub>
                            <m:r>
                              <a:rPr kumimoji="1" lang="en-US" altLang="zh-CN" sz="2000" b="0" i="1" smtClean="0">
                                <a:solidFill>
                                  <a:schemeClr val="bg1"/>
                                </a:solidFill>
                                <a:latin typeface="Cambria Math" panose="02040503050406030204" pitchFamily="18" charset="0"/>
                              </a:rPr>
                              <m:t>2</m:t>
                            </m:r>
                          </m:sub>
                        </m:sSub>
                        <m:r>
                          <a:rPr kumimoji="1" lang="en-US" altLang="zh-CN" sz="2000" b="0" i="1" smtClean="0">
                            <a:solidFill>
                              <a:schemeClr val="bg1"/>
                            </a:solidFill>
                            <a:latin typeface="Cambria Math" panose="02040503050406030204" pitchFamily="18" charset="0"/>
                          </a:rPr>
                          <m:t>→</m:t>
                        </m:r>
                        <m:acc>
                          <m:accPr>
                            <m:chr m:val="̂"/>
                            <m:ctrlPr>
                              <a:rPr kumimoji="1" lang="en-US" altLang="zh-CN" sz="2000" b="0" i="1" smtClean="0">
                                <a:solidFill>
                                  <a:schemeClr val="bg1"/>
                                </a:solidFill>
                                <a:latin typeface="Cambria Math" panose="02040503050406030204" pitchFamily="18" charset="0"/>
                              </a:rPr>
                            </m:ctrlPr>
                          </m:accPr>
                          <m:e>
                            <m:sSub>
                              <m:sSubPr>
                                <m:ctrlPr>
                                  <a:rPr kumimoji="1" lang="en-US" altLang="zh-CN" sz="2000" b="0" i="1" smtClean="0">
                                    <a:solidFill>
                                      <a:schemeClr val="bg1"/>
                                    </a:solidFill>
                                    <a:latin typeface="Cambria Math" panose="02040503050406030204" pitchFamily="18" charset="0"/>
                                  </a:rPr>
                                </m:ctrlPr>
                              </m:sSubPr>
                              <m:e>
                                <m:r>
                                  <a:rPr kumimoji="1" lang="en-US" altLang="zh-CN" sz="2000" b="0" i="1" smtClean="0">
                                    <a:solidFill>
                                      <a:schemeClr val="bg1"/>
                                    </a:solidFill>
                                    <a:latin typeface="Cambria Math" panose="02040503050406030204" pitchFamily="18" charset="0"/>
                                  </a:rPr>
                                  <m:t>𝑣</m:t>
                                </m:r>
                              </m:e>
                              <m:sub>
                                <m:r>
                                  <a:rPr kumimoji="1" lang="en-US" altLang="zh-CN" sz="2000" b="0" i="1" smtClean="0">
                                    <a:solidFill>
                                      <a:schemeClr val="bg1"/>
                                    </a:solidFill>
                                    <a:latin typeface="Cambria Math" panose="02040503050406030204" pitchFamily="18" charset="0"/>
                                  </a:rPr>
                                  <m:t>2</m:t>
                                </m:r>
                              </m:sub>
                            </m:sSub>
                          </m:e>
                        </m:acc>
                      </m:oMath>
                    </m:oMathPara>
                  </a14:m>
                  <a:endParaRPr kumimoji="1" lang="zh-CN" altLang="en-US" sz="2000" dirty="0">
                    <a:solidFill>
                      <a:schemeClr val="bg1"/>
                    </a:solidFill>
                  </a:endParaRPr>
                </a:p>
              </p:txBody>
            </p:sp>
          </mc:Choice>
          <mc:Fallback xmlns="">
            <p:sp>
              <p:nvSpPr>
                <p:cNvPr id="31" name="文本框 30">
                  <a:extLst>
                    <a:ext uri="{FF2B5EF4-FFF2-40B4-BE49-F238E27FC236}">
                      <a16:creationId xmlns:a16="http://schemas.microsoft.com/office/drawing/2014/main" id="{D5A80C7E-79A6-26AC-B62E-F91373AA73C7}"/>
                    </a:ext>
                  </a:extLst>
                </p:cNvPr>
                <p:cNvSpPr txBox="1">
                  <a:spLocks noRot="1" noChangeAspect="1" noMove="1" noResize="1" noEditPoints="1" noAdjustHandles="1" noChangeArrowheads="1" noChangeShapeType="1" noTextEdit="1"/>
                </p:cNvSpPr>
                <p:nvPr/>
              </p:nvSpPr>
              <p:spPr>
                <a:xfrm>
                  <a:off x="1082367" y="3571482"/>
                  <a:ext cx="1112869" cy="400110"/>
                </a:xfrm>
                <a:prstGeom prst="rect">
                  <a:avLst/>
                </a:prstGeom>
                <a:blipFill>
                  <a:blip r:embed="rId13"/>
                  <a:stretch>
                    <a:fillRect t="-62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675C0416-F529-B623-9DED-03FEACD99278}"/>
                    </a:ext>
                  </a:extLst>
                </p:cNvPr>
                <p:cNvSpPr txBox="1"/>
                <p:nvPr/>
              </p:nvSpPr>
              <p:spPr>
                <a:xfrm>
                  <a:off x="1106696" y="4278443"/>
                  <a:ext cx="1112869" cy="400110"/>
                </a:xfrm>
                <a:prstGeom prst="rect">
                  <a:avLst/>
                </a:prstGeom>
                <a:solidFill>
                  <a:schemeClr val="tx1">
                    <a:lumMod val="50000"/>
                    <a:lumOff val="50000"/>
                    <a:alpha val="75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000" b="0" i="1" smtClean="0">
                                <a:solidFill>
                                  <a:schemeClr val="bg1"/>
                                </a:solidFill>
                                <a:latin typeface="Cambria Math" panose="02040503050406030204" pitchFamily="18" charset="0"/>
                              </a:rPr>
                            </m:ctrlPr>
                          </m:sSubPr>
                          <m:e>
                            <m:r>
                              <a:rPr kumimoji="1" lang="en-US" altLang="zh-CN" sz="2000" b="0" i="1" smtClean="0">
                                <a:solidFill>
                                  <a:schemeClr val="bg1"/>
                                </a:solidFill>
                                <a:latin typeface="Cambria Math" panose="02040503050406030204" pitchFamily="18" charset="0"/>
                              </a:rPr>
                              <m:t>𝑣</m:t>
                            </m:r>
                          </m:e>
                          <m:sub>
                            <m:r>
                              <a:rPr kumimoji="1" lang="en-US" altLang="zh-CN" sz="2000" b="0" i="1" smtClean="0">
                                <a:solidFill>
                                  <a:schemeClr val="bg1"/>
                                </a:solidFill>
                                <a:latin typeface="Cambria Math" panose="02040503050406030204" pitchFamily="18" charset="0"/>
                              </a:rPr>
                              <m:t>3</m:t>
                            </m:r>
                          </m:sub>
                        </m:sSub>
                        <m:r>
                          <a:rPr kumimoji="1" lang="en-US" altLang="zh-CN" sz="2000" b="0" i="1" smtClean="0">
                            <a:solidFill>
                              <a:schemeClr val="bg1"/>
                            </a:solidFill>
                            <a:latin typeface="Cambria Math" panose="02040503050406030204" pitchFamily="18" charset="0"/>
                          </a:rPr>
                          <m:t>→</m:t>
                        </m:r>
                        <m:acc>
                          <m:accPr>
                            <m:chr m:val="̂"/>
                            <m:ctrlPr>
                              <a:rPr kumimoji="1" lang="en-US" altLang="zh-CN" sz="2000" b="0" i="1" smtClean="0">
                                <a:solidFill>
                                  <a:schemeClr val="bg1"/>
                                </a:solidFill>
                                <a:latin typeface="Cambria Math" panose="02040503050406030204" pitchFamily="18" charset="0"/>
                              </a:rPr>
                            </m:ctrlPr>
                          </m:accPr>
                          <m:e>
                            <m:sSub>
                              <m:sSubPr>
                                <m:ctrlPr>
                                  <a:rPr kumimoji="1" lang="en-US" altLang="zh-CN" sz="2000" b="0" i="1" smtClean="0">
                                    <a:solidFill>
                                      <a:schemeClr val="bg1"/>
                                    </a:solidFill>
                                    <a:latin typeface="Cambria Math" panose="02040503050406030204" pitchFamily="18" charset="0"/>
                                  </a:rPr>
                                </m:ctrlPr>
                              </m:sSubPr>
                              <m:e>
                                <m:r>
                                  <a:rPr kumimoji="1" lang="en-US" altLang="zh-CN" sz="2000" b="0" i="1" smtClean="0">
                                    <a:solidFill>
                                      <a:schemeClr val="bg1"/>
                                    </a:solidFill>
                                    <a:latin typeface="Cambria Math" panose="02040503050406030204" pitchFamily="18" charset="0"/>
                                  </a:rPr>
                                  <m:t>𝑣</m:t>
                                </m:r>
                              </m:e>
                              <m:sub>
                                <m:r>
                                  <a:rPr kumimoji="1" lang="en-US" altLang="zh-CN" sz="2000" b="0" i="1" smtClean="0">
                                    <a:solidFill>
                                      <a:schemeClr val="bg1"/>
                                    </a:solidFill>
                                    <a:latin typeface="Cambria Math" panose="02040503050406030204" pitchFamily="18" charset="0"/>
                                  </a:rPr>
                                  <m:t>3</m:t>
                                </m:r>
                              </m:sub>
                            </m:sSub>
                          </m:e>
                        </m:acc>
                      </m:oMath>
                    </m:oMathPara>
                  </a14:m>
                  <a:endParaRPr kumimoji="1" lang="zh-CN" altLang="en-US" sz="2000" dirty="0">
                    <a:solidFill>
                      <a:schemeClr val="bg1"/>
                    </a:solidFill>
                  </a:endParaRPr>
                </a:p>
              </p:txBody>
            </p:sp>
          </mc:Choice>
          <mc:Fallback xmlns="">
            <p:sp>
              <p:nvSpPr>
                <p:cNvPr id="32" name="文本框 31">
                  <a:extLst>
                    <a:ext uri="{FF2B5EF4-FFF2-40B4-BE49-F238E27FC236}">
                      <a16:creationId xmlns:a16="http://schemas.microsoft.com/office/drawing/2014/main" id="{675C0416-F529-B623-9DED-03FEACD99278}"/>
                    </a:ext>
                  </a:extLst>
                </p:cNvPr>
                <p:cNvSpPr txBox="1">
                  <a:spLocks noRot="1" noChangeAspect="1" noMove="1" noResize="1" noEditPoints="1" noAdjustHandles="1" noChangeArrowheads="1" noChangeShapeType="1" noTextEdit="1"/>
                </p:cNvSpPr>
                <p:nvPr/>
              </p:nvSpPr>
              <p:spPr>
                <a:xfrm>
                  <a:off x="1106696" y="4278443"/>
                  <a:ext cx="1112869" cy="400110"/>
                </a:xfrm>
                <a:prstGeom prst="rect">
                  <a:avLst/>
                </a:prstGeom>
                <a:blipFill>
                  <a:blip r:embed="rId14"/>
                  <a:stretch>
                    <a:fillRect t="-303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0713248A-E96D-1AD1-4781-46D38C04914F}"/>
                    </a:ext>
                  </a:extLst>
                </p:cNvPr>
                <p:cNvSpPr txBox="1"/>
                <p:nvPr/>
              </p:nvSpPr>
              <p:spPr>
                <a:xfrm>
                  <a:off x="1124202" y="4998443"/>
                  <a:ext cx="1090940" cy="400110"/>
                </a:xfrm>
                <a:prstGeom prst="rect">
                  <a:avLst/>
                </a:prstGeom>
                <a:solidFill>
                  <a:schemeClr val="tx1">
                    <a:lumMod val="50000"/>
                    <a:lumOff val="50000"/>
                    <a:alpha val="75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000" b="0" i="1" smtClean="0">
                                <a:solidFill>
                                  <a:schemeClr val="bg1"/>
                                </a:solidFill>
                                <a:latin typeface="Cambria Math" panose="02040503050406030204" pitchFamily="18" charset="0"/>
                              </a:rPr>
                            </m:ctrlPr>
                          </m:sSubPr>
                          <m:e>
                            <m:r>
                              <a:rPr kumimoji="1" lang="en-US" altLang="zh-CN" sz="2000" b="0" i="1" smtClean="0">
                                <a:solidFill>
                                  <a:schemeClr val="bg1"/>
                                </a:solidFill>
                                <a:latin typeface="Cambria Math" panose="02040503050406030204" pitchFamily="18" charset="0"/>
                              </a:rPr>
                              <m:t>𝑣</m:t>
                            </m:r>
                          </m:e>
                          <m:sub>
                            <m:r>
                              <a:rPr kumimoji="1" lang="en-US" altLang="zh-CN" sz="2000" b="0" i="1" smtClean="0">
                                <a:solidFill>
                                  <a:schemeClr val="bg1"/>
                                </a:solidFill>
                                <a:latin typeface="Cambria Math" panose="02040503050406030204" pitchFamily="18" charset="0"/>
                              </a:rPr>
                              <m:t>4</m:t>
                            </m:r>
                          </m:sub>
                        </m:sSub>
                        <m:r>
                          <a:rPr kumimoji="1" lang="en-US" altLang="zh-CN" sz="2000" b="0" i="1" smtClean="0">
                            <a:solidFill>
                              <a:schemeClr val="bg1"/>
                            </a:solidFill>
                            <a:latin typeface="Cambria Math" panose="02040503050406030204" pitchFamily="18" charset="0"/>
                          </a:rPr>
                          <m:t>→</m:t>
                        </m:r>
                        <m:acc>
                          <m:accPr>
                            <m:chr m:val="̂"/>
                            <m:ctrlPr>
                              <a:rPr kumimoji="1" lang="en-US" altLang="zh-CN" sz="2000" b="0" i="1" smtClean="0">
                                <a:solidFill>
                                  <a:schemeClr val="bg1"/>
                                </a:solidFill>
                                <a:latin typeface="Cambria Math" panose="02040503050406030204" pitchFamily="18" charset="0"/>
                              </a:rPr>
                            </m:ctrlPr>
                          </m:accPr>
                          <m:e>
                            <m:sSub>
                              <m:sSubPr>
                                <m:ctrlPr>
                                  <a:rPr kumimoji="1" lang="en-US" altLang="zh-CN" sz="2000" b="0" i="1" smtClean="0">
                                    <a:solidFill>
                                      <a:schemeClr val="bg1"/>
                                    </a:solidFill>
                                    <a:latin typeface="Cambria Math" panose="02040503050406030204" pitchFamily="18" charset="0"/>
                                  </a:rPr>
                                </m:ctrlPr>
                              </m:sSubPr>
                              <m:e>
                                <m:r>
                                  <a:rPr kumimoji="1" lang="en-US" altLang="zh-CN" sz="2000" b="0" i="1" smtClean="0">
                                    <a:solidFill>
                                      <a:schemeClr val="bg1"/>
                                    </a:solidFill>
                                    <a:latin typeface="Cambria Math" panose="02040503050406030204" pitchFamily="18" charset="0"/>
                                  </a:rPr>
                                  <m:t>𝑣</m:t>
                                </m:r>
                              </m:e>
                              <m:sub>
                                <m:r>
                                  <a:rPr kumimoji="1" lang="en-US" altLang="zh-CN" sz="2000" b="0" i="1" smtClean="0">
                                    <a:solidFill>
                                      <a:schemeClr val="bg1"/>
                                    </a:solidFill>
                                    <a:latin typeface="Cambria Math" panose="02040503050406030204" pitchFamily="18" charset="0"/>
                                  </a:rPr>
                                  <m:t>4</m:t>
                                </m:r>
                              </m:sub>
                            </m:sSub>
                          </m:e>
                        </m:acc>
                      </m:oMath>
                    </m:oMathPara>
                  </a14:m>
                  <a:endParaRPr kumimoji="1" lang="zh-CN" altLang="en-US" sz="2000" dirty="0">
                    <a:solidFill>
                      <a:schemeClr val="bg1"/>
                    </a:solidFill>
                  </a:endParaRPr>
                </a:p>
              </p:txBody>
            </p:sp>
          </mc:Choice>
          <mc:Fallback xmlns="">
            <p:sp>
              <p:nvSpPr>
                <p:cNvPr id="33" name="文本框 32">
                  <a:extLst>
                    <a:ext uri="{FF2B5EF4-FFF2-40B4-BE49-F238E27FC236}">
                      <a16:creationId xmlns:a16="http://schemas.microsoft.com/office/drawing/2014/main" id="{0713248A-E96D-1AD1-4781-46D38C04914F}"/>
                    </a:ext>
                  </a:extLst>
                </p:cNvPr>
                <p:cNvSpPr txBox="1">
                  <a:spLocks noRot="1" noChangeAspect="1" noMove="1" noResize="1" noEditPoints="1" noAdjustHandles="1" noChangeArrowheads="1" noChangeShapeType="1" noTextEdit="1"/>
                </p:cNvSpPr>
                <p:nvPr/>
              </p:nvSpPr>
              <p:spPr>
                <a:xfrm>
                  <a:off x="1124202" y="4998443"/>
                  <a:ext cx="1090940" cy="400110"/>
                </a:xfrm>
                <a:prstGeom prst="rect">
                  <a:avLst/>
                </a:prstGeom>
                <a:blipFill>
                  <a:blip r:embed="rId15"/>
                  <a:stretch>
                    <a:fillRect t="-303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文本框 35">
                  <a:extLst>
                    <a:ext uri="{FF2B5EF4-FFF2-40B4-BE49-F238E27FC236}">
                      <a16:creationId xmlns:a16="http://schemas.microsoft.com/office/drawing/2014/main" id="{0B5E01DE-0E2C-DD29-380D-88B431C86EAB}"/>
                    </a:ext>
                  </a:extLst>
                </p:cNvPr>
                <p:cNvSpPr txBox="1"/>
                <p:nvPr/>
              </p:nvSpPr>
              <p:spPr>
                <a:xfrm>
                  <a:off x="8953514" y="3922942"/>
                  <a:ext cx="2520000" cy="400110"/>
                </a:xfrm>
                <a:prstGeom prst="rect">
                  <a:avLst/>
                </a:prstGeom>
                <a:solidFill>
                  <a:schemeClr val="tx1">
                    <a:lumMod val="50000"/>
                    <a:lumOff val="50000"/>
                    <a:alpha val="75000"/>
                  </a:schemeClr>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kumimoji="1" lang="en-US" altLang="zh-CN" sz="2000" b="0" i="1" smtClean="0">
                                <a:solidFill>
                                  <a:schemeClr val="bg1"/>
                                </a:solidFill>
                                <a:latin typeface="Cambria Math" panose="02040503050406030204" pitchFamily="18" charset="0"/>
                              </a:rPr>
                            </m:ctrlPr>
                          </m:accPr>
                          <m:e>
                            <m:sSub>
                              <m:sSubPr>
                                <m:ctrlPr>
                                  <a:rPr kumimoji="1" lang="en-US" altLang="zh-CN" sz="2000" b="0" i="1" smtClean="0">
                                    <a:solidFill>
                                      <a:schemeClr val="bg1"/>
                                    </a:solidFill>
                                    <a:latin typeface="Cambria Math" panose="02040503050406030204" pitchFamily="18" charset="0"/>
                                  </a:rPr>
                                </m:ctrlPr>
                              </m:sSubPr>
                              <m:e>
                                <m:r>
                                  <a:rPr kumimoji="1" lang="en-US" altLang="zh-CN" sz="2000" b="0" i="1" smtClean="0">
                                    <a:solidFill>
                                      <a:schemeClr val="bg1"/>
                                    </a:solidFill>
                                    <a:latin typeface="Cambria Math" panose="02040503050406030204" pitchFamily="18" charset="0"/>
                                  </a:rPr>
                                  <m:t>𝑣</m:t>
                                </m:r>
                              </m:e>
                              <m:sub>
                                <m:r>
                                  <a:rPr kumimoji="1" lang="en-US" altLang="zh-CN" sz="2000" b="0" i="1" smtClean="0">
                                    <a:solidFill>
                                      <a:schemeClr val="bg1"/>
                                    </a:solidFill>
                                    <a:latin typeface="Cambria Math" panose="02040503050406030204" pitchFamily="18" charset="0"/>
                                  </a:rPr>
                                  <m:t>1</m:t>
                                </m:r>
                              </m:sub>
                            </m:sSub>
                          </m:e>
                        </m:acc>
                        <m:r>
                          <a:rPr kumimoji="1" lang="en-US" altLang="zh-CN" sz="2000" b="0" i="1" smtClean="0">
                            <a:solidFill>
                              <a:schemeClr val="bg1"/>
                            </a:solidFill>
                            <a:latin typeface="Cambria Math" panose="02040503050406030204" pitchFamily="18" charset="0"/>
                          </a:rPr>
                          <m:t>+</m:t>
                        </m:r>
                        <m:acc>
                          <m:accPr>
                            <m:chr m:val="̂"/>
                            <m:ctrlPr>
                              <a:rPr kumimoji="1" lang="en-US" altLang="zh-CN" sz="2000" b="0" i="1" smtClean="0">
                                <a:solidFill>
                                  <a:schemeClr val="bg1"/>
                                </a:solidFill>
                                <a:latin typeface="Cambria Math" panose="02040503050406030204" pitchFamily="18" charset="0"/>
                              </a:rPr>
                            </m:ctrlPr>
                          </m:accPr>
                          <m:e>
                            <m:sSub>
                              <m:sSubPr>
                                <m:ctrlPr>
                                  <a:rPr kumimoji="1" lang="en-US" altLang="zh-CN" sz="2000" b="0" i="1" smtClean="0">
                                    <a:solidFill>
                                      <a:schemeClr val="bg1"/>
                                    </a:solidFill>
                                    <a:latin typeface="Cambria Math" panose="02040503050406030204" pitchFamily="18" charset="0"/>
                                  </a:rPr>
                                </m:ctrlPr>
                              </m:sSubPr>
                              <m:e>
                                <m:r>
                                  <a:rPr kumimoji="1" lang="en-US" altLang="zh-CN" sz="2000" b="0" i="1" smtClean="0">
                                    <a:solidFill>
                                      <a:schemeClr val="bg1"/>
                                    </a:solidFill>
                                    <a:latin typeface="Cambria Math" panose="02040503050406030204" pitchFamily="18" charset="0"/>
                                  </a:rPr>
                                  <m:t>𝑣</m:t>
                                </m:r>
                              </m:e>
                              <m:sub>
                                <m:r>
                                  <a:rPr kumimoji="1" lang="en-US" altLang="zh-CN" sz="2000" b="0" i="1" smtClean="0">
                                    <a:solidFill>
                                      <a:schemeClr val="bg1"/>
                                    </a:solidFill>
                                    <a:latin typeface="Cambria Math" panose="02040503050406030204" pitchFamily="18" charset="0"/>
                                  </a:rPr>
                                  <m:t>2</m:t>
                                </m:r>
                              </m:sub>
                            </m:sSub>
                          </m:e>
                        </m:acc>
                        <m:r>
                          <a:rPr kumimoji="1" lang="en-US" altLang="zh-CN" sz="2000" b="0" i="1" smtClean="0">
                            <a:solidFill>
                              <a:schemeClr val="bg1"/>
                            </a:solidFill>
                            <a:latin typeface="Cambria Math" panose="02040503050406030204" pitchFamily="18" charset="0"/>
                          </a:rPr>
                          <m:t>+</m:t>
                        </m:r>
                        <m:acc>
                          <m:accPr>
                            <m:chr m:val="̂"/>
                            <m:ctrlPr>
                              <a:rPr kumimoji="1" lang="en-US" altLang="zh-CN" sz="2000" b="0" i="1" smtClean="0">
                                <a:solidFill>
                                  <a:schemeClr val="bg1"/>
                                </a:solidFill>
                                <a:latin typeface="Cambria Math" panose="02040503050406030204" pitchFamily="18" charset="0"/>
                              </a:rPr>
                            </m:ctrlPr>
                          </m:accPr>
                          <m:e>
                            <m:sSub>
                              <m:sSubPr>
                                <m:ctrlPr>
                                  <a:rPr kumimoji="1" lang="en-US" altLang="zh-CN" sz="2000" b="0" i="1" smtClean="0">
                                    <a:solidFill>
                                      <a:schemeClr val="bg1"/>
                                    </a:solidFill>
                                    <a:latin typeface="Cambria Math" panose="02040503050406030204" pitchFamily="18" charset="0"/>
                                  </a:rPr>
                                </m:ctrlPr>
                              </m:sSubPr>
                              <m:e>
                                <m:r>
                                  <a:rPr kumimoji="1" lang="en-US" altLang="zh-CN" sz="2000" b="0" i="1" smtClean="0">
                                    <a:solidFill>
                                      <a:schemeClr val="bg1"/>
                                    </a:solidFill>
                                    <a:latin typeface="Cambria Math" panose="02040503050406030204" pitchFamily="18" charset="0"/>
                                  </a:rPr>
                                  <m:t>𝑣</m:t>
                                </m:r>
                              </m:e>
                              <m:sub>
                                <m:r>
                                  <a:rPr kumimoji="1" lang="en-US" altLang="zh-CN" sz="2000" b="0" i="1" smtClean="0">
                                    <a:solidFill>
                                      <a:schemeClr val="bg1"/>
                                    </a:solidFill>
                                    <a:latin typeface="Cambria Math" panose="02040503050406030204" pitchFamily="18" charset="0"/>
                                  </a:rPr>
                                  <m:t>3</m:t>
                                </m:r>
                              </m:sub>
                            </m:sSub>
                          </m:e>
                        </m:acc>
                        <m:r>
                          <a:rPr kumimoji="1" lang="en-US" altLang="zh-CN" sz="2000" b="0" i="1" smtClean="0">
                            <a:solidFill>
                              <a:schemeClr val="bg1"/>
                            </a:solidFill>
                            <a:latin typeface="Cambria Math" panose="02040503050406030204" pitchFamily="18" charset="0"/>
                          </a:rPr>
                          <m:t>+</m:t>
                        </m:r>
                        <m:acc>
                          <m:accPr>
                            <m:chr m:val="̂"/>
                            <m:ctrlPr>
                              <a:rPr kumimoji="1" lang="en-US" altLang="zh-CN" sz="2000" b="0" i="1" smtClean="0">
                                <a:solidFill>
                                  <a:schemeClr val="bg1"/>
                                </a:solidFill>
                                <a:latin typeface="Cambria Math" panose="02040503050406030204" pitchFamily="18" charset="0"/>
                              </a:rPr>
                            </m:ctrlPr>
                          </m:accPr>
                          <m:e>
                            <m:sSub>
                              <m:sSubPr>
                                <m:ctrlPr>
                                  <a:rPr kumimoji="1" lang="en-US" altLang="zh-CN" sz="2000" b="0" i="1" smtClean="0">
                                    <a:solidFill>
                                      <a:schemeClr val="bg1"/>
                                    </a:solidFill>
                                    <a:latin typeface="Cambria Math" panose="02040503050406030204" pitchFamily="18" charset="0"/>
                                  </a:rPr>
                                </m:ctrlPr>
                              </m:sSubPr>
                              <m:e>
                                <m:r>
                                  <a:rPr kumimoji="1" lang="en-US" altLang="zh-CN" sz="2000" b="0" i="1" smtClean="0">
                                    <a:solidFill>
                                      <a:schemeClr val="bg1"/>
                                    </a:solidFill>
                                    <a:latin typeface="Cambria Math" panose="02040503050406030204" pitchFamily="18" charset="0"/>
                                  </a:rPr>
                                  <m:t>𝑣</m:t>
                                </m:r>
                              </m:e>
                              <m:sub>
                                <m:r>
                                  <a:rPr kumimoji="1" lang="en-US" altLang="zh-CN" sz="2000" b="0" i="1" smtClean="0">
                                    <a:solidFill>
                                      <a:schemeClr val="bg1"/>
                                    </a:solidFill>
                                    <a:latin typeface="Cambria Math" panose="02040503050406030204" pitchFamily="18" charset="0"/>
                                  </a:rPr>
                                  <m:t>4</m:t>
                                </m:r>
                              </m:sub>
                            </m:sSub>
                          </m:e>
                        </m:acc>
                      </m:oMath>
                    </m:oMathPara>
                  </a14:m>
                  <a:endParaRPr kumimoji="1" lang="en-US" altLang="zh-CN" sz="2000" dirty="0">
                    <a:solidFill>
                      <a:schemeClr val="bg1"/>
                    </a:solidFill>
                  </a:endParaRPr>
                </a:p>
              </p:txBody>
            </p:sp>
          </mc:Choice>
          <mc:Fallback xmlns="">
            <p:sp>
              <p:nvSpPr>
                <p:cNvPr id="36" name="文本框 35">
                  <a:extLst>
                    <a:ext uri="{FF2B5EF4-FFF2-40B4-BE49-F238E27FC236}">
                      <a16:creationId xmlns:a16="http://schemas.microsoft.com/office/drawing/2014/main" id="{0B5E01DE-0E2C-DD29-380D-88B431C86EAB}"/>
                    </a:ext>
                  </a:extLst>
                </p:cNvPr>
                <p:cNvSpPr txBox="1">
                  <a:spLocks noRot="1" noChangeAspect="1" noMove="1" noResize="1" noEditPoints="1" noAdjustHandles="1" noChangeArrowheads="1" noChangeShapeType="1" noTextEdit="1"/>
                </p:cNvSpPr>
                <p:nvPr/>
              </p:nvSpPr>
              <p:spPr>
                <a:xfrm>
                  <a:off x="8953514" y="3922942"/>
                  <a:ext cx="2520000" cy="400110"/>
                </a:xfrm>
                <a:prstGeom prst="rect">
                  <a:avLst/>
                </a:prstGeom>
                <a:blipFill>
                  <a:blip r:embed="rId16"/>
                  <a:stretch>
                    <a:fillRect t="-62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996A9BC0-A381-F786-0B6E-4C835A6CB73B}"/>
                    </a:ext>
                  </a:extLst>
                </p:cNvPr>
                <p:cNvSpPr txBox="1"/>
                <p:nvPr/>
              </p:nvSpPr>
              <p:spPr>
                <a:xfrm>
                  <a:off x="8953514" y="4996058"/>
                  <a:ext cx="2520000" cy="400110"/>
                </a:xfrm>
                <a:prstGeom prst="rect">
                  <a:avLst/>
                </a:prstGeom>
                <a:solidFill>
                  <a:schemeClr val="tx1">
                    <a:lumMod val="50000"/>
                    <a:lumOff val="50000"/>
                    <a:alpha val="75000"/>
                  </a:schemeClr>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kumimoji="1" lang="en-US" altLang="zh-CN" sz="2000" b="0" i="1" smtClean="0">
                                <a:solidFill>
                                  <a:schemeClr val="bg1"/>
                                </a:solidFill>
                                <a:latin typeface="Cambria Math" panose="02040503050406030204" pitchFamily="18" charset="0"/>
                              </a:rPr>
                            </m:ctrlPr>
                          </m:sSubPr>
                          <m:e>
                            <m:r>
                              <a:rPr kumimoji="1" lang="en-US" altLang="zh-CN" sz="2000" b="0" i="1" smtClean="0">
                                <a:solidFill>
                                  <a:schemeClr val="bg1"/>
                                </a:solidFill>
                                <a:latin typeface="Cambria Math" panose="02040503050406030204" pitchFamily="18" charset="0"/>
                              </a:rPr>
                              <m:t>𝑣</m:t>
                            </m:r>
                          </m:e>
                          <m:sub>
                            <m:r>
                              <a:rPr kumimoji="1" lang="en-US" altLang="zh-CN" sz="2000" b="0" i="1" smtClean="0">
                                <a:solidFill>
                                  <a:schemeClr val="bg1"/>
                                </a:solidFill>
                                <a:latin typeface="Cambria Math" panose="02040503050406030204" pitchFamily="18" charset="0"/>
                              </a:rPr>
                              <m:t>1</m:t>
                            </m:r>
                          </m:sub>
                        </m:sSub>
                        <m:r>
                          <a:rPr kumimoji="1" lang="en-US" altLang="zh-CN" sz="2000" b="0" i="1" smtClean="0">
                            <a:solidFill>
                              <a:schemeClr val="bg1"/>
                            </a:solidFill>
                            <a:latin typeface="Cambria Math" panose="02040503050406030204" pitchFamily="18" charset="0"/>
                          </a:rPr>
                          <m:t>+</m:t>
                        </m:r>
                        <m:sSub>
                          <m:sSubPr>
                            <m:ctrlPr>
                              <a:rPr kumimoji="1" lang="en-US" altLang="zh-CN" sz="2000" b="0" i="1" smtClean="0">
                                <a:solidFill>
                                  <a:schemeClr val="bg1"/>
                                </a:solidFill>
                                <a:latin typeface="Cambria Math" panose="02040503050406030204" pitchFamily="18" charset="0"/>
                              </a:rPr>
                            </m:ctrlPr>
                          </m:sSubPr>
                          <m:e>
                            <m:r>
                              <a:rPr kumimoji="1" lang="en-US" altLang="zh-CN" sz="2000" b="0" i="1" smtClean="0">
                                <a:solidFill>
                                  <a:schemeClr val="bg1"/>
                                </a:solidFill>
                                <a:latin typeface="Cambria Math" panose="02040503050406030204" pitchFamily="18" charset="0"/>
                              </a:rPr>
                              <m:t>𝑣</m:t>
                            </m:r>
                          </m:e>
                          <m:sub>
                            <m:r>
                              <a:rPr kumimoji="1" lang="en-US" altLang="zh-CN" sz="2000" b="0" i="1" smtClean="0">
                                <a:solidFill>
                                  <a:schemeClr val="bg1"/>
                                </a:solidFill>
                                <a:latin typeface="Cambria Math" panose="02040503050406030204" pitchFamily="18" charset="0"/>
                              </a:rPr>
                              <m:t>2</m:t>
                            </m:r>
                          </m:sub>
                        </m:sSub>
                        <m:r>
                          <a:rPr kumimoji="1" lang="en-US" altLang="zh-CN" sz="2000" b="0" i="1" smtClean="0">
                            <a:solidFill>
                              <a:schemeClr val="bg1"/>
                            </a:solidFill>
                            <a:latin typeface="Cambria Math" panose="02040503050406030204" pitchFamily="18" charset="0"/>
                          </a:rPr>
                          <m:t>+</m:t>
                        </m:r>
                        <m:sSub>
                          <m:sSubPr>
                            <m:ctrlPr>
                              <a:rPr kumimoji="1" lang="en-US" altLang="zh-CN" sz="2000" b="0" i="1" smtClean="0">
                                <a:solidFill>
                                  <a:schemeClr val="bg1"/>
                                </a:solidFill>
                                <a:latin typeface="Cambria Math" panose="02040503050406030204" pitchFamily="18" charset="0"/>
                              </a:rPr>
                            </m:ctrlPr>
                          </m:sSubPr>
                          <m:e>
                            <m:r>
                              <a:rPr kumimoji="1" lang="en-US" altLang="zh-CN" sz="2000" b="0" i="1" smtClean="0">
                                <a:solidFill>
                                  <a:schemeClr val="bg1"/>
                                </a:solidFill>
                                <a:latin typeface="Cambria Math" panose="02040503050406030204" pitchFamily="18" charset="0"/>
                              </a:rPr>
                              <m:t>𝑣</m:t>
                            </m:r>
                          </m:e>
                          <m:sub>
                            <m:r>
                              <a:rPr kumimoji="1" lang="en-US" altLang="zh-CN" sz="2000" b="0" i="1" smtClean="0">
                                <a:solidFill>
                                  <a:schemeClr val="bg1"/>
                                </a:solidFill>
                                <a:latin typeface="Cambria Math" panose="02040503050406030204" pitchFamily="18" charset="0"/>
                              </a:rPr>
                              <m:t>3</m:t>
                            </m:r>
                          </m:sub>
                        </m:sSub>
                        <m:r>
                          <a:rPr kumimoji="1" lang="en-US" altLang="zh-CN" sz="2000" b="0" i="1" smtClean="0">
                            <a:solidFill>
                              <a:schemeClr val="bg1"/>
                            </a:solidFill>
                            <a:latin typeface="Cambria Math" panose="02040503050406030204" pitchFamily="18" charset="0"/>
                          </a:rPr>
                          <m:t>+</m:t>
                        </m:r>
                        <m:sSub>
                          <m:sSubPr>
                            <m:ctrlPr>
                              <a:rPr kumimoji="1" lang="en-US" altLang="zh-CN" sz="2000" b="0" i="1" smtClean="0">
                                <a:solidFill>
                                  <a:schemeClr val="bg1"/>
                                </a:solidFill>
                                <a:latin typeface="Cambria Math" panose="02040503050406030204" pitchFamily="18" charset="0"/>
                              </a:rPr>
                            </m:ctrlPr>
                          </m:sSubPr>
                          <m:e>
                            <m:r>
                              <a:rPr kumimoji="1" lang="en-US" altLang="zh-CN" sz="2000" b="0" i="1" smtClean="0">
                                <a:solidFill>
                                  <a:schemeClr val="bg1"/>
                                </a:solidFill>
                                <a:latin typeface="Cambria Math" panose="02040503050406030204" pitchFamily="18" charset="0"/>
                              </a:rPr>
                              <m:t>𝑣</m:t>
                            </m:r>
                          </m:e>
                          <m:sub>
                            <m:r>
                              <a:rPr kumimoji="1" lang="en-US" altLang="zh-CN" sz="2000" b="0" i="1" smtClean="0">
                                <a:solidFill>
                                  <a:schemeClr val="bg1"/>
                                </a:solidFill>
                                <a:latin typeface="Cambria Math" panose="02040503050406030204" pitchFamily="18" charset="0"/>
                              </a:rPr>
                              <m:t>4</m:t>
                            </m:r>
                          </m:sub>
                        </m:sSub>
                      </m:oMath>
                    </m:oMathPara>
                  </a14:m>
                  <a:endParaRPr kumimoji="1" lang="en-US" altLang="zh-CN" sz="2000" dirty="0">
                    <a:solidFill>
                      <a:schemeClr val="bg1"/>
                    </a:solidFill>
                  </a:endParaRPr>
                </a:p>
              </p:txBody>
            </p:sp>
          </mc:Choice>
          <mc:Fallback xmlns="">
            <p:sp>
              <p:nvSpPr>
                <p:cNvPr id="38" name="文本框 37">
                  <a:extLst>
                    <a:ext uri="{FF2B5EF4-FFF2-40B4-BE49-F238E27FC236}">
                      <a16:creationId xmlns:a16="http://schemas.microsoft.com/office/drawing/2014/main" id="{996A9BC0-A381-F786-0B6E-4C835A6CB73B}"/>
                    </a:ext>
                  </a:extLst>
                </p:cNvPr>
                <p:cNvSpPr txBox="1">
                  <a:spLocks noRot="1" noChangeAspect="1" noMove="1" noResize="1" noEditPoints="1" noAdjustHandles="1" noChangeArrowheads="1" noChangeShapeType="1" noTextEdit="1"/>
                </p:cNvSpPr>
                <p:nvPr/>
              </p:nvSpPr>
              <p:spPr>
                <a:xfrm>
                  <a:off x="8953514" y="4996058"/>
                  <a:ext cx="2520000" cy="400110"/>
                </a:xfrm>
                <a:prstGeom prst="rect">
                  <a:avLst/>
                </a:prstGeom>
                <a:blipFill>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矩形 36">
                  <a:extLst>
                    <a:ext uri="{FF2B5EF4-FFF2-40B4-BE49-F238E27FC236}">
                      <a16:creationId xmlns:a16="http://schemas.microsoft.com/office/drawing/2014/main" id="{38D77911-5FF8-A9A0-3C3D-51C88CD9A095}"/>
                    </a:ext>
                  </a:extLst>
                </p:cNvPr>
                <p:cNvSpPr/>
                <p:nvPr/>
              </p:nvSpPr>
              <p:spPr>
                <a:xfrm rot="5400000">
                  <a:off x="9941473" y="4416943"/>
                  <a:ext cx="53091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800" b="0" i="1" dirty="0" smtClean="0">
                            <a:solidFill>
                              <a:srgbClr val="A50021"/>
                            </a:solidFill>
                            <a:latin typeface="Cambria Math" panose="02040503050406030204" pitchFamily="18" charset="0"/>
                            <a:cs typeface="Arial" panose="020B0604020202020204" pitchFamily="34" charset="0"/>
                          </a:rPr>
                          <m:t>≈</m:t>
                        </m:r>
                      </m:oMath>
                    </m:oMathPara>
                  </a14:m>
                  <a:endParaRPr lang="zh-CN" altLang="en-US" sz="2800" dirty="0"/>
                </a:p>
              </p:txBody>
            </p:sp>
          </mc:Choice>
          <mc:Fallback xmlns="">
            <p:sp>
              <p:nvSpPr>
                <p:cNvPr id="37" name="矩形 36">
                  <a:extLst>
                    <a:ext uri="{FF2B5EF4-FFF2-40B4-BE49-F238E27FC236}">
                      <a16:creationId xmlns:a16="http://schemas.microsoft.com/office/drawing/2014/main" id="{38D77911-5FF8-A9A0-3C3D-51C88CD9A095}"/>
                    </a:ext>
                  </a:extLst>
                </p:cNvPr>
                <p:cNvSpPr>
                  <a:spLocks noRot="1" noChangeAspect="1" noMove="1" noResize="1" noEditPoints="1" noAdjustHandles="1" noChangeArrowheads="1" noChangeShapeType="1" noTextEdit="1"/>
                </p:cNvSpPr>
                <p:nvPr/>
              </p:nvSpPr>
              <p:spPr>
                <a:xfrm rot="5400000">
                  <a:off x="9941473" y="4416943"/>
                  <a:ext cx="530915" cy="523220"/>
                </a:xfrm>
                <a:prstGeom prst="rect">
                  <a:avLst/>
                </a:prstGeom>
                <a:blipFill>
                  <a:blip r:embed="rId18"/>
                  <a:stretch>
                    <a:fillRect/>
                  </a:stretch>
                </a:blipFill>
              </p:spPr>
              <p:txBody>
                <a:bodyPr/>
                <a:lstStyle/>
                <a:p>
                  <a:r>
                    <a:rPr lang="zh-CN" altLang="en-US">
                      <a:noFill/>
                    </a:rPr>
                    <a:t> </a:t>
                  </a:r>
                </a:p>
              </p:txBody>
            </p:sp>
          </mc:Fallback>
        </mc:AlternateContent>
        <p:sp>
          <p:nvSpPr>
            <p:cNvPr id="39" name="矩形 38">
              <a:extLst>
                <a:ext uri="{FF2B5EF4-FFF2-40B4-BE49-F238E27FC236}">
                  <a16:creationId xmlns:a16="http://schemas.microsoft.com/office/drawing/2014/main" id="{0E2232A6-BEE5-92F3-E9D4-629D932F3AA5}"/>
                </a:ext>
              </a:extLst>
            </p:cNvPr>
            <p:cNvSpPr/>
            <p:nvPr/>
          </p:nvSpPr>
          <p:spPr>
            <a:xfrm>
              <a:off x="1082367" y="2186163"/>
              <a:ext cx="2027799" cy="400110"/>
            </a:xfrm>
            <a:prstGeom prst="rect">
              <a:avLst/>
            </a:prstGeom>
          </p:spPr>
          <p:txBody>
            <a:bodyPr wrap="none">
              <a:spAutoFit/>
            </a:bodyPr>
            <a:lstStyle/>
            <a:p>
              <a:r>
                <a:rPr lang="en-US" altLang="zh-CN" sz="2000" i="1" dirty="0">
                  <a:solidFill>
                    <a:srgbClr val="A50021"/>
                  </a:solidFill>
                  <a:latin typeface="Calibri" panose="020F0502020204030204" pitchFamily="34" charset="0"/>
                  <a:cs typeface="Calibri" panose="020F0502020204030204" pitchFamily="34" charset="0"/>
                </a:rPr>
                <a:t>Fast Computation</a:t>
              </a:r>
              <a:endParaRPr lang="zh-CN" altLang="en-US" sz="2000" i="1" dirty="0">
                <a:solidFill>
                  <a:srgbClr val="A50021"/>
                </a:solidFill>
              </a:endParaRPr>
            </a:p>
          </p:txBody>
        </p:sp>
        <p:sp>
          <p:nvSpPr>
            <p:cNvPr id="42" name="矩形 41">
              <a:extLst>
                <a:ext uri="{FF2B5EF4-FFF2-40B4-BE49-F238E27FC236}">
                  <a16:creationId xmlns:a16="http://schemas.microsoft.com/office/drawing/2014/main" id="{0C3BF3A5-801F-0DF4-1CA9-A7BFBDA68FA8}"/>
                </a:ext>
              </a:extLst>
            </p:cNvPr>
            <p:cNvSpPr/>
            <p:nvPr/>
          </p:nvSpPr>
          <p:spPr>
            <a:xfrm>
              <a:off x="4735129" y="2186163"/>
              <a:ext cx="2513252" cy="400110"/>
            </a:xfrm>
            <a:prstGeom prst="rect">
              <a:avLst/>
            </a:prstGeom>
          </p:spPr>
          <p:txBody>
            <a:bodyPr wrap="none">
              <a:spAutoFit/>
            </a:bodyPr>
            <a:lstStyle/>
            <a:p>
              <a:r>
                <a:rPr lang="en-US" altLang="zh-CN" sz="2000" i="1" dirty="0">
                  <a:solidFill>
                    <a:srgbClr val="C00000"/>
                  </a:solidFill>
                  <a:latin typeface="Calibri" panose="020F0502020204030204" pitchFamily="34" charset="0"/>
                  <a:cs typeface="Calibri" panose="020F0502020204030204" pitchFamily="34" charset="0"/>
                </a:rPr>
                <a:t>Adaptive Transmission</a:t>
              </a:r>
              <a:endParaRPr lang="zh-CN" altLang="en-US" sz="2000" i="1" dirty="0"/>
            </a:p>
          </p:txBody>
        </p:sp>
        <p:sp>
          <p:nvSpPr>
            <p:cNvPr id="43" name="矩形 42">
              <a:extLst>
                <a:ext uri="{FF2B5EF4-FFF2-40B4-BE49-F238E27FC236}">
                  <a16:creationId xmlns:a16="http://schemas.microsoft.com/office/drawing/2014/main" id="{79593A5E-F804-CDC1-CFD7-A378BDFBF305}"/>
                </a:ext>
              </a:extLst>
            </p:cNvPr>
            <p:cNvSpPr/>
            <p:nvPr/>
          </p:nvSpPr>
          <p:spPr>
            <a:xfrm>
              <a:off x="8613479" y="2189422"/>
              <a:ext cx="2436693" cy="400110"/>
            </a:xfrm>
            <a:prstGeom prst="rect">
              <a:avLst/>
            </a:prstGeom>
          </p:spPr>
          <p:txBody>
            <a:bodyPr wrap="none">
              <a:spAutoFit/>
            </a:bodyPr>
            <a:lstStyle/>
            <a:p>
              <a:r>
                <a:rPr lang="en-US" altLang="zh-CN" sz="2000" i="1" dirty="0">
                  <a:solidFill>
                    <a:srgbClr val="A50021"/>
                  </a:solidFill>
                  <a:latin typeface="Calibri" panose="020F0502020204030204" pitchFamily="34" charset="0"/>
                  <a:cs typeface="Calibri" panose="020F0502020204030204" pitchFamily="34" charset="0"/>
                </a:rPr>
                <a:t>Accurate aggregation</a:t>
              </a:r>
              <a:endParaRPr lang="zh-CN" altLang="en-US" sz="2000" i="1" dirty="0">
                <a:solidFill>
                  <a:srgbClr val="A50021"/>
                </a:solidFill>
              </a:endParaRPr>
            </a:p>
          </p:txBody>
        </p:sp>
        <mc:AlternateContent xmlns:mc="http://schemas.openxmlformats.org/markup-compatibility/2006" xmlns:a14="http://schemas.microsoft.com/office/drawing/2010/main">
          <mc:Choice Requires="a14">
            <p:sp>
              <p:nvSpPr>
                <p:cNvPr id="44" name="文本框 43">
                  <a:extLst>
                    <a:ext uri="{FF2B5EF4-FFF2-40B4-BE49-F238E27FC236}">
                      <a16:creationId xmlns:a16="http://schemas.microsoft.com/office/drawing/2014/main" id="{7173BFC5-3B3E-9781-FB16-87EB690E4327}"/>
                    </a:ext>
                  </a:extLst>
                </p:cNvPr>
                <p:cNvSpPr txBox="1"/>
                <p:nvPr/>
              </p:nvSpPr>
              <p:spPr>
                <a:xfrm>
                  <a:off x="5086399" y="3075018"/>
                  <a:ext cx="493020" cy="400110"/>
                </a:xfrm>
                <a:prstGeom prst="rect">
                  <a:avLst/>
                </a:prstGeom>
                <a:solidFill>
                  <a:schemeClr val="tx1">
                    <a:lumMod val="50000"/>
                    <a:lumOff val="50000"/>
                    <a:alpha val="75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zh-CN" sz="2000" b="0" i="1" smtClean="0">
                                <a:solidFill>
                                  <a:schemeClr val="bg1"/>
                                </a:solidFill>
                                <a:latin typeface="Cambria Math" panose="02040503050406030204" pitchFamily="18" charset="0"/>
                              </a:rPr>
                            </m:ctrlPr>
                          </m:accPr>
                          <m:e>
                            <m:sSub>
                              <m:sSubPr>
                                <m:ctrlPr>
                                  <a:rPr kumimoji="1" lang="en-US" altLang="zh-CN" sz="2000" b="0" i="1" smtClean="0">
                                    <a:solidFill>
                                      <a:schemeClr val="bg1"/>
                                    </a:solidFill>
                                    <a:latin typeface="Cambria Math" panose="02040503050406030204" pitchFamily="18" charset="0"/>
                                  </a:rPr>
                                </m:ctrlPr>
                              </m:sSubPr>
                              <m:e>
                                <m:r>
                                  <a:rPr kumimoji="1" lang="en-US" altLang="zh-CN" sz="2000" b="0" i="1" smtClean="0">
                                    <a:solidFill>
                                      <a:schemeClr val="bg1"/>
                                    </a:solidFill>
                                    <a:latin typeface="Cambria Math" panose="02040503050406030204" pitchFamily="18" charset="0"/>
                                  </a:rPr>
                                  <m:t>𝑣</m:t>
                                </m:r>
                              </m:e>
                              <m:sub>
                                <m:r>
                                  <a:rPr kumimoji="1" lang="en-US" altLang="zh-CN" sz="2000" b="0" i="1" smtClean="0">
                                    <a:solidFill>
                                      <a:schemeClr val="bg1"/>
                                    </a:solidFill>
                                    <a:latin typeface="Cambria Math" panose="02040503050406030204" pitchFamily="18" charset="0"/>
                                  </a:rPr>
                                  <m:t>1</m:t>
                                </m:r>
                              </m:sub>
                            </m:sSub>
                          </m:e>
                        </m:acc>
                      </m:oMath>
                    </m:oMathPara>
                  </a14:m>
                  <a:endParaRPr kumimoji="1" lang="zh-CN" altLang="en-US" sz="2000" dirty="0">
                    <a:solidFill>
                      <a:schemeClr val="bg1"/>
                    </a:solidFill>
                  </a:endParaRPr>
                </a:p>
              </p:txBody>
            </p:sp>
          </mc:Choice>
          <mc:Fallback xmlns="">
            <p:sp>
              <p:nvSpPr>
                <p:cNvPr id="44" name="文本框 43">
                  <a:extLst>
                    <a:ext uri="{FF2B5EF4-FFF2-40B4-BE49-F238E27FC236}">
                      <a16:creationId xmlns:a16="http://schemas.microsoft.com/office/drawing/2014/main" id="{7173BFC5-3B3E-9781-FB16-87EB690E4327}"/>
                    </a:ext>
                  </a:extLst>
                </p:cNvPr>
                <p:cNvSpPr txBox="1">
                  <a:spLocks noRot="1" noChangeAspect="1" noMove="1" noResize="1" noEditPoints="1" noAdjustHandles="1" noChangeArrowheads="1" noChangeShapeType="1" noTextEdit="1"/>
                </p:cNvSpPr>
                <p:nvPr/>
              </p:nvSpPr>
              <p:spPr>
                <a:xfrm>
                  <a:off x="5086399" y="3075018"/>
                  <a:ext cx="493020" cy="400110"/>
                </a:xfrm>
                <a:prstGeom prst="rect">
                  <a:avLst/>
                </a:prstGeom>
                <a:blipFill>
                  <a:blip r:embed="rId19"/>
                  <a:stretch>
                    <a:fillRect t="-303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38198B2A-AF03-88EF-3AF6-EFD6F79E93E7}"/>
                    </a:ext>
                  </a:extLst>
                </p:cNvPr>
                <p:cNvSpPr txBox="1"/>
                <p:nvPr/>
              </p:nvSpPr>
              <p:spPr>
                <a:xfrm>
                  <a:off x="5086399" y="3612236"/>
                  <a:ext cx="498983" cy="400110"/>
                </a:xfrm>
                <a:prstGeom prst="rect">
                  <a:avLst/>
                </a:prstGeom>
                <a:solidFill>
                  <a:schemeClr val="tx1">
                    <a:lumMod val="50000"/>
                    <a:lumOff val="50000"/>
                    <a:alpha val="75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zh-CN" sz="2000" b="0" i="1" smtClean="0">
                                <a:solidFill>
                                  <a:schemeClr val="bg1"/>
                                </a:solidFill>
                                <a:latin typeface="Cambria Math" panose="02040503050406030204" pitchFamily="18" charset="0"/>
                              </a:rPr>
                            </m:ctrlPr>
                          </m:accPr>
                          <m:e>
                            <m:sSub>
                              <m:sSubPr>
                                <m:ctrlPr>
                                  <a:rPr kumimoji="1" lang="en-US" altLang="zh-CN" sz="2000" b="0" i="1" smtClean="0">
                                    <a:solidFill>
                                      <a:schemeClr val="bg1"/>
                                    </a:solidFill>
                                    <a:latin typeface="Cambria Math" panose="02040503050406030204" pitchFamily="18" charset="0"/>
                                  </a:rPr>
                                </m:ctrlPr>
                              </m:sSubPr>
                              <m:e>
                                <m:r>
                                  <a:rPr kumimoji="1" lang="en-US" altLang="zh-CN" sz="2000" b="0" i="1" smtClean="0">
                                    <a:solidFill>
                                      <a:schemeClr val="bg1"/>
                                    </a:solidFill>
                                    <a:latin typeface="Cambria Math" panose="02040503050406030204" pitchFamily="18" charset="0"/>
                                  </a:rPr>
                                  <m:t>𝑣</m:t>
                                </m:r>
                              </m:e>
                              <m:sub>
                                <m:r>
                                  <a:rPr kumimoji="1" lang="en-US" altLang="zh-CN" sz="2000" b="0" i="1" smtClean="0">
                                    <a:solidFill>
                                      <a:schemeClr val="bg1"/>
                                    </a:solidFill>
                                    <a:latin typeface="Cambria Math" panose="02040503050406030204" pitchFamily="18" charset="0"/>
                                  </a:rPr>
                                  <m:t>2</m:t>
                                </m:r>
                              </m:sub>
                            </m:sSub>
                          </m:e>
                        </m:acc>
                      </m:oMath>
                    </m:oMathPara>
                  </a14:m>
                  <a:endParaRPr kumimoji="1" lang="zh-CN" altLang="en-US" sz="2000" dirty="0">
                    <a:solidFill>
                      <a:schemeClr val="bg1"/>
                    </a:solidFill>
                  </a:endParaRPr>
                </a:p>
              </p:txBody>
            </p:sp>
          </mc:Choice>
          <mc:Fallback xmlns="">
            <p:sp>
              <p:nvSpPr>
                <p:cNvPr id="45" name="文本框 44">
                  <a:extLst>
                    <a:ext uri="{FF2B5EF4-FFF2-40B4-BE49-F238E27FC236}">
                      <a16:creationId xmlns:a16="http://schemas.microsoft.com/office/drawing/2014/main" id="{38198B2A-AF03-88EF-3AF6-EFD6F79E93E7}"/>
                    </a:ext>
                  </a:extLst>
                </p:cNvPr>
                <p:cNvSpPr txBox="1">
                  <a:spLocks noRot="1" noChangeAspect="1" noMove="1" noResize="1" noEditPoints="1" noAdjustHandles="1" noChangeArrowheads="1" noChangeShapeType="1" noTextEdit="1"/>
                </p:cNvSpPr>
                <p:nvPr/>
              </p:nvSpPr>
              <p:spPr>
                <a:xfrm>
                  <a:off x="5086399" y="3612236"/>
                  <a:ext cx="498983" cy="400110"/>
                </a:xfrm>
                <a:prstGeom prst="rect">
                  <a:avLst/>
                </a:prstGeom>
                <a:blipFill>
                  <a:blip r:embed="rId20"/>
                  <a:stretch>
                    <a:fillRect t="-62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4CD824CF-D096-CA2C-9BD4-AD1D0F591B94}"/>
                    </a:ext>
                  </a:extLst>
                </p:cNvPr>
                <p:cNvSpPr txBox="1"/>
                <p:nvPr/>
              </p:nvSpPr>
              <p:spPr>
                <a:xfrm>
                  <a:off x="5086399" y="4154397"/>
                  <a:ext cx="498983" cy="400110"/>
                </a:xfrm>
                <a:prstGeom prst="rect">
                  <a:avLst/>
                </a:prstGeom>
                <a:solidFill>
                  <a:schemeClr val="tx1">
                    <a:lumMod val="50000"/>
                    <a:lumOff val="50000"/>
                    <a:alpha val="75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zh-CN" sz="2000" b="0" i="1" smtClean="0">
                                <a:solidFill>
                                  <a:schemeClr val="bg1"/>
                                </a:solidFill>
                                <a:latin typeface="Cambria Math" panose="02040503050406030204" pitchFamily="18" charset="0"/>
                              </a:rPr>
                            </m:ctrlPr>
                          </m:accPr>
                          <m:e>
                            <m:sSub>
                              <m:sSubPr>
                                <m:ctrlPr>
                                  <a:rPr kumimoji="1" lang="en-US" altLang="zh-CN" sz="2000" b="0" i="1" smtClean="0">
                                    <a:solidFill>
                                      <a:schemeClr val="bg1"/>
                                    </a:solidFill>
                                    <a:latin typeface="Cambria Math" panose="02040503050406030204" pitchFamily="18" charset="0"/>
                                  </a:rPr>
                                </m:ctrlPr>
                              </m:sSubPr>
                              <m:e>
                                <m:r>
                                  <a:rPr kumimoji="1" lang="en-US" altLang="zh-CN" sz="2000" b="0" i="1" smtClean="0">
                                    <a:solidFill>
                                      <a:schemeClr val="bg1"/>
                                    </a:solidFill>
                                    <a:latin typeface="Cambria Math" panose="02040503050406030204" pitchFamily="18" charset="0"/>
                                  </a:rPr>
                                  <m:t>𝑣</m:t>
                                </m:r>
                              </m:e>
                              <m:sub>
                                <m:r>
                                  <a:rPr kumimoji="1" lang="en-US" altLang="zh-CN" sz="2000" b="0" i="1" smtClean="0">
                                    <a:solidFill>
                                      <a:schemeClr val="bg1"/>
                                    </a:solidFill>
                                    <a:latin typeface="Cambria Math" panose="02040503050406030204" pitchFamily="18" charset="0"/>
                                  </a:rPr>
                                  <m:t>3</m:t>
                                </m:r>
                              </m:sub>
                            </m:sSub>
                          </m:e>
                        </m:acc>
                      </m:oMath>
                    </m:oMathPara>
                  </a14:m>
                  <a:endParaRPr kumimoji="1" lang="zh-CN" altLang="en-US" sz="2000" dirty="0">
                    <a:solidFill>
                      <a:schemeClr val="bg1"/>
                    </a:solidFill>
                  </a:endParaRPr>
                </a:p>
              </p:txBody>
            </p:sp>
          </mc:Choice>
          <mc:Fallback xmlns="">
            <p:sp>
              <p:nvSpPr>
                <p:cNvPr id="46" name="文本框 45">
                  <a:extLst>
                    <a:ext uri="{FF2B5EF4-FFF2-40B4-BE49-F238E27FC236}">
                      <a16:creationId xmlns:a16="http://schemas.microsoft.com/office/drawing/2014/main" id="{4CD824CF-D096-CA2C-9BD4-AD1D0F591B94}"/>
                    </a:ext>
                  </a:extLst>
                </p:cNvPr>
                <p:cNvSpPr txBox="1">
                  <a:spLocks noRot="1" noChangeAspect="1" noMove="1" noResize="1" noEditPoints="1" noAdjustHandles="1" noChangeArrowheads="1" noChangeShapeType="1" noTextEdit="1"/>
                </p:cNvSpPr>
                <p:nvPr/>
              </p:nvSpPr>
              <p:spPr>
                <a:xfrm>
                  <a:off x="5086399" y="4154397"/>
                  <a:ext cx="498983" cy="400110"/>
                </a:xfrm>
                <a:prstGeom prst="rect">
                  <a:avLst/>
                </a:prstGeom>
                <a:blipFill>
                  <a:blip r:embed="rId21"/>
                  <a:stretch>
                    <a:fillRect t="-303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文本框 46">
                  <a:extLst>
                    <a:ext uri="{FF2B5EF4-FFF2-40B4-BE49-F238E27FC236}">
                      <a16:creationId xmlns:a16="http://schemas.microsoft.com/office/drawing/2014/main" id="{65A036C3-5BB7-400A-9370-9CF0C32D16E0}"/>
                    </a:ext>
                  </a:extLst>
                </p:cNvPr>
                <p:cNvSpPr txBox="1"/>
                <p:nvPr/>
              </p:nvSpPr>
              <p:spPr>
                <a:xfrm>
                  <a:off x="5104117" y="4697020"/>
                  <a:ext cx="488018" cy="400110"/>
                </a:xfrm>
                <a:prstGeom prst="rect">
                  <a:avLst/>
                </a:prstGeom>
                <a:solidFill>
                  <a:schemeClr val="tx1">
                    <a:lumMod val="50000"/>
                    <a:lumOff val="50000"/>
                    <a:alpha val="75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zh-CN" sz="2000" b="0" i="1" smtClean="0">
                                <a:solidFill>
                                  <a:schemeClr val="bg1"/>
                                </a:solidFill>
                                <a:latin typeface="Cambria Math" panose="02040503050406030204" pitchFamily="18" charset="0"/>
                              </a:rPr>
                            </m:ctrlPr>
                          </m:accPr>
                          <m:e>
                            <m:sSub>
                              <m:sSubPr>
                                <m:ctrlPr>
                                  <a:rPr kumimoji="1" lang="en-US" altLang="zh-CN" sz="2000" b="0" i="1" smtClean="0">
                                    <a:solidFill>
                                      <a:schemeClr val="bg1"/>
                                    </a:solidFill>
                                    <a:latin typeface="Cambria Math" panose="02040503050406030204" pitchFamily="18" charset="0"/>
                                  </a:rPr>
                                </m:ctrlPr>
                              </m:sSubPr>
                              <m:e>
                                <m:r>
                                  <a:rPr kumimoji="1" lang="en-US" altLang="zh-CN" sz="2000" b="0" i="1" smtClean="0">
                                    <a:solidFill>
                                      <a:schemeClr val="bg1"/>
                                    </a:solidFill>
                                    <a:latin typeface="Cambria Math" panose="02040503050406030204" pitchFamily="18" charset="0"/>
                                  </a:rPr>
                                  <m:t>𝑣</m:t>
                                </m:r>
                              </m:e>
                              <m:sub>
                                <m:r>
                                  <a:rPr kumimoji="1" lang="en-US" altLang="zh-CN" sz="2000" b="0" i="1" smtClean="0">
                                    <a:solidFill>
                                      <a:schemeClr val="bg1"/>
                                    </a:solidFill>
                                    <a:latin typeface="Cambria Math" panose="02040503050406030204" pitchFamily="18" charset="0"/>
                                  </a:rPr>
                                  <m:t>4</m:t>
                                </m:r>
                              </m:sub>
                            </m:sSub>
                          </m:e>
                        </m:acc>
                      </m:oMath>
                    </m:oMathPara>
                  </a14:m>
                  <a:endParaRPr kumimoji="1" lang="zh-CN" altLang="en-US" sz="2000" dirty="0">
                    <a:solidFill>
                      <a:schemeClr val="bg1"/>
                    </a:solidFill>
                  </a:endParaRPr>
                </a:p>
              </p:txBody>
            </p:sp>
          </mc:Choice>
          <mc:Fallback xmlns="">
            <p:sp>
              <p:nvSpPr>
                <p:cNvPr id="47" name="文本框 46">
                  <a:extLst>
                    <a:ext uri="{FF2B5EF4-FFF2-40B4-BE49-F238E27FC236}">
                      <a16:creationId xmlns:a16="http://schemas.microsoft.com/office/drawing/2014/main" id="{65A036C3-5BB7-400A-9370-9CF0C32D16E0}"/>
                    </a:ext>
                  </a:extLst>
                </p:cNvPr>
                <p:cNvSpPr txBox="1">
                  <a:spLocks noRot="1" noChangeAspect="1" noMove="1" noResize="1" noEditPoints="1" noAdjustHandles="1" noChangeArrowheads="1" noChangeShapeType="1" noTextEdit="1"/>
                </p:cNvSpPr>
                <p:nvPr/>
              </p:nvSpPr>
              <p:spPr>
                <a:xfrm>
                  <a:off x="5104117" y="4697020"/>
                  <a:ext cx="488018" cy="400110"/>
                </a:xfrm>
                <a:prstGeom prst="rect">
                  <a:avLst/>
                </a:prstGeom>
                <a:blipFill>
                  <a:blip r:embed="rId22"/>
                  <a:stretch>
                    <a:fillRect t="-6250"/>
                  </a:stretch>
                </a:blipFill>
              </p:spPr>
              <p:txBody>
                <a:bodyPr/>
                <a:lstStyle/>
                <a:p>
                  <a:r>
                    <a:rPr lang="zh-CN" altLang="en-US">
                      <a:noFill/>
                    </a:rPr>
                    <a:t> </a:t>
                  </a:r>
                </a:p>
              </p:txBody>
            </p:sp>
          </mc:Fallback>
        </mc:AlternateContent>
      </p:grpSp>
    </p:spTree>
    <p:custDataLst>
      <p:tags r:id="rId1"/>
    </p:custDataLst>
    <p:extLst>
      <p:ext uri="{BB962C8B-B14F-4D97-AF65-F5344CB8AC3E}">
        <p14:creationId xmlns:p14="http://schemas.microsoft.com/office/powerpoint/2010/main" val="1496974585"/>
      </p:ext>
    </p:extLst>
  </p:cSld>
  <p:clrMapOvr>
    <a:masterClrMapping/>
  </p:clrMapOvr>
  <mc:AlternateContent xmlns:mc="http://schemas.openxmlformats.org/markup-compatibility/2006" xmlns:p14="http://schemas.microsoft.com/office/powerpoint/2010/main">
    <mc:Choice Requires="p14">
      <p:transition spd="med" p14:dur="700" advTm="98783">
        <p:fade/>
      </p:transition>
    </mc:Choice>
    <mc:Fallback xmlns="">
      <p:transition spd="med" advTm="98783">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9D83C9BA-9E77-4B46-BAC9-7FE994CBCEEB}"/>
                  </a:ext>
                </a:extLst>
              </p:cNvPr>
              <p:cNvSpPr txBox="1"/>
              <p:nvPr/>
            </p:nvSpPr>
            <p:spPr>
              <a:xfrm>
                <a:off x="477270" y="1164467"/>
                <a:ext cx="11183788" cy="2534412"/>
              </a:xfrm>
              <a:prstGeom prst="rect">
                <a:avLst/>
              </a:prstGeom>
              <a:noFill/>
            </p:spPr>
            <p:txBody>
              <a:bodyPr wrap="square" rtlCol="0">
                <a:spAutoFit/>
              </a:bodyPr>
              <a:lstStyle/>
              <a:p>
                <a:pPr marL="800100" lvl="1" indent="-342900" algn="just">
                  <a:lnSpc>
                    <a:spcPct val="110000"/>
                  </a:lnSpc>
                  <a:spcAft>
                    <a:spcPts val="1200"/>
                  </a:spcAft>
                  <a:buFont typeface="Arial" panose="020B0604020202020204" pitchFamily="34" charset="0"/>
                  <a:buChar char="•"/>
                </a:pPr>
                <a:r>
                  <a:rPr lang="en-US" altLang="zh-CN" sz="2000" dirty="0">
                    <a:solidFill>
                      <a:schemeClr val="tx1"/>
                    </a:solidFill>
                  </a:rPr>
                  <a:t>Definition (</a:t>
                </a:r>
                <a:r>
                  <a:rPr lang="en-US" altLang="zh-CN" sz="2000" dirty="0">
                    <a:solidFill>
                      <a:srgbClr val="C00000"/>
                    </a:solidFill>
                  </a:rPr>
                  <a:t>Global value vector</a:t>
                </a:r>
                <a:r>
                  <a:rPr lang="en-US" altLang="zh-CN" sz="2000" dirty="0">
                    <a:solidFill>
                      <a:schemeClr val="tx1"/>
                    </a:solidFill>
                  </a:rPr>
                  <a:t>): </a:t>
                </a:r>
              </a:p>
              <a:p>
                <a:pPr marL="1257300" lvl="2" indent="-342900" algn="just">
                  <a:lnSpc>
                    <a:spcPct val="110000"/>
                  </a:lnSpc>
                  <a:spcAft>
                    <a:spcPts val="1200"/>
                  </a:spcAft>
                  <a:buFont typeface="Arial" panose="020B0604020202020204" pitchFamily="34" charset="0"/>
                  <a:buChar char="•"/>
                </a:pPr>
                <a:r>
                  <a:rPr lang="en-US" altLang="zh-CN" sz="2000" dirty="0">
                    <a:solidFill>
                      <a:schemeClr val="tx1"/>
                    </a:solidFill>
                  </a:rPr>
                  <a:t>Given </a:t>
                </a:r>
                <a14:m>
                  <m:oMath xmlns:m="http://schemas.openxmlformats.org/officeDocument/2006/math">
                    <m:r>
                      <a:rPr lang="en-US" altLang="zh-CN" sz="2000" b="0" i="1" smtClean="0">
                        <a:solidFill>
                          <a:schemeClr val="tx1"/>
                        </a:solidFill>
                        <a:latin typeface="Cambria Math" panose="02040503050406030204" pitchFamily="18" charset="0"/>
                      </a:rPr>
                      <m:t>𝑛</m:t>
                    </m:r>
                  </m:oMath>
                </a14:m>
                <a:r>
                  <a:rPr lang="en-US" altLang="zh-CN" sz="2000" dirty="0">
                    <a:solidFill>
                      <a:schemeClr val="tx1"/>
                    </a:solidFill>
                  </a:rPr>
                  <a:t> local devices, each local device </a:t>
                </a:r>
                <a14:m>
                  <m:oMath xmlns:m="http://schemas.openxmlformats.org/officeDocument/2006/math">
                    <m:r>
                      <a:rPr lang="en-US" altLang="zh-CN" sz="2000" b="0" i="1" smtClean="0">
                        <a:solidFill>
                          <a:schemeClr val="tx1"/>
                        </a:solidFill>
                        <a:latin typeface="Cambria Math" panose="02040503050406030204" pitchFamily="18" charset="0"/>
                      </a:rPr>
                      <m:t>𝑖</m:t>
                    </m:r>
                  </m:oMath>
                </a14:m>
                <a:r>
                  <a:rPr lang="en-US" altLang="zh-CN" sz="2000" dirty="0">
                    <a:solidFill>
                      <a:schemeClr val="tx1"/>
                    </a:solidFill>
                  </a:rPr>
                  <a:t> contains a value vector </a:t>
                </a:r>
                <a14:m>
                  <m:oMath xmlns:m="http://schemas.openxmlformats.org/officeDocument/2006/math">
                    <m:sSub>
                      <m:sSubPr>
                        <m:ctrlPr>
                          <a:rPr lang="en-US" altLang="zh-CN" sz="2000" b="0" i="1" smtClean="0">
                            <a:solidFill>
                              <a:schemeClr val="tx1"/>
                            </a:solidFill>
                            <a:latin typeface="Cambria Math" panose="02040503050406030204" pitchFamily="18" charset="0"/>
                          </a:rPr>
                        </m:ctrlPr>
                      </m:sSubPr>
                      <m:e>
                        <m:r>
                          <a:rPr lang="en-US" altLang="zh-CN" sz="2000" b="0" i="1" smtClean="0">
                            <a:solidFill>
                              <a:schemeClr val="tx1"/>
                            </a:solidFill>
                            <a:latin typeface="Cambria Math" panose="02040503050406030204" pitchFamily="18" charset="0"/>
                          </a:rPr>
                          <m:t>𝑉</m:t>
                        </m:r>
                      </m:e>
                      <m:sub>
                        <m:r>
                          <a:rPr lang="en-US" altLang="zh-CN" sz="2000" b="0" i="1" smtClean="0">
                            <a:solidFill>
                              <a:schemeClr val="tx1"/>
                            </a:solidFill>
                            <a:latin typeface="Cambria Math" panose="02040503050406030204" pitchFamily="18" charset="0"/>
                          </a:rPr>
                          <m:t>𝑖</m:t>
                        </m:r>
                      </m:sub>
                    </m:sSub>
                    <m:r>
                      <a:rPr lang="en-US" altLang="zh-CN" sz="2000" b="0" i="1" smtClean="0">
                        <a:solidFill>
                          <a:schemeClr val="tx1"/>
                        </a:solidFill>
                        <a:latin typeface="Cambria Math" panose="02040503050406030204" pitchFamily="18" charset="0"/>
                      </a:rPr>
                      <m:t>=</m:t>
                    </m:r>
                    <m:d>
                      <m:dPr>
                        <m:begChr m:val="⟨"/>
                        <m:endChr m:val="⟩"/>
                        <m:ctrlPr>
                          <a:rPr lang="en-US" altLang="zh-CN" sz="2000" b="0" i="1" smtClean="0">
                            <a:solidFill>
                              <a:schemeClr val="tx1"/>
                            </a:solidFill>
                            <a:latin typeface="Cambria Math" panose="02040503050406030204" pitchFamily="18" charset="0"/>
                          </a:rPr>
                        </m:ctrlPr>
                      </m:dPr>
                      <m:e>
                        <m:sSub>
                          <m:sSubPr>
                            <m:ctrlPr>
                              <a:rPr lang="en-US" altLang="zh-CN" sz="2000" b="0" i="1" smtClean="0">
                                <a:solidFill>
                                  <a:schemeClr val="tx1"/>
                                </a:solidFill>
                                <a:latin typeface="Cambria Math" panose="02040503050406030204" pitchFamily="18" charset="0"/>
                              </a:rPr>
                            </m:ctrlPr>
                          </m:sSubPr>
                          <m:e>
                            <m:r>
                              <a:rPr lang="en-US" altLang="zh-CN" sz="2000" b="0" i="1" smtClean="0">
                                <a:solidFill>
                                  <a:schemeClr val="tx1"/>
                                </a:solidFill>
                                <a:latin typeface="Cambria Math" panose="02040503050406030204" pitchFamily="18" charset="0"/>
                              </a:rPr>
                              <m:t>𝑣</m:t>
                            </m:r>
                          </m:e>
                          <m:sub>
                            <m:r>
                              <a:rPr lang="en-US" altLang="zh-CN" sz="2000" b="0" i="1" smtClean="0">
                                <a:solidFill>
                                  <a:schemeClr val="tx1"/>
                                </a:solidFill>
                                <a:latin typeface="Cambria Math" panose="02040503050406030204" pitchFamily="18" charset="0"/>
                              </a:rPr>
                              <m:t>𝑖</m:t>
                            </m:r>
                            <m:r>
                              <a:rPr lang="en-US" altLang="zh-CN" sz="2000" b="0" i="1" smtClean="0">
                                <a:solidFill>
                                  <a:schemeClr val="tx1"/>
                                </a:solidFill>
                                <a:latin typeface="Cambria Math" panose="02040503050406030204" pitchFamily="18" charset="0"/>
                              </a:rPr>
                              <m:t>, 1</m:t>
                            </m:r>
                          </m:sub>
                        </m:sSub>
                        <m:r>
                          <a:rPr lang="en-US" altLang="zh-CN" sz="2000" b="0" i="1" smtClean="0">
                            <a:solidFill>
                              <a:schemeClr val="tx1"/>
                            </a:solidFill>
                            <a:latin typeface="Cambria Math" panose="02040503050406030204" pitchFamily="18" charset="0"/>
                          </a:rPr>
                          <m:t>, ⋯, </m:t>
                        </m:r>
                        <m:sSub>
                          <m:sSubPr>
                            <m:ctrlPr>
                              <a:rPr lang="en-US" altLang="zh-CN" sz="2000" b="0" i="1" smtClean="0">
                                <a:solidFill>
                                  <a:schemeClr val="tx1"/>
                                </a:solidFill>
                                <a:latin typeface="Cambria Math" panose="02040503050406030204" pitchFamily="18" charset="0"/>
                              </a:rPr>
                            </m:ctrlPr>
                          </m:sSubPr>
                          <m:e>
                            <m:r>
                              <a:rPr lang="en-US" altLang="zh-CN" sz="2000" b="0" i="1" smtClean="0">
                                <a:solidFill>
                                  <a:schemeClr val="tx1"/>
                                </a:solidFill>
                                <a:latin typeface="Cambria Math" panose="02040503050406030204" pitchFamily="18" charset="0"/>
                              </a:rPr>
                              <m:t>𝑣</m:t>
                            </m:r>
                          </m:e>
                          <m:sub>
                            <m:r>
                              <a:rPr lang="en-US" altLang="zh-CN" sz="2000" b="0" i="1" smtClean="0">
                                <a:solidFill>
                                  <a:schemeClr val="tx1"/>
                                </a:solidFill>
                                <a:latin typeface="Cambria Math" panose="02040503050406030204" pitchFamily="18" charset="0"/>
                              </a:rPr>
                              <m:t>𝑖</m:t>
                            </m:r>
                            <m:r>
                              <a:rPr lang="en-US" altLang="zh-CN" sz="2000" b="0" i="1" smtClean="0">
                                <a:solidFill>
                                  <a:schemeClr val="tx1"/>
                                </a:solidFill>
                                <a:latin typeface="Cambria Math" panose="02040503050406030204" pitchFamily="18" charset="0"/>
                              </a:rPr>
                              <m:t>, </m:t>
                            </m:r>
                            <m:r>
                              <a:rPr lang="en-US" altLang="zh-CN" sz="2000" b="0" i="1" smtClean="0">
                                <a:solidFill>
                                  <a:schemeClr val="tx1"/>
                                </a:solidFill>
                                <a:latin typeface="Cambria Math" panose="02040503050406030204" pitchFamily="18" charset="0"/>
                              </a:rPr>
                              <m:t>𝑚</m:t>
                            </m:r>
                          </m:sub>
                        </m:sSub>
                      </m:e>
                    </m:d>
                  </m:oMath>
                </a14:m>
                <a:r>
                  <a:rPr lang="en-US" altLang="zh-CN" sz="2000" dirty="0"/>
                  <a:t>. The global value vector</a:t>
                </a:r>
              </a:p>
              <a:p>
                <a:pPr lvl="1" algn="just">
                  <a:lnSpc>
                    <a:spcPct val="110000"/>
                  </a:lnSpc>
                  <a:spcAft>
                    <a:spcPts val="1200"/>
                  </a:spcAft>
                </a:pPr>
                <a14:m>
                  <m:oMathPara xmlns:m="http://schemas.openxmlformats.org/officeDocument/2006/math">
                    <m:oMathParaPr>
                      <m:jc m:val="centerGroup"/>
                    </m:oMathParaPr>
                    <m:oMath xmlns:m="http://schemas.openxmlformats.org/officeDocument/2006/math">
                      <m:r>
                        <a:rPr lang="en-US" altLang="zh-CN" sz="2000" i="1">
                          <a:latin typeface="Cambria Math" panose="02040503050406030204" pitchFamily="18" charset="0"/>
                        </a:rPr>
                        <m:t>𝑉</m:t>
                      </m:r>
                      <m:r>
                        <a:rPr lang="en-US" altLang="zh-CN" sz="2000" i="1">
                          <a:latin typeface="Cambria Math" panose="02040503050406030204" pitchFamily="18" charset="0"/>
                        </a:rPr>
                        <m:t>=</m:t>
                      </m:r>
                      <m:nary>
                        <m:naryPr>
                          <m:chr m:val="∑"/>
                          <m:ctrlPr>
                            <a:rPr lang="en-US" altLang="zh-CN" sz="2000" i="1">
                              <a:latin typeface="Cambria Math" panose="02040503050406030204" pitchFamily="18" charset="0"/>
                            </a:rPr>
                          </m:ctrlPr>
                        </m:naryPr>
                        <m:sub>
                          <m:r>
                            <a:rPr lang="en-US" altLang="zh-CN" sz="2000" i="1">
                              <a:latin typeface="Cambria Math" panose="02040503050406030204" pitchFamily="18" charset="0"/>
                            </a:rPr>
                            <m:t>𝑖</m:t>
                          </m:r>
                          <m:r>
                            <a:rPr lang="en-US" altLang="zh-CN" sz="2000" i="1">
                              <a:latin typeface="Cambria Math" panose="02040503050406030204" pitchFamily="18" charset="0"/>
                            </a:rPr>
                            <m:t>=1</m:t>
                          </m:r>
                        </m:sub>
                        <m:sup>
                          <m:r>
                            <a:rPr lang="en-US" altLang="zh-CN" sz="2000" i="1">
                              <a:latin typeface="Cambria Math" panose="02040503050406030204" pitchFamily="18" charset="0"/>
                            </a:rPr>
                            <m:t>𝑛</m:t>
                          </m:r>
                        </m:sup>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𝑉</m:t>
                              </m:r>
                            </m:e>
                            <m:sub>
                              <m:r>
                                <a:rPr lang="en-US" altLang="zh-CN" sz="2000" i="1">
                                  <a:latin typeface="Cambria Math" panose="02040503050406030204" pitchFamily="18" charset="0"/>
                                </a:rPr>
                                <m:t>𝑖</m:t>
                              </m:r>
                            </m:sub>
                          </m:sSub>
                        </m:e>
                      </m:nary>
                      <m:r>
                        <a:rPr lang="en-US" altLang="zh-CN" sz="2000" i="1">
                          <a:latin typeface="Cambria Math" panose="02040503050406030204" pitchFamily="18" charset="0"/>
                        </a:rPr>
                        <m:t>=</m:t>
                      </m:r>
                      <m:d>
                        <m:dPr>
                          <m:begChr m:val="⟨"/>
                          <m:endChr m:val="⟩"/>
                          <m:ctrlPr>
                            <a:rPr lang="en-US" altLang="zh-CN" sz="2000" i="1">
                              <a:latin typeface="Cambria Math" panose="02040503050406030204" pitchFamily="18" charset="0"/>
                            </a:rPr>
                          </m:ctrlPr>
                        </m:dPr>
                        <m:e>
                          <m:nary>
                            <m:naryPr>
                              <m:chr m:val="∑"/>
                              <m:ctrlPr>
                                <a:rPr lang="en-US" altLang="zh-CN" sz="2000" i="1">
                                  <a:latin typeface="Cambria Math" panose="02040503050406030204" pitchFamily="18" charset="0"/>
                                </a:rPr>
                              </m:ctrlPr>
                            </m:naryPr>
                            <m:sub>
                              <m:r>
                                <a:rPr lang="en-US" altLang="zh-CN" sz="2000" i="1">
                                  <a:latin typeface="Cambria Math" panose="02040503050406030204" pitchFamily="18" charset="0"/>
                                </a:rPr>
                                <m:t>𝑖</m:t>
                              </m:r>
                              <m:r>
                                <a:rPr lang="en-US" altLang="zh-CN" sz="2000" i="1">
                                  <a:latin typeface="Cambria Math" panose="02040503050406030204" pitchFamily="18" charset="0"/>
                                </a:rPr>
                                <m:t>=1</m:t>
                              </m:r>
                            </m:sub>
                            <m:sup>
                              <m:r>
                                <a:rPr lang="en-US" altLang="zh-CN" sz="2000" i="1">
                                  <a:latin typeface="Cambria Math" panose="02040503050406030204" pitchFamily="18" charset="0"/>
                                </a:rPr>
                                <m:t>𝑛</m:t>
                              </m:r>
                            </m:sup>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𝑣</m:t>
                                  </m:r>
                                </m:e>
                                <m:sub>
                                  <m:r>
                                    <a:rPr lang="en-US" altLang="zh-CN" sz="2000" i="1">
                                      <a:latin typeface="Cambria Math" panose="02040503050406030204" pitchFamily="18" charset="0"/>
                                    </a:rPr>
                                    <m:t>𝑖</m:t>
                                  </m:r>
                                  <m:r>
                                    <a:rPr lang="en-US" altLang="zh-CN" sz="2000" i="1">
                                      <a:latin typeface="Cambria Math" panose="02040503050406030204" pitchFamily="18" charset="0"/>
                                    </a:rPr>
                                    <m:t>,1</m:t>
                                  </m:r>
                                </m:sub>
                              </m:sSub>
                            </m:e>
                          </m:nary>
                          <m:r>
                            <a:rPr lang="en-US" altLang="zh-CN" sz="2000" i="1">
                              <a:latin typeface="Cambria Math" panose="02040503050406030204" pitchFamily="18" charset="0"/>
                            </a:rPr>
                            <m:t>, ⋯, </m:t>
                          </m:r>
                          <m:nary>
                            <m:naryPr>
                              <m:chr m:val="∑"/>
                              <m:ctrlPr>
                                <a:rPr lang="en-US" altLang="zh-CN" sz="2000" i="1">
                                  <a:latin typeface="Cambria Math" panose="02040503050406030204" pitchFamily="18" charset="0"/>
                                </a:rPr>
                              </m:ctrlPr>
                            </m:naryPr>
                            <m:sub>
                              <m:r>
                                <a:rPr lang="en-US" altLang="zh-CN" sz="2000" i="1">
                                  <a:latin typeface="Cambria Math" panose="02040503050406030204" pitchFamily="18" charset="0"/>
                                </a:rPr>
                                <m:t>𝑖</m:t>
                              </m:r>
                              <m:r>
                                <a:rPr lang="en-US" altLang="zh-CN" sz="2000" i="1">
                                  <a:latin typeface="Cambria Math" panose="02040503050406030204" pitchFamily="18" charset="0"/>
                                </a:rPr>
                                <m:t>=1</m:t>
                              </m:r>
                            </m:sub>
                            <m:sup>
                              <m:r>
                                <a:rPr lang="en-US" altLang="zh-CN" sz="2000" i="1">
                                  <a:latin typeface="Cambria Math" panose="02040503050406030204" pitchFamily="18" charset="0"/>
                                </a:rPr>
                                <m:t>𝑛</m:t>
                              </m:r>
                            </m:sup>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𝑣</m:t>
                                  </m:r>
                                </m:e>
                                <m:sub>
                                  <m:r>
                                    <a:rPr lang="en-US" altLang="zh-CN" sz="2000" i="1">
                                      <a:latin typeface="Cambria Math" panose="02040503050406030204" pitchFamily="18" charset="0"/>
                                    </a:rPr>
                                    <m:t>𝑖</m:t>
                                  </m:r>
                                  <m:r>
                                    <a:rPr lang="en-US" altLang="zh-CN" sz="2000" i="1">
                                      <a:latin typeface="Cambria Math" panose="02040503050406030204" pitchFamily="18" charset="0"/>
                                    </a:rPr>
                                    <m:t>,</m:t>
                                  </m:r>
                                  <m:r>
                                    <a:rPr lang="en-US" altLang="zh-CN" sz="2000" i="1">
                                      <a:latin typeface="Cambria Math" panose="02040503050406030204" pitchFamily="18" charset="0"/>
                                    </a:rPr>
                                    <m:t>𝑚</m:t>
                                  </m:r>
                                </m:sub>
                              </m:sSub>
                            </m:e>
                          </m:nary>
                        </m:e>
                      </m:d>
                    </m:oMath>
                  </m:oMathPara>
                </a14:m>
                <a:endParaRPr lang="en-US" altLang="zh-CN" sz="2000" dirty="0"/>
              </a:p>
            </p:txBody>
          </p:sp>
        </mc:Choice>
        <mc:Fallback xmlns="">
          <p:sp>
            <p:nvSpPr>
              <p:cNvPr id="53" name="文本框 52">
                <a:extLst>
                  <a:ext uri="{FF2B5EF4-FFF2-40B4-BE49-F238E27FC236}">
                    <a16:creationId xmlns:a16="http://schemas.microsoft.com/office/drawing/2014/main" id="{9D83C9BA-9E77-4B46-BAC9-7FE994CBCEEB}"/>
                  </a:ext>
                </a:extLst>
              </p:cNvPr>
              <p:cNvSpPr txBox="1">
                <a:spLocks noRot="1" noChangeAspect="1" noMove="1" noResize="1" noEditPoints="1" noAdjustHandles="1" noChangeArrowheads="1" noChangeShapeType="1" noTextEdit="1"/>
              </p:cNvSpPr>
              <p:nvPr/>
            </p:nvSpPr>
            <p:spPr>
              <a:xfrm>
                <a:off x="477270" y="1164467"/>
                <a:ext cx="11183788" cy="2534412"/>
              </a:xfrm>
              <a:prstGeom prst="rect">
                <a:avLst/>
              </a:prstGeom>
              <a:blipFill>
                <a:blip r:embed="rId4"/>
                <a:stretch>
                  <a:fillRect t="-498" r="-567" b="-51244"/>
                </a:stretch>
              </a:blipFill>
            </p:spPr>
            <p:txBody>
              <a:bodyPr/>
              <a:lstStyle/>
              <a:p>
                <a:r>
                  <a:rPr lang="zh-CN" altLang="en-US">
                    <a:noFill/>
                  </a:rPr>
                  <a:t> </a:t>
                </a:r>
              </a:p>
            </p:txBody>
          </p:sp>
        </mc:Fallback>
      </mc:AlternateContent>
      <p:sp>
        <p:nvSpPr>
          <p:cNvPr id="21" name="文本框 20"/>
          <p:cNvSpPr txBox="1"/>
          <p:nvPr/>
        </p:nvSpPr>
        <p:spPr>
          <a:xfrm>
            <a:off x="1341487" y="308511"/>
            <a:ext cx="9124876" cy="400110"/>
          </a:xfrm>
          <a:prstGeom prst="rect">
            <a:avLst/>
          </a:prstGeom>
          <a:noFill/>
        </p:spPr>
        <p:txBody>
          <a:bodyPr wrap="square" rtlCol="0">
            <a:spAutoFit/>
          </a:bodyPr>
          <a:lstStyle/>
          <a:p>
            <a:r>
              <a:rPr lang="en-US" altLang="zh-CN" sz="2000" dirty="0">
                <a:solidFill>
                  <a:schemeClr val="bg2">
                    <a:lumMod val="25000"/>
                  </a:schemeClr>
                </a:solidFill>
                <a:ea typeface="方正兰亭粗黑_GBK" panose="02000000000000000000" pitchFamily="2" charset="-122"/>
              </a:rPr>
              <a:t>Global Value Vector &amp; Sampling Model</a:t>
            </a:r>
            <a:endParaRPr lang="zh-CN" altLang="en-US" sz="2000" dirty="0">
              <a:solidFill>
                <a:schemeClr val="bg2">
                  <a:lumMod val="25000"/>
                </a:schemeClr>
              </a:solidFill>
              <a:ea typeface="方正兰亭粗黑_GBK" panose="02000000000000000000" pitchFamily="2" charset="-122"/>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nvGrpSpPr>
          <p:cNvPr id="5" name="组合 4">
            <a:extLst>
              <a:ext uri="{FF2B5EF4-FFF2-40B4-BE49-F238E27FC236}">
                <a16:creationId xmlns:a16="http://schemas.microsoft.com/office/drawing/2014/main" id="{20B01028-25FD-F20B-8A42-A21DB7D0C7F0}"/>
              </a:ext>
            </a:extLst>
          </p:cNvPr>
          <p:cNvGrpSpPr>
            <a:grpSpLocks noChangeAspect="1"/>
          </p:cNvGrpSpPr>
          <p:nvPr/>
        </p:nvGrpSpPr>
        <p:grpSpPr>
          <a:xfrm>
            <a:off x="2479568" y="3698879"/>
            <a:ext cx="6848713" cy="2315711"/>
            <a:chOff x="893391" y="1989376"/>
            <a:chExt cx="10767667" cy="3640799"/>
          </a:xfrm>
        </p:grpSpPr>
        <p:sp>
          <p:nvSpPr>
            <p:cNvPr id="6" name="矩形 5">
              <a:extLst>
                <a:ext uri="{FF2B5EF4-FFF2-40B4-BE49-F238E27FC236}">
                  <a16:creationId xmlns:a16="http://schemas.microsoft.com/office/drawing/2014/main" id="{B32F3036-D53F-913F-BB71-841D7358BED7}"/>
                </a:ext>
              </a:extLst>
            </p:cNvPr>
            <p:cNvSpPr/>
            <p:nvPr/>
          </p:nvSpPr>
          <p:spPr>
            <a:xfrm>
              <a:off x="8134142" y="1989376"/>
              <a:ext cx="3526916" cy="3600000"/>
            </a:xfrm>
            <a:prstGeom prst="rect">
              <a:avLst/>
            </a:prstGeom>
            <a:solidFill>
              <a:schemeClr val="accent6">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200"/>
            </a:p>
          </p:txBody>
        </p:sp>
        <p:sp>
          <p:nvSpPr>
            <p:cNvPr id="7" name="矩形 6">
              <a:extLst>
                <a:ext uri="{FF2B5EF4-FFF2-40B4-BE49-F238E27FC236}">
                  <a16:creationId xmlns:a16="http://schemas.microsoft.com/office/drawing/2014/main" id="{E523DA63-4E76-2FD7-D53C-0BE2F05F6271}"/>
                </a:ext>
              </a:extLst>
            </p:cNvPr>
            <p:cNvSpPr/>
            <p:nvPr/>
          </p:nvSpPr>
          <p:spPr>
            <a:xfrm>
              <a:off x="3671266" y="2001259"/>
              <a:ext cx="4320000" cy="3600000"/>
            </a:xfrm>
            <a:prstGeom prst="rect">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200"/>
            </a:p>
          </p:txBody>
        </p:sp>
        <p:sp>
          <p:nvSpPr>
            <p:cNvPr id="8" name="矩形 7">
              <a:extLst>
                <a:ext uri="{FF2B5EF4-FFF2-40B4-BE49-F238E27FC236}">
                  <a16:creationId xmlns:a16="http://schemas.microsoft.com/office/drawing/2014/main" id="{1B87DC1D-DDE6-E4AD-C745-63C58397F292}"/>
                </a:ext>
              </a:extLst>
            </p:cNvPr>
            <p:cNvSpPr/>
            <p:nvPr/>
          </p:nvSpPr>
          <p:spPr>
            <a:xfrm>
              <a:off x="893391" y="2030175"/>
              <a:ext cx="2592000" cy="3600000"/>
            </a:xfrm>
            <a:prstGeom prst="rect">
              <a:avLst/>
            </a:prstGeom>
            <a:solidFill>
              <a:schemeClr val="accent5">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200"/>
            </a:p>
          </p:txBody>
        </p:sp>
        <p:pic>
          <p:nvPicPr>
            <p:cNvPr id="9" name="图片 8">
              <a:extLst>
                <a:ext uri="{FF2B5EF4-FFF2-40B4-BE49-F238E27FC236}">
                  <a16:creationId xmlns:a16="http://schemas.microsoft.com/office/drawing/2014/main" id="{56D805A4-60A8-04B0-D00D-1381B8F9903D}"/>
                </a:ext>
              </a:extLst>
            </p:cNvPr>
            <p:cNvPicPr preferRelativeResize="0">
              <a:picLocks/>
            </p:cNvPicPr>
            <p:nvPr/>
          </p:nvPicPr>
          <p:blipFill>
            <a:blip r:embed="rId5">
              <a:duotone>
                <a:schemeClr val="bg2">
                  <a:shade val="45000"/>
                  <a:satMod val="135000"/>
                </a:schemeClr>
                <a:prstClr val="white"/>
              </a:duotone>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3215999" y="2719339"/>
              <a:ext cx="5760000" cy="2880000"/>
            </a:xfrm>
            <a:prstGeom prst="rect">
              <a:avLst/>
            </a:prstGeom>
          </p:spPr>
        </p:pic>
        <p:sp>
          <p:nvSpPr>
            <p:cNvPr id="10" name="矩形 9">
              <a:extLst>
                <a:ext uri="{FF2B5EF4-FFF2-40B4-BE49-F238E27FC236}">
                  <a16:creationId xmlns:a16="http://schemas.microsoft.com/office/drawing/2014/main" id="{6F48F274-3858-33FB-9D50-E261CD1FFB93}"/>
                </a:ext>
              </a:extLst>
            </p:cNvPr>
            <p:cNvSpPr/>
            <p:nvPr/>
          </p:nvSpPr>
          <p:spPr>
            <a:xfrm>
              <a:off x="5658345" y="4996058"/>
              <a:ext cx="874938" cy="483892"/>
            </a:xfrm>
            <a:prstGeom prst="rect">
              <a:avLst/>
            </a:prstGeom>
          </p:spPr>
          <p:txBody>
            <a:bodyPr wrap="none">
              <a:spAutoFit/>
            </a:bodyPr>
            <a:lstStyle/>
            <a:p>
              <a:r>
                <a:rPr lang="en-US" altLang="zh-CN" sz="1400" i="1" dirty="0">
                  <a:solidFill>
                    <a:srgbClr val="C00000"/>
                  </a:solidFill>
                  <a:latin typeface="Calibri" panose="020F0502020204030204" pitchFamily="34" charset="0"/>
                  <a:cs typeface="Calibri" panose="020F0502020204030204" pitchFamily="34" charset="0"/>
                </a:rPr>
                <a:t>WAN</a:t>
              </a:r>
              <a:endParaRPr lang="zh-CN" altLang="en-US" sz="1600" i="1" dirty="0"/>
            </a:p>
          </p:txBody>
        </p:sp>
        <p:pic>
          <p:nvPicPr>
            <p:cNvPr id="11" name="图形 10" descr="笔记本电脑">
              <a:extLst>
                <a:ext uri="{FF2B5EF4-FFF2-40B4-BE49-F238E27FC236}">
                  <a16:creationId xmlns:a16="http://schemas.microsoft.com/office/drawing/2014/main" id="{71B4CA7D-845E-953F-0CB8-24964063226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0636" y="2715018"/>
              <a:ext cx="720000" cy="720000"/>
            </a:xfrm>
            <a:prstGeom prst="rect">
              <a:avLst/>
            </a:prstGeom>
          </p:spPr>
        </p:pic>
        <p:pic>
          <p:nvPicPr>
            <p:cNvPr id="12" name="图形 11" descr="笔记本电脑">
              <a:extLst>
                <a:ext uri="{FF2B5EF4-FFF2-40B4-BE49-F238E27FC236}">
                  <a16:creationId xmlns:a16="http://schemas.microsoft.com/office/drawing/2014/main" id="{52704BA7-47B2-CAB5-0567-6750604492C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0636" y="3433775"/>
              <a:ext cx="720000" cy="720000"/>
            </a:xfrm>
            <a:prstGeom prst="rect">
              <a:avLst/>
            </a:prstGeom>
          </p:spPr>
        </p:pic>
        <p:pic>
          <p:nvPicPr>
            <p:cNvPr id="13" name="图形 12" descr="智能手机">
              <a:extLst>
                <a:ext uri="{FF2B5EF4-FFF2-40B4-BE49-F238E27FC236}">
                  <a16:creationId xmlns:a16="http://schemas.microsoft.com/office/drawing/2014/main" id="{C3F1366B-02FE-924C-3B78-81CBE194F19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70636" y="4153775"/>
              <a:ext cx="720000" cy="720000"/>
            </a:xfrm>
            <a:prstGeom prst="rect">
              <a:avLst/>
            </a:prstGeom>
          </p:spPr>
        </p:pic>
        <p:pic>
          <p:nvPicPr>
            <p:cNvPr id="14" name="图形 13" descr="笔记本电脑">
              <a:extLst>
                <a:ext uri="{FF2B5EF4-FFF2-40B4-BE49-F238E27FC236}">
                  <a16:creationId xmlns:a16="http://schemas.microsoft.com/office/drawing/2014/main" id="{968705A2-14F6-62E8-84D3-2E8C22C38E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0636" y="4873775"/>
              <a:ext cx="720000" cy="720000"/>
            </a:xfrm>
            <a:prstGeom prst="rect">
              <a:avLst/>
            </a:prstGeom>
          </p:spPr>
        </p:pic>
        <p:pic>
          <p:nvPicPr>
            <p:cNvPr id="15" name="图形 14" descr="数据库">
              <a:extLst>
                <a:ext uri="{FF2B5EF4-FFF2-40B4-BE49-F238E27FC236}">
                  <a16:creationId xmlns:a16="http://schemas.microsoft.com/office/drawing/2014/main" id="{6A6AD389-E500-4329-8F4A-B5FEFCEA37F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039114" y="3696575"/>
              <a:ext cx="914400" cy="914400"/>
            </a:xfrm>
            <a:prstGeom prst="rect">
              <a:avLst/>
            </a:prstGeom>
          </p:spPr>
        </p:pic>
        <p:sp>
          <p:nvSpPr>
            <p:cNvPr id="16" name="文本框 15">
              <a:extLst>
                <a:ext uri="{FF2B5EF4-FFF2-40B4-BE49-F238E27FC236}">
                  <a16:creationId xmlns:a16="http://schemas.microsoft.com/office/drawing/2014/main" id="{8093DE13-B9F2-D291-3377-4F8C4FE3F059}"/>
                </a:ext>
              </a:extLst>
            </p:cNvPr>
            <p:cNvSpPr txBox="1"/>
            <p:nvPr/>
          </p:nvSpPr>
          <p:spPr>
            <a:xfrm>
              <a:off x="2379181" y="2844184"/>
              <a:ext cx="1244410" cy="483892"/>
            </a:xfrm>
            <a:prstGeom prst="rect">
              <a:avLst/>
            </a:prstGeom>
            <a:solidFill>
              <a:schemeClr val="bg1">
                <a:lumMod val="95000"/>
                <a:alpha val="30000"/>
              </a:schemeClr>
            </a:solidFill>
          </p:spPr>
          <p:txBody>
            <a:bodyPr wrap="none" rtlCol="0">
              <a:spAutoFit/>
            </a:bodyPr>
            <a:lstStyle/>
            <a:p>
              <a:pPr algn="ctr"/>
              <a:r>
                <a:rPr kumimoji="1" lang="en-US" altLang="zh-CN" sz="1400" i="1" dirty="0">
                  <a:solidFill>
                    <a:schemeClr val="tx1"/>
                  </a:solidFill>
                </a:rPr>
                <a:t>Device 1</a:t>
              </a:r>
              <a:endParaRPr kumimoji="1" lang="zh-CN" altLang="en-US" sz="1400" i="1" dirty="0">
                <a:solidFill>
                  <a:schemeClr val="tx1"/>
                </a:solidFill>
              </a:endParaRPr>
            </a:p>
          </p:txBody>
        </p:sp>
        <p:sp>
          <p:nvSpPr>
            <p:cNvPr id="17" name="文本框 16">
              <a:extLst>
                <a:ext uri="{FF2B5EF4-FFF2-40B4-BE49-F238E27FC236}">
                  <a16:creationId xmlns:a16="http://schemas.microsoft.com/office/drawing/2014/main" id="{647329B2-7420-B04C-33B1-5495734D7C7C}"/>
                </a:ext>
              </a:extLst>
            </p:cNvPr>
            <p:cNvSpPr txBox="1"/>
            <p:nvPr/>
          </p:nvSpPr>
          <p:spPr>
            <a:xfrm>
              <a:off x="2372062" y="3568685"/>
              <a:ext cx="1244410" cy="483892"/>
            </a:xfrm>
            <a:prstGeom prst="rect">
              <a:avLst/>
            </a:prstGeom>
            <a:solidFill>
              <a:schemeClr val="bg1">
                <a:lumMod val="95000"/>
                <a:alpha val="30000"/>
              </a:schemeClr>
            </a:solidFill>
          </p:spPr>
          <p:txBody>
            <a:bodyPr wrap="none" rtlCol="0">
              <a:spAutoFit/>
            </a:bodyPr>
            <a:lstStyle/>
            <a:p>
              <a:pPr algn="ctr"/>
              <a:r>
                <a:rPr kumimoji="1" lang="en-US" altLang="zh-CN" sz="1400" i="1" dirty="0">
                  <a:solidFill>
                    <a:schemeClr val="tx1"/>
                  </a:solidFill>
                </a:rPr>
                <a:t>Device 2</a:t>
              </a:r>
              <a:endParaRPr kumimoji="1" lang="zh-CN" altLang="en-US" sz="1400" i="1" dirty="0">
                <a:solidFill>
                  <a:schemeClr val="tx1"/>
                </a:solidFill>
              </a:endParaRPr>
            </a:p>
          </p:txBody>
        </p:sp>
        <p:sp>
          <p:nvSpPr>
            <p:cNvPr id="18" name="文本框 17">
              <a:extLst>
                <a:ext uri="{FF2B5EF4-FFF2-40B4-BE49-F238E27FC236}">
                  <a16:creationId xmlns:a16="http://schemas.microsoft.com/office/drawing/2014/main" id="{2964414D-7370-078D-DBE9-D0B0C9E0FFCB}"/>
                </a:ext>
              </a:extLst>
            </p:cNvPr>
            <p:cNvSpPr txBox="1"/>
            <p:nvPr/>
          </p:nvSpPr>
          <p:spPr>
            <a:xfrm>
              <a:off x="2372063" y="4278441"/>
              <a:ext cx="1244410" cy="483892"/>
            </a:xfrm>
            <a:prstGeom prst="rect">
              <a:avLst/>
            </a:prstGeom>
            <a:solidFill>
              <a:schemeClr val="bg1">
                <a:lumMod val="95000"/>
                <a:alpha val="30000"/>
              </a:schemeClr>
            </a:solidFill>
          </p:spPr>
          <p:txBody>
            <a:bodyPr wrap="none" rtlCol="0">
              <a:spAutoFit/>
            </a:bodyPr>
            <a:lstStyle/>
            <a:p>
              <a:pPr algn="ctr"/>
              <a:r>
                <a:rPr kumimoji="1" lang="en-US" altLang="zh-CN" sz="1400" i="1" dirty="0">
                  <a:solidFill>
                    <a:schemeClr val="tx1"/>
                  </a:solidFill>
                </a:rPr>
                <a:t>Device 3</a:t>
              </a:r>
              <a:endParaRPr kumimoji="1" lang="zh-CN" altLang="en-US" sz="1400" i="1" dirty="0">
                <a:solidFill>
                  <a:schemeClr val="tx1"/>
                </a:solidFill>
              </a:endParaRPr>
            </a:p>
          </p:txBody>
        </p:sp>
        <p:sp>
          <p:nvSpPr>
            <p:cNvPr id="19" name="文本框 18">
              <a:extLst>
                <a:ext uri="{FF2B5EF4-FFF2-40B4-BE49-F238E27FC236}">
                  <a16:creationId xmlns:a16="http://schemas.microsoft.com/office/drawing/2014/main" id="{B5D207E1-5925-F2B7-E257-EAAAB0EF82F5}"/>
                </a:ext>
              </a:extLst>
            </p:cNvPr>
            <p:cNvSpPr txBox="1"/>
            <p:nvPr/>
          </p:nvSpPr>
          <p:spPr>
            <a:xfrm>
              <a:off x="2372062" y="4998443"/>
              <a:ext cx="1244410" cy="483892"/>
            </a:xfrm>
            <a:prstGeom prst="rect">
              <a:avLst/>
            </a:prstGeom>
            <a:solidFill>
              <a:schemeClr val="bg1">
                <a:lumMod val="95000"/>
                <a:alpha val="30000"/>
              </a:schemeClr>
            </a:solidFill>
          </p:spPr>
          <p:txBody>
            <a:bodyPr wrap="none" rtlCol="0">
              <a:spAutoFit/>
            </a:bodyPr>
            <a:lstStyle/>
            <a:p>
              <a:pPr algn="ctr"/>
              <a:r>
                <a:rPr kumimoji="1" lang="en-US" altLang="zh-CN" sz="1400" i="1" dirty="0">
                  <a:solidFill>
                    <a:schemeClr val="tx1"/>
                  </a:solidFill>
                </a:rPr>
                <a:t>Device 4</a:t>
              </a:r>
              <a:endParaRPr kumimoji="1" lang="zh-CN" altLang="en-US" sz="1400" i="1" dirty="0">
                <a:solidFill>
                  <a:schemeClr val="tx1"/>
                </a:solidFill>
              </a:endParaRPr>
            </a:p>
          </p:txBody>
        </p:sp>
        <p:sp>
          <p:nvSpPr>
            <p:cNvPr id="20" name="文本框 19">
              <a:extLst>
                <a:ext uri="{FF2B5EF4-FFF2-40B4-BE49-F238E27FC236}">
                  <a16:creationId xmlns:a16="http://schemas.microsoft.com/office/drawing/2014/main" id="{7FF7CE26-B496-984D-289B-2464F5E133CB}"/>
                </a:ext>
              </a:extLst>
            </p:cNvPr>
            <p:cNvSpPr txBox="1"/>
            <p:nvPr/>
          </p:nvSpPr>
          <p:spPr>
            <a:xfrm>
              <a:off x="8953515" y="2839142"/>
              <a:ext cx="2520001" cy="483892"/>
            </a:xfrm>
            <a:prstGeom prst="rect">
              <a:avLst/>
            </a:prstGeom>
            <a:solidFill>
              <a:schemeClr val="tx1">
                <a:lumMod val="50000"/>
                <a:lumOff val="50000"/>
                <a:alpha val="75000"/>
              </a:schemeClr>
            </a:solidFill>
          </p:spPr>
          <p:txBody>
            <a:bodyPr wrap="square" rtlCol="0" anchor="ctr">
              <a:spAutoFit/>
            </a:bodyPr>
            <a:lstStyle/>
            <a:p>
              <a:pPr algn="ctr"/>
              <a:r>
                <a:rPr kumimoji="1" lang="en-US" altLang="zh-CN" sz="1400" i="1" dirty="0">
                  <a:solidFill>
                    <a:schemeClr val="bg1"/>
                  </a:solidFill>
                </a:rPr>
                <a:t>Coordinator</a:t>
              </a:r>
            </a:p>
          </p:txBody>
        </p:sp>
        <p:cxnSp>
          <p:nvCxnSpPr>
            <p:cNvPr id="23" name="直线箭头连接符 22">
              <a:extLst>
                <a:ext uri="{FF2B5EF4-FFF2-40B4-BE49-F238E27FC236}">
                  <a16:creationId xmlns:a16="http://schemas.microsoft.com/office/drawing/2014/main" id="{B8C05394-EEDF-72F5-12C3-36383D898FF8}"/>
                </a:ext>
              </a:extLst>
            </p:cNvPr>
            <p:cNvCxnSpPr>
              <a:stCxn id="11" idx="3"/>
              <a:endCxn id="15" idx="1"/>
            </p:cNvCxnSpPr>
            <p:nvPr/>
          </p:nvCxnSpPr>
          <p:spPr>
            <a:xfrm>
              <a:off x="4490636" y="3075018"/>
              <a:ext cx="3548478" cy="1078757"/>
            </a:xfrm>
            <a:prstGeom prst="straightConnector1">
              <a:avLst/>
            </a:prstGeom>
            <a:ln w="444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线箭头连接符 23">
              <a:extLst>
                <a:ext uri="{FF2B5EF4-FFF2-40B4-BE49-F238E27FC236}">
                  <a16:creationId xmlns:a16="http://schemas.microsoft.com/office/drawing/2014/main" id="{C34534FA-8BC3-E93B-D4E3-C17EEC355AAF}"/>
                </a:ext>
              </a:extLst>
            </p:cNvPr>
            <p:cNvCxnSpPr>
              <a:cxnSpLocks/>
              <a:stCxn id="12" idx="3"/>
              <a:endCxn id="15" idx="1"/>
            </p:cNvCxnSpPr>
            <p:nvPr/>
          </p:nvCxnSpPr>
          <p:spPr>
            <a:xfrm>
              <a:off x="4490636" y="3793775"/>
              <a:ext cx="3548478" cy="360000"/>
            </a:xfrm>
            <a:prstGeom prst="straightConnector1">
              <a:avLst/>
            </a:prstGeom>
            <a:ln w="444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线箭头连接符 24">
              <a:extLst>
                <a:ext uri="{FF2B5EF4-FFF2-40B4-BE49-F238E27FC236}">
                  <a16:creationId xmlns:a16="http://schemas.microsoft.com/office/drawing/2014/main" id="{C24B9484-8DEC-69CD-6704-DA437B2F1904}"/>
                </a:ext>
              </a:extLst>
            </p:cNvPr>
            <p:cNvCxnSpPr>
              <a:cxnSpLocks/>
              <a:stCxn id="13" idx="3"/>
              <a:endCxn id="15" idx="1"/>
            </p:cNvCxnSpPr>
            <p:nvPr/>
          </p:nvCxnSpPr>
          <p:spPr>
            <a:xfrm flipV="1">
              <a:off x="4490636" y="4153775"/>
              <a:ext cx="3548478" cy="360000"/>
            </a:xfrm>
            <a:prstGeom prst="straightConnector1">
              <a:avLst/>
            </a:prstGeom>
            <a:ln w="444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线箭头连接符 25">
              <a:extLst>
                <a:ext uri="{FF2B5EF4-FFF2-40B4-BE49-F238E27FC236}">
                  <a16:creationId xmlns:a16="http://schemas.microsoft.com/office/drawing/2014/main" id="{AE8E0F27-9956-DFA3-46D8-7F255F4A82D5}"/>
                </a:ext>
              </a:extLst>
            </p:cNvPr>
            <p:cNvCxnSpPr>
              <a:cxnSpLocks/>
              <a:stCxn id="14" idx="3"/>
              <a:endCxn id="15" idx="1"/>
            </p:cNvCxnSpPr>
            <p:nvPr/>
          </p:nvCxnSpPr>
          <p:spPr>
            <a:xfrm flipV="1">
              <a:off x="4490636" y="4153775"/>
              <a:ext cx="3548478" cy="1080000"/>
            </a:xfrm>
            <a:prstGeom prst="straightConnector1">
              <a:avLst/>
            </a:prstGeom>
            <a:ln w="444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3F99EFA3-1ABF-5668-F755-DB2DD6DA573A}"/>
                    </a:ext>
                  </a:extLst>
                </p:cNvPr>
                <p:cNvSpPr txBox="1"/>
                <p:nvPr/>
              </p:nvSpPr>
              <p:spPr>
                <a:xfrm>
                  <a:off x="1082367" y="2850257"/>
                  <a:ext cx="1296326" cy="483892"/>
                </a:xfrm>
                <a:prstGeom prst="rect">
                  <a:avLst/>
                </a:prstGeom>
                <a:solidFill>
                  <a:schemeClr val="tx1">
                    <a:lumMod val="50000"/>
                    <a:lumOff val="50000"/>
                    <a:alpha val="75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400" b="0" i="1" smtClean="0">
                                <a:solidFill>
                                  <a:schemeClr val="bg1"/>
                                </a:solidFill>
                                <a:latin typeface="Cambria Math" panose="02040503050406030204" pitchFamily="18" charset="0"/>
                              </a:rPr>
                            </m:ctrlPr>
                          </m:sSubPr>
                          <m:e>
                            <m:r>
                              <a:rPr kumimoji="1" lang="en-US" altLang="zh-CN" sz="1400" b="0" i="1" smtClean="0">
                                <a:solidFill>
                                  <a:schemeClr val="bg1"/>
                                </a:solidFill>
                                <a:latin typeface="Cambria Math" panose="02040503050406030204" pitchFamily="18" charset="0"/>
                              </a:rPr>
                              <m:t>𝑣</m:t>
                            </m:r>
                          </m:e>
                          <m:sub>
                            <m:r>
                              <a:rPr kumimoji="1" lang="en-US" altLang="zh-CN" sz="1400" b="0" i="1" smtClean="0">
                                <a:solidFill>
                                  <a:schemeClr val="bg1"/>
                                </a:solidFill>
                                <a:latin typeface="Cambria Math" panose="02040503050406030204" pitchFamily="18" charset="0"/>
                              </a:rPr>
                              <m:t>1</m:t>
                            </m:r>
                          </m:sub>
                        </m:sSub>
                        <m:r>
                          <a:rPr kumimoji="1" lang="en-US" altLang="zh-CN" sz="1400" b="0" i="1" smtClean="0">
                            <a:solidFill>
                              <a:schemeClr val="bg1"/>
                            </a:solidFill>
                            <a:latin typeface="Cambria Math" panose="02040503050406030204" pitchFamily="18" charset="0"/>
                          </a:rPr>
                          <m:t>→</m:t>
                        </m:r>
                        <m:acc>
                          <m:accPr>
                            <m:chr m:val="̂"/>
                            <m:ctrlPr>
                              <a:rPr kumimoji="1" lang="en-US" altLang="zh-CN" sz="1400" b="0" i="1" smtClean="0">
                                <a:solidFill>
                                  <a:schemeClr val="bg1"/>
                                </a:solidFill>
                                <a:latin typeface="Cambria Math" panose="02040503050406030204" pitchFamily="18" charset="0"/>
                              </a:rPr>
                            </m:ctrlPr>
                          </m:accPr>
                          <m:e>
                            <m:sSub>
                              <m:sSubPr>
                                <m:ctrlPr>
                                  <a:rPr kumimoji="1" lang="en-US" altLang="zh-CN" sz="1400" b="0" i="1" smtClean="0">
                                    <a:solidFill>
                                      <a:schemeClr val="bg1"/>
                                    </a:solidFill>
                                    <a:latin typeface="Cambria Math" panose="02040503050406030204" pitchFamily="18" charset="0"/>
                                  </a:rPr>
                                </m:ctrlPr>
                              </m:sSubPr>
                              <m:e>
                                <m:r>
                                  <a:rPr kumimoji="1" lang="en-US" altLang="zh-CN" sz="1400" b="0" i="1" smtClean="0">
                                    <a:solidFill>
                                      <a:schemeClr val="bg1"/>
                                    </a:solidFill>
                                    <a:latin typeface="Cambria Math" panose="02040503050406030204" pitchFamily="18" charset="0"/>
                                  </a:rPr>
                                  <m:t>𝑣</m:t>
                                </m:r>
                              </m:e>
                              <m:sub>
                                <m:r>
                                  <a:rPr kumimoji="1" lang="en-US" altLang="zh-CN" sz="1400" b="0" i="1" smtClean="0">
                                    <a:solidFill>
                                      <a:schemeClr val="bg1"/>
                                    </a:solidFill>
                                    <a:latin typeface="Cambria Math" panose="02040503050406030204" pitchFamily="18" charset="0"/>
                                  </a:rPr>
                                  <m:t>1</m:t>
                                </m:r>
                              </m:sub>
                            </m:sSub>
                          </m:e>
                        </m:acc>
                      </m:oMath>
                    </m:oMathPara>
                  </a14:m>
                  <a:endParaRPr kumimoji="1" lang="zh-CN" altLang="en-US" sz="1400" dirty="0">
                    <a:solidFill>
                      <a:schemeClr val="bg1"/>
                    </a:solidFill>
                  </a:endParaRPr>
                </a:p>
              </p:txBody>
            </p:sp>
          </mc:Choice>
          <mc:Fallback xmlns="">
            <p:sp>
              <p:nvSpPr>
                <p:cNvPr id="27" name="文本框 26">
                  <a:extLst>
                    <a:ext uri="{FF2B5EF4-FFF2-40B4-BE49-F238E27FC236}">
                      <a16:creationId xmlns:a16="http://schemas.microsoft.com/office/drawing/2014/main" id="{3F99EFA3-1ABF-5668-F755-DB2DD6DA573A}"/>
                    </a:ext>
                  </a:extLst>
                </p:cNvPr>
                <p:cNvSpPr txBox="1">
                  <a:spLocks noRot="1" noChangeAspect="1" noMove="1" noResize="1" noEditPoints="1" noAdjustHandles="1" noChangeArrowheads="1" noChangeShapeType="1" noTextEdit="1"/>
                </p:cNvSpPr>
                <p:nvPr/>
              </p:nvSpPr>
              <p:spPr>
                <a:xfrm>
                  <a:off x="1082367" y="2850257"/>
                  <a:ext cx="1296326" cy="483892"/>
                </a:xfrm>
                <a:prstGeom prst="rect">
                  <a:avLst/>
                </a:prstGeom>
                <a:blipFill>
                  <a:blip r:embed="rId13"/>
                  <a:stretch>
                    <a:fillRect t="-4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4D67BABF-B1E7-D0A1-8732-6FD20A921E0E}"/>
                    </a:ext>
                  </a:extLst>
                </p:cNvPr>
                <p:cNvSpPr txBox="1"/>
                <p:nvPr/>
              </p:nvSpPr>
              <p:spPr>
                <a:xfrm>
                  <a:off x="1082367" y="3571483"/>
                  <a:ext cx="1309432" cy="483892"/>
                </a:xfrm>
                <a:prstGeom prst="rect">
                  <a:avLst/>
                </a:prstGeom>
                <a:solidFill>
                  <a:schemeClr val="tx1">
                    <a:lumMod val="50000"/>
                    <a:lumOff val="50000"/>
                    <a:alpha val="75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400" b="0" i="1" smtClean="0">
                                <a:solidFill>
                                  <a:schemeClr val="bg1"/>
                                </a:solidFill>
                                <a:latin typeface="Cambria Math" panose="02040503050406030204" pitchFamily="18" charset="0"/>
                              </a:rPr>
                            </m:ctrlPr>
                          </m:sSubPr>
                          <m:e>
                            <m:r>
                              <a:rPr kumimoji="1" lang="en-US" altLang="zh-CN" sz="1400" b="0" i="1" smtClean="0">
                                <a:solidFill>
                                  <a:schemeClr val="bg1"/>
                                </a:solidFill>
                                <a:latin typeface="Cambria Math" panose="02040503050406030204" pitchFamily="18" charset="0"/>
                              </a:rPr>
                              <m:t>𝑣</m:t>
                            </m:r>
                          </m:e>
                          <m:sub>
                            <m:r>
                              <a:rPr kumimoji="1" lang="en-US" altLang="zh-CN" sz="1400" b="0" i="1" smtClean="0">
                                <a:solidFill>
                                  <a:schemeClr val="bg1"/>
                                </a:solidFill>
                                <a:latin typeface="Cambria Math" panose="02040503050406030204" pitchFamily="18" charset="0"/>
                              </a:rPr>
                              <m:t>2</m:t>
                            </m:r>
                          </m:sub>
                        </m:sSub>
                        <m:r>
                          <a:rPr kumimoji="1" lang="en-US" altLang="zh-CN" sz="1400" b="0" i="1" smtClean="0">
                            <a:solidFill>
                              <a:schemeClr val="bg1"/>
                            </a:solidFill>
                            <a:latin typeface="Cambria Math" panose="02040503050406030204" pitchFamily="18" charset="0"/>
                          </a:rPr>
                          <m:t>→</m:t>
                        </m:r>
                        <m:acc>
                          <m:accPr>
                            <m:chr m:val="̂"/>
                            <m:ctrlPr>
                              <a:rPr kumimoji="1" lang="en-US" altLang="zh-CN" sz="1400" b="0" i="1" smtClean="0">
                                <a:solidFill>
                                  <a:schemeClr val="bg1"/>
                                </a:solidFill>
                                <a:latin typeface="Cambria Math" panose="02040503050406030204" pitchFamily="18" charset="0"/>
                              </a:rPr>
                            </m:ctrlPr>
                          </m:accPr>
                          <m:e>
                            <m:sSub>
                              <m:sSubPr>
                                <m:ctrlPr>
                                  <a:rPr kumimoji="1" lang="en-US" altLang="zh-CN" sz="1400" b="0" i="1" smtClean="0">
                                    <a:solidFill>
                                      <a:schemeClr val="bg1"/>
                                    </a:solidFill>
                                    <a:latin typeface="Cambria Math" panose="02040503050406030204" pitchFamily="18" charset="0"/>
                                  </a:rPr>
                                </m:ctrlPr>
                              </m:sSubPr>
                              <m:e>
                                <m:r>
                                  <a:rPr kumimoji="1" lang="en-US" altLang="zh-CN" sz="1400" b="0" i="1" smtClean="0">
                                    <a:solidFill>
                                      <a:schemeClr val="bg1"/>
                                    </a:solidFill>
                                    <a:latin typeface="Cambria Math" panose="02040503050406030204" pitchFamily="18" charset="0"/>
                                  </a:rPr>
                                  <m:t>𝑣</m:t>
                                </m:r>
                              </m:e>
                              <m:sub>
                                <m:r>
                                  <a:rPr kumimoji="1" lang="en-US" altLang="zh-CN" sz="1400" b="0" i="1" smtClean="0">
                                    <a:solidFill>
                                      <a:schemeClr val="bg1"/>
                                    </a:solidFill>
                                    <a:latin typeface="Cambria Math" panose="02040503050406030204" pitchFamily="18" charset="0"/>
                                  </a:rPr>
                                  <m:t>2</m:t>
                                </m:r>
                              </m:sub>
                            </m:sSub>
                          </m:e>
                        </m:acc>
                      </m:oMath>
                    </m:oMathPara>
                  </a14:m>
                  <a:endParaRPr kumimoji="1" lang="zh-CN" altLang="en-US" sz="1400" dirty="0">
                    <a:solidFill>
                      <a:schemeClr val="bg1"/>
                    </a:solidFill>
                  </a:endParaRPr>
                </a:p>
              </p:txBody>
            </p:sp>
          </mc:Choice>
          <mc:Fallback xmlns="">
            <p:sp>
              <p:nvSpPr>
                <p:cNvPr id="28" name="文本框 27">
                  <a:extLst>
                    <a:ext uri="{FF2B5EF4-FFF2-40B4-BE49-F238E27FC236}">
                      <a16:creationId xmlns:a16="http://schemas.microsoft.com/office/drawing/2014/main" id="{4D67BABF-B1E7-D0A1-8732-6FD20A921E0E}"/>
                    </a:ext>
                  </a:extLst>
                </p:cNvPr>
                <p:cNvSpPr txBox="1">
                  <a:spLocks noRot="1" noChangeAspect="1" noMove="1" noResize="1" noEditPoints="1" noAdjustHandles="1" noChangeArrowheads="1" noChangeShapeType="1" noTextEdit="1"/>
                </p:cNvSpPr>
                <p:nvPr/>
              </p:nvSpPr>
              <p:spPr>
                <a:xfrm>
                  <a:off x="1082367" y="3571483"/>
                  <a:ext cx="1309432" cy="483892"/>
                </a:xfrm>
                <a:prstGeom prst="rect">
                  <a:avLst/>
                </a:prstGeom>
                <a:blipFill>
                  <a:blip r:embed="rId14"/>
                  <a:stretch>
                    <a:fillRect t="-4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1D3FA8A6-1B36-2689-7797-A2FFFC8BC477}"/>
                    </a:ext>
                  </a:extLst>
                </p:cNvPr>
                <p:cNvSpPr txBox="1"/>
                <p:nvPr/>
              </p:nvSpPr>
              <p:spPr>
                <a:xfrm>
                  <a:off x="1106695" y="4278441"/>
                  <a:ext cx="1309432" cy="483892"/>
                </a:xfrm>
                <a:prstGeom prst="rect">
                  <a:avLst/>
                </a:prstGeom>
                <a:solidFill>
                  <a:schemeClr val="tx1">
                    <a:lumMod val="50000"/>
                    <a:lumOff val="50000"/>
                    <a:alpha val="75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400" b="0" i="1" smtClean="0">
                                <a:solidFill>
                                  <a:schemeClr val="bg1"/>
                                </a:solidFill>
                                <a:latin typeface="Cambria Math" panose="02040503050406030204" pitchFamily="18" charset="0"/>
                              </a:rPr>
                            </m:ctrlPr>
                          </m:sSubPr>
                          <m:e>
                            <m:r>
                              <a:rPr kumimoji="1" lang="en-US" altLang="zh-CN" sz="1400" b="0" i="1" smtClean="0">
                                <a:solidFill>
                                  <a:schemeClr val="bg1"/>
                                </a:solidFill>
                                <a:latin typeface="Cambria Math" panose="02040503050406030204" pitchFamily="18" charset="0"/>
                              </a:rPr>
                              <m:t>𝑣</m:t>
                            </m:r>
                          </m:e>
                          <m:sub>
                            <m:r>
                              <a:rPr kumimoji="1" lang="en-US" altLang="zh-CN" sz="1400" b="0" i="1" smtClean="0">
                                <a:solidFill>
                                  <a:schemeClr val="bg1"/>
                                </a:solidFill>
                                <a:latin typeface="Cambria Math" panose="02040503050406030204" pitchFamily="18" charset="0"/>
                              </a:rPr>
                              <m:t>3</m:t>
                            </m:r>
                          </m:sub>
                        </m:sSub>
                        <m:r>
                          <a:rPr kumimoji="1" lang="en-US" altLang="zh-CN" sz="1400" b="0" i="1" smtClean="0">
                            <a:solidFill>
                              <a:schemeClr val="bg1"/>
                            </a:solidFill>
                            <a:latin typeface="Cambria Math" panose="02040503050406030204" pitchFamily="18" charset="0"/>
                          </a:rPr>
                          <m:t>→</m:t>
                        </m:r>
                        <m:acc>
                          <m:accPr>
                            <m:chr m:val="̂"/>
                            <m:ctrlPr>
                              <a:rPr kumimoji="1" lang="en-US" altLang="zh-CN" sz="1400" b="0" i="1" smtClean="0">
                                <a:solidFill>
                                  <a:schemeClr val="bg1"/>
                                </a:solidFill>
                                <a:latin typeface="Cambria Math" panose="02040503050406030204" pitchFamily="18" charset="0"/>
                              </a:rPr>
                            </m:ctrlPr>
                          </m:accPr>
                          <m:e>
                            <m:sSub>
                              <m:sSubPr>
                                <m:ctrlPr>
                                  <a:rPr kumimoji="1" lang="en-US" altLang="zh-CN" sz="1400" b="0" i="1" smtClean="0">
                                    <a:solidFill>
                                      <a:schemeClr val="bg1"/>
                                    </a:solidFill>
                                    <a:latin typeface="Cambria Math" panose="02040503050406030204" pitchFamily="18" charset="0"/>
                                  </a:rPr>
                                </m:ctrlPr>
                              </m:sSubPr>
                              <m:e>
                                <m:r>
                                  <a:rPr kumimoji="1" lang="en-US" altLang="zh-CN" sz="1400" b="0" i="1" smtClean="0">
                                    <a:solidFill>
                                      <a:schemeClr val="bg1"/>
                                    </a:solidFill>
                                    <a:latin typeface="Cambria Math" panose="02040503050406030204" pitchFamily="18" charset="0"/>
                                  </a:rPr>
                                  <m:t>𝑣</m:t>
                                </m:r>
                              </m:e>
                              <m:sub>
                                <m:r>
                                  <a:rPr kumimoji="1" lang="en-US" altLang="zh-CN" sz="1400" b="0" i="1" smtClean="0">
                                    <a:solidFill>
                                      <a:schemeClr val="bg1"/>
                                    </a:solidFill>
                                    <a:latin typeface="Cambria Math" panose="02040503050406030204" pitchFamily="18" charset="0"/>
                                  </a:rPr>
                                  <m:t>3</m:t>
                                </m:r>
                              </m:sub>
                            </m:sSub>
                          </m:e>
                        </m:acc>
                      </m:oMath>
                    </m:oMathPara>
                  </a14:m>
                  <a:endParaRPr kumimoji="1" lang="zh-CN" altLang="en-US" sz="1400" dirty="0">
                    <a:solidFill>
                      <a:schemeClr val="bg1"/>
                    </a:solidFill>
                  </a:endParaRPr>
                </a:p>
              </p:txBody>
            </p:sp>
          </mc:Choice>
          <mc:Fallback xmlns="">
            <p:sp>
              <p:nvSpPr>
                <p:cNvPr id="29" name="文本框 28">
                  <a:extLst>
                    <a:ext uri="{FF2B5EF4-FFF2-40B4-BE49-F238E27FC236}">
                      <a16:creationId xmlns:a16="http://schemas.microsoft.com/office/drawing/2014/main" id="{1D3FA8A6-1B36-2689-7797-A2FFFC8BC477}"/>
                    </a:ext>
                  </a:extLst>
                </p:cNvPr>
                <p:cNvSpPr txBox="1">
                  <a:spLocks noRot="1" noChangeAspect="1" noMove="1" noResize="1" noEditPoints="1" noAdjustHandles="1" noChangeArrowheads="1" noChangeShapeType="1" noTextEdit="1"/>
                </p:cNvSpPr>
                <p:nvPr/>
              </p:nvSpPr>
              <p:spPr>
                <a:xfrm>
                  <a:off x="1106695" y="4278441"/>
                  <a:ext cx="1309432" cy="483892"/>
                </a:xfrm>
                <a:prstGeom prst="rect">
                  <a:avLst/>
                </a:prstGeom>
                <a:blipFill>
                  <a:blip r:embed="rId15"/>
                  <a:stretch>
                    <a:fillRect t="-4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62E5A23F-2A51-0D0D-20F8-F228EA11DE34}"/>
                    </a:ext>
                  </a:extLst>
                </p:cNvPr>
                <p:cNvSpPr txBox="1"/>
                <p:nvPr/>
              </p:nvSpPr>
              <p:spPr>
                <a:xfrm>
                  <a:off x="1124200" y="4998443"/>
                  <a:ext cx="1285238" cy="483892"/>
                </a:xfrm>
                <a:prstGeom prst="rect">
                  <a:avLst/>
                </a:prstGeom>
                <a:solidFill>
                  <a:schemeClr val="tx1">
                    <a:lumMod val="50000"/>
                    <a:lumOff val="50000"/>
                    <a:alpha val="75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400" b="0" i="1" smtClean="0">
                                <a:solidFill>
                                  <a:schemeClr val="bg1"/>
                                </a:solidFill>
                                <a:latin typeface="Cambria Math" panose="02040503050406030204" pitchFamily="18" charset="0"/>
                              </a:rPr>
                            </m:ctrlPr>
                          </m:sSubPr>
                          <m:e>
                            <m:r>
                              <a:rPr kumimoji="1" lang="en-US" altLang="zh-CN" sz="1400" b="0" i="1" smtClean="0">
                                <a:solidFill>
                                  <a:schemeClr val="bg1"/>
                                </a:solidFill>
                                <a:latin typeface="Cambria Math" panose="02040503050406030204" pitchFamily="18" charset="0"/>
                              </a:rPr>
                              <m:t>𝑣</m:t>
                            </m:r>
                          </m:e>
                          <m:sub>
                            <m:r>
                              <a:rPr kumimoji="1" lang="en-US" altLang="zh-CN" sz="1400" b="0" i="1" smtClean="0">
                                <a:solidFill>
                                  <a:schemeClr val="bg1"/>
                                </a:solidFill>
                                <a:latin typeface="Cambria Math" panose="02040503050406030204" pitchFamily="18" charset="0"/>
                              </a:rPr>
                              <m:t>4</m:t>
                            </m:r>
                          </m:sub>
                        </m:sSub>
                        <m:r>
                          <a:rPr kumimoji="1" lang="en-US" altLang="zh-CN" sz="1400" b="0" i="1" smtClean="0">
                            <a:solidFill>
                              <a:schemeClr val="bg1"/>
                            </a:solidFill>
                            <a:latin typeface="Cambria Math" panose="02040503050406030204" pitchFamily="18" charset="0"/>
                          </a:rPr>
                          <m:t>→</m:t>
                        </m:r>
                        <m:acc>
                          <m:accPr>
                            <m:chr m:val="̂"/>
                            <m:ctrlPr>
                              <a:rPr kumimoji="1" lang="en-US" altLang="zh-CN" sz="1400" b="0" i="1" smtClean="0">
                                <a:solidFill>
                                  <a:schemeClr val="bg1"/>
                                </a:solidFill>
                                <a:latin typeface="Cambria Math" panose="02040503050406030204" pitchFamily="18" charset="0"/>
                              </a:rPr>
                            </m:ctrlPr>
                          </m:accPr>
                          <m:e>
                            <m:sSub>
                              <m:sSubPr>
                                <m:ctrlPr>
                                  <a:rPr kumimoji="1" lang="en-US" altLang="zh-CN" sz="1400" b="0" i="1" smtClean="0">
                                    <a:solidFill>
                                      <a:schemeClr val="bg1"/>
                                    </a:solidFill>
                                    <a:latin typeface="Cambria Math" panose="02040503050406030204" pitchFamily="18" charset="0"/>
                                  </a:rPr>
                                </m:ctrlPr>
                              </m:sSubPr>
                              <m:e>
                                <m:r>
                                  <a:rPr kumimoji="1" lang="en-US" altLang="zh-CN" sz="1400" b="0" i="1" smtClean="0">
                                    <a:solidFill>
                                      <a:schemeClr val="bg1"/>
                                    </a:solidFill>
                                    <a:latin typeface="Cambria Math" panose="02040503050406030204" pitchFamily="18" charset="0"/>
                                  </a:rPr>
                                  <m:t>𝑣</m:t>
                                </m:r>
                              </m:e>
                              <m:sub>
                                <m:r>
                                  <a:rPr kumimoji="1" lang="en-US" altLang="zh-CN" sz="1400" b="0" i="1" smtClean="0">
                                    <a:solidFill>
                                      <a:schemeClr val="bg1"/>
                                    </a:solidFill>
                                    <a:latin typeface="Cambria Math" panose="02040503050406030204" pitchFamily="18" charset="0"/>
                                  </a:rPr>
                                  <m:t>4</m:t>
                                </m:r>
                              </m:sub>
                            </m:sSub>
                          </m:e>
                        </m:acc>
                      </m:oMath>
                    </m:oMathPara>
                  </a14:m>
                  <a:endParaRPr kumimoji="1" lang="zh-CN" altLang="en-US" sz="1400" dirty="0">
                    <a:solidFill>
                      <a:schemeClr val="bg1"/>
                    </a:solidFill>
                  </a:endParaRPr>
                </a:p>
              </p:txBody>
            </p:sp>
          </mc:Choice>
          <mc:Fallback xmlns="">
            <p:sp>
              <p:nvSpPr>
                <p:cNvPr id="30" name="文本框 29">
                  <a:extLst>
                    <a:ext uri="{FF2B5EF4-FFF2-40B4-BE49-F238E27FC236}">
                      <a16:creationId xmlns:a16="http://schemas.microsoft.com/office/drawing/2014/main" id="{62E5A23F-2A51-0D0D-20F8-F228EA11DE34}"/>
                    </a:ext>
                  </a:extLst>
                </p:cNvPr>
                <p:cNvSpPr txBox="1">
                  <a:spLocks noRot="1" noChangeAspect="1" noMove="1" noResize="1" noEditPoints="1" noAdjustHandles="1" noChangeArrowheads="1" noChangeShapeType="1" noTextEdit="1"/>
                </p:cNvSpPr>
                <p:nvPr/>
              </p:nvSpPr>
              <p:spPr>
                <a:xfrm>
                  <a:off x="1124200" y="4998443"/>
                  <a:ext cx="1285238" cy="483892"/>
                </a:xfrm>
                <a:prstGeom prst="rect">
                  <a:avLst/>
                </a:prstGeom>
                <a:blipFill>
                  <a:blip r:embed="rId16"/>
                  <a:stretch>
                    <a:fillRect t="-4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7F4681B4-B00A-B0AB-C1D0-7F46A6775A37}"/>
                    </a:ext>
                  </a:extLst>
                </p:cNvPr>
                <p:cNvSpPr txBox="1"/>
                <p:nvPr/>
              </p:nvSpPr>
              <p:spPr>
                <a:xfrm>
                  <a:off x="8953515" y="3922941"/>
                  <a:ext cx="2520001" cy="483892"/>
                </a:xfrm>
                <a:prstGeom prst="rect">
                  <a:avLst/>
                </a:prstGeom>
                <a:solidFill>
                  <a:schemeClr val="tx1">
                    <a:lumMod val="50000"/>
                    <a:lumOff val="50000"/>
                    <a:alpha val="75000"/>
                  </a:schemeClr>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kumimoji="1" lang="en-US" altLang="zh-CN" sz="1400" b="0" i="1" smtClean="0">
                                <a:solidFill>
                                  <a:schemeClr val="bg1"/>
                                </a:solidFill>
                                <a:latin typeface="Cambria Math" panose="02040503050406030204" pitchFamily="18" charset="0"/>
                              </a:rPr>
                            </m:ctrlPr>
                          </m:accPr>
                          <m:e>
                            <m:sSub>
                              <m:sSubPr>
                                <m:ctrlPr>
                                  <a:rPr kumimoji="1" lang="en-US" altLang="zh-CN" sz="1400" b="0" i="1" smtClean="0">
                                    <a:solidFill>
                                      <a:schemeClr val="bg1"/>
                                    </a:solidFill>
                                    <a:latin typeface="Cambria Math" panose="02040503050406030204" pitchFamily="18" charset="0"/>
                                  </a:rPr>
                                </m:ctrlPr>
                              </m:sSubPr>
                              <m:e>
                                <m:r>
                                  <a:rPr kumimoji="1" lang="en-US" altLang="zh-CN" sz="1400" b="0" i="1" smtClean="0">
                                    <a:solidFill>
                                      <a:schemeClr val="bg1"/>
                                    </a:solidFill>
                                    <a:latin typeface="Cambria Math" panose="02040503050406030204" pitchFamily="18" charset="0"/>
                                  </a:rPr>
                                  <m:t>𝑣</m:t>
                                </m:r>
                              </m:e>
                              <m:sub>
                                <m:r>
                                  <a:rPr kumimoji="1" lang="en-US" altLang="zh-CN" sz="1400" b="0" i="1" smtClean="0">
                                    <a:solidFill>
                                      <a:schemeClr val="bg1"/>
                                    </a:solidFill>
                                    <a:latin typeface="Cambria Math" panose="02040503050406030204" pitchFamily="18" charset="0"/>
                                  </a:rPr>
                                  <m:t>1</m:t>
                                </m:r>
                              </m:sub>
                            </m:sSub>
                          </m:e>
                        </m:acc>
                        <m:r>
                          <a:rPr kumimoji="1" lang="en-US" altLang="zh-CN" sz="1400" b="0" i="1" smtClean="0">
                            <a:solidFill>
                              <a:schemeClr val="bg1"/>
                            </a:solidFill>
                            <a:latin typeface="Cambria Math" panose="02040503050406030204" pitchFamily="18" charset="0"/>
                          </a:rPr>
                          <m:t>+</m:t>
                        </m:r>
                        <m:acc>
                          <m:accPr>
                            <m:chr m:val="̂"/>
                            <m:ctrlPr>
                              <a:rPr kumimoji="1" lang="en-US" altLang="zh-CN" sz="1400" b="0" i="1" smtClean="0">
                                <a:solidFill>
                                  <a:schemeClr val="bg1"/>
                                </a:solidFill>
                                <a:latin typeface="Cambria Math" panose="02040503050406030204" pitchFamily="18" charset="0"/>
                              </a:rPr>
                            </m:ctrlPr>
                          </m:accPr>
                          <m:e>
                            <m:sSub>
                              <m:sSubPr>
                                <m:ctrlPr>
                                  <a:rPr kumimoji="1" lang="en-US" altLang="zh-CN" sz="1400" b="0" i="1" smtClean="0">
                                    <a:solidFill>
                                      <a:schemeClr val="bg1"/>
                                    </a:solidFill>
                                    <a:latin typeface="Cambria Math" panose="02040503050406030204" pitchFamily="18" charset="0"/>
                                  </a:rPr>
                                </m:ctrlPr>
                              </m:sSubPr>
                              <m:e>
                                <m:r>
                                  <a:rPr kumimoji="1" lang="en-US" altLang="zh-CN" sz="1400" b="0" i="1" smtClean="0">
                                    <a:solidFill>
                                      <a:schemeClr val="bg1"/>
                                    </a:solidFill>
                                    <a:latin typeface="Cambria Math" panose="02040503050406030204" pitchFamily="18" charset="0"/>
                                  </a:rPr>
                                  <m:t>𝑣</m:t>
                                </m:r>
                              </m:e>
                              <m:sub>
                                <m:r>
                                  <a:rPr kumimoji="1" lang="en-US" altLang="zh-CN" sz="1400" b="0" i="1" smtClean="0">
                                    <a:solidFill>
                                      <a:schemeClr val="bg1"/>
                                    </a:solidFill>
                                    <a:latin typeface="Cambria Math" panose="02040503050406030204" pitchFamily="18" charset="0"/>
                                  </a:rPr>
                                  <m:t>2</m:t>
                                </m:r>
                              </m:sub>
                            </m:sSub>
                          </m:e>
                        </m:acc>
                        <m:r>
                          <a:rPr kumimoji="1" lang="en-US" altLang="zh-CN" sz="1400" b="0" i="1" smtClean="0">
                            <a:solidFill>
                              <a:schemeClr val="bg1"/>
                            </a:solidFill>
                            <a:latin typeface="Cambria Math" panose="02040503050406030204" pitchFamily="18" charset="0"/>
                          </a:rPr>
                          <m:t>+</m:t>
                        </m:r>
                        <m:acc>
                          <m:accPr>
                            <m:chr m:val="̂"/>
                            <m:ctrlPr>
                              <a:rPr kumimoji="1" lang="en-US" altLang="zh-CN" sz="1400" b="0" i="1" smtClean="0">
                                <a:solidFill>
                                  <a:schemeClr val="bg1"/>
                                </a:solidFill>
                                <a:latin typeface="Cambria Math" panose="02040503050406030204" pitchFamily="18" charset="0"/>
                              </a:rPr>
                            </m:ctrlPr>
                          </m:accPr>
                          <m:e>
                            <m:sSub>
                              <m:sSubPr>
                                <m:ctrlPr>
                                  <a:rPr kumimoji="1" lang="en-US" altLang="zh-CN" sz="1400" b="0" i="1" smtClean="0">
                                    <a:solidFill>
                                      <a:schemeClr val="bg1"/>
                                    </a:solidFill>
                                    <a:latin typeface="Cambria Math" panose="02040503050406030204" pitchFamily="18" charset="0"/>
                                  </a:rPr>
                                </m:ctrlPr>
                              </m:sSubPr>
                              <m:e>
                                <m:r>
                                  <a:rPr kumimoji="1" lang="en-US" altLang="zh-CN" sz="1400" b="0" i="1" smtClean="0">
                                    <a:solidFill>
                                      <a:schemeClr val="bg1"/>
                                    </a:solidFill>
                                    <a:latin typeface="Cambria Math" panose="02040503050406030204" pitchFamily="18" charset="0"/>
                                  </a:rPr>
                                  <m:t>𝑣</m:t>
                                </m:r>
                              </m:e>
                              <m:sub>
                                <m:r>
                                  <a:rPr kumimoji="1" lang="en-US" altLang="zh-CN" sz="1400" b="0" i="1" smtClean="0">
                                    <a:solidFill>
                                      <a:schemeClr val="bg1"/>
                                    </a:solidFill>
                                    <a:latin typeface="Cambria Math" panose="02040503050406030204" pitchFamily="18" charset="0"/>
                                  </a:rPr>
                                  <m:t>3</m:t>
                                </m:r>
                              </m:sub>
                            </m:sSub>
                          </m:e>
                        </m:acc>
                        <m:r>
                          <a:rPr kumimoji="1" lang="en-US" altLang="zh-CN" sz="1400" b="0" i="1" smtClean="0">
                            <a:solidFill>
                              <a:schemeClr val="bg1"/>
                            </a:solidFill>
                            <a:latin typeface="Cambria Math" panose="02040503050406030204" pitchFamily="18" charset="0"/>
                          </a:rPr>
                          <m:t>+</m:t>
                        </m:r>
                        <m:acc>
                          <m:accPr>
                            <m:chr m:val="̂"/>
                            <m:ctrlPr>
                              <a:rPr kumimoji="1" lang="en-US" altLang="zh-CN" sz="1400" b="0" i="1" smtClean="0">
                                <a:solidFill>
                                  <a:schemeClr val="bg1"/>
                                </a:solidFill>
                                <a:latin typeface="Cambria Math" panose="02040503050406030204" pitchFamily="18" charset="0"/>
                              </a:rPr>
                            </m:ctrlPr>
                          </m:accPr>
                          <m:e>
                            <m:sSub>
                              <m:sSubPr>
                                <m:ctrlPr>
                                  <a:rPr kumimoji="1" lang="en-US" altLang="zh-CN" sz="1400" b="0" i="1" smtClean="0">
                                    <a:solidFill>
                                      <a:schemeClr val="bg1"/>
                                    </a:solidFill>
                                    <a:latin typeface="Cambria Math" panose="02040503050406030204" pitchFamily="18" charset="0"/>
                                  </a:rPr>
                                </m:ctrlPr>
                              </m:sSubPr>
                              <m:e>
                                <m:r>
                                  <a:rPr kumimoji="1" lang="en-US" altLang="zh-CN" sz="1400" b="0" i="1" smtClean="0">
                                    <a:solidFill>
                                      <a:schemeClr val="bg1"/>
                                    </a:solidFill>
                                    <a:latin typeface="Cambria Math" panose="02040503050406030204" pitchFamily="18" charset="0"/>
                                  </a:rPr>
                                  <m:t>𝑣</m:t>
                                </m:r>
                              </m:e>
                              <m:sub>
                                <m:r>
                                  <a:rPr kumimoji="1" lang="en-US" altLang="zh-CN" sz="1400" b="0" i="1" smtClean="0">
                                    <a:solidFill>
                                      <a:schemeClr val="bg1"/>
                                    </a:solidFill>
                                    <a:latin typeface="Cambria Math" panose="02040503050406030204" pitchFamily="18" charset="0"/>
                                  </a:rPr>
                                  <m:t>4</m:t>
                                </m:r>
                              </m:sub>
                            </m:sSub>
                          </m:e>
                        </m:acc>
                      </m:oMath>
                    </m:oMathPara>
                  </a14:m>
                  <a:endParaRPr kumimoji="1" lang="en-US" altLang="zh-CN" sz="1400" dirty="0">
                    <a:solidFill>
                      <a:schemeClr val="bg1"/>
                    </a:solidFill>
                  </a:endParaRPr>
                </a:p>
              </p:txBody>
            </p:sp>
          </mc:Choice>
          <mc:Fallback xmlns="">
            <p:sp>
              <p:nvSpPr>
                <p:cNvPr id="31" name="文本框 30">
                  <a:extLst>
                    <a:ext uri="{FF2B5EF4-FFF2-40B4-BE49-F238E27FC236}">
                      <a16:creationId xmlns:a16="http://schemas.microsoft.com/office/drawing/2014/main" id="{7F4681B4-B00A-B0AB-C1D0-7F46A6775A37}"/>
                    </a:ext>
                  </a:extLst>
                </p:cNvPr>
                <p:cNvSpPr txBox="1">
                  <a:spLocks noRot="1" noChangeAspect="1" noMove="1" noResize="1" noEditPoints="1" noAdjustHandles="1" noChangeArrowheads="1" noChangeShapeType="1" noTextEdit="1"/>
                </p:cNvSpPr>
                <p:nvPr/>
              </p:nvSpPr>
              <p:spPr>
                <a:xfrm>
                  <a:off x="8953515" y="3922941"/>
                  <a:ext cx="2520001" cy="483892"/>
                </a:xfrm>
                <a:prstGeom prst="rect">
                  <a:avLst/>
                </a:prstGeom>
                <a:blipFill>
                  <a:blip r:embed="rId17"/>
                  <a:stretch>
                    <a:fillRect t="-4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427F751D-6DB6-1C64-A26A-05E4019A7F79}"/>
                    </a:ext>
                  </a:extLst>
                </p:cNvPr>
                <p:cNvSpPr txBox="1"/>
                <p:nvPr/>
              </p:nvSpPr>
              <p:spPr>
                <a:xfrm>
                  <a:off x="8953515" y="4996058"/>
                  <a:ext cx="2520001" cy="483892"/>
                </a:xfrm>
                <a:prstGeom prst="rect">
                  <a:avLst/>
                </a:prstGeom>
                <a:solidFill>
                  <a:schemeClr val="tx1">
                    <a:lumMod val="50000"/>
                    <a:lumOff val="50000"/>
                    <a:alpha val="75000"/>
                  </a:schemeClr>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kumimoji="1" lang="en-US" altLang="zh-CN" sz="1400" b="0" i="1" smtClean="0">
                                <a:solidFill>
                                  <a:schemeClr val="bg1"/>
                                </a:solidFill>
                                <a:latin typeface="Cambria Math" panose="02040503050406030204" pitchFamily="18" charset="0"/>
                              </a:rPr>
                            </m:ctrlPr>
                          </m:sSubPr>
                          <m:e>
                            <m:r>
                              <a:rPr kumimoji="1" lang="en-US" altLang="zh-CN" sz="1400" b="0" i="1" smtClean="0">
                                <a:solidFill>
                                  <a:schemeClr val="bg1"/>
                                </a:solidFill>
                                <a:latin typeface="Cambria Math" panose="02040503050406030204" pitchFamily="18" charset="0"/>
                              </a:rPr>
                              <m:t>𝑣</m:t>
                            </m:r>
                          </m:e>
                          <m:sub>
                            <m:r>
                              <a:rPr kumimoji="1" lang="en-US" altLang="zh-CN" sz="1400" b="0" i="1" smtClean="0">
                                <a:solidFill>
                                  <a:schemeClr val="bg1"/>
                                </a:solidFill>
                                <a:latin typeface="Cambria Math" panose="02040503050406030204" pitchFamily="18" charset="0"/>
                              </a:rPr>
                              <m:t>1</m:t>
                            </m:r>
                          </m:sub>
                        </m:sSub>
                        <m:r>
                          <a:rPr kumimoji="1" lang="en-US" altLang="zh-CN" sz="1400" b="0" i="1" smtClean="0">
                            <a:solidFill>
                              <a:schemeClr val="bg1"/>
                            </a:solidFill>
                            <a:latin typeface="Cambria Math" panose="02040503050406030204" pitchFamily="18" charset="0"/>
                          </a:rPr>
                          <m:t>+</m:t>
                        </m:r>
                        <m:sSub>
                          <m:sSubPr>
                            <m:ctrlPr>
                              <a:rPr kumimoji="1" lang="en-US" altLang="zh-CN" sz="1400" b="0" i="1" smtClean="0">
                                <a:solidFill>
                                  <a:schemeClr val="bg1"/>
                                </a:solidFill>
                                <a:latin typeface="Cambria Math" panose="02040503050406030204" pitchFamily="18" charset="0"/>
                              </a:rPr>
                            </m:ctrlPr>
                          </m:sSubPr>
                          <m:e>
                            <m:r>
                              <a:rPr kumimoji="1" lang="en-US" altLang="zh-CN" sz="1400" b="0" i="1" smtClean="0">
                                <a:solidFill>
                                  <a:schemeClr val="bg1"/>
                                </a:solidFill>
                                <a:latin typeface="Cambria Math" panose="02040503050406030204" pitchFamily="18" charset="0"/>
                              </a:rPr>
                              <m:t>𝑣</m:t>
                            </m:r>
                          </m:e>
                          <m:sub>
                            <m:r>
                              <a:rPr kumimoji="1" lang="en-US" altLang="zh-CN" sz="1400" b="0" i="1" smtClean="0">
                                <a:solidFill>
                                  <a:schemeClr val="bg1"/>
                                </a:solidFill>
                                <a:latin typeface="Cambria Math" panose="02040503050406030204" pitchFamily="18" charset="0"/>
                              </a:rPr>
                              <m:t>2</m:t>
                            </m:r>
                          </m:sub>
                        </m:sSub>
                        <m:r>
                          <a:rPr kumimoji="1" lang="en-US" altLang="zh-CN" sz="1400" b="0" i="1" smtClean="0">
                            <a:solidFill>
                              <a:schemeClr val="bg1"/>
                            </a:solidFill>
                            <a:latin typeface="Cambria Math" panose="02040503050406030204" pitchFamily="18" charset="0"/>
                          </a:rPr>
                          <m:t>+</m:t>
                        </m:r>
                        <m:sSub>
                          <m:sSubPr>
                            <m:ctrlPr>
                              <a:rPr kumimoji="1" lang="en-US" altLang="zh-CN" sz="1400" b="0" i="1" smtClean="0">
                                <a:solidFill>
                                  <a:schemeClr val="bg1"/>
                                </a:solidFill>
                                <a:latin typeface="Cambria Math" panose="02040503050406030204" pitchFamily="18" charset="0"/>
                              </a:rPr>
                            </m:ctrlPr>
                          </m:sSubPr>
                          <m:e>
                            <m:r>
                              <a:rPr kumimoji="1" lang="en-US" altLang="zh-CN" sz="1400" b="0" i="1" smtClean="0">
                                <a:solidFill>
                                  <a:schemeClr val="bg1"/>
                                </a:solidFill>
                                <a:latin typeface="Cambria Math" panose="02040503050406030204" pitchFamily="18" charset="0"/>
                              </a:rPr>
                              <m:t>𝑣</m:t>
                            </m:r>
                          </m:e>
                          <m:sub>
                            <m:r>
                              <a:rPr kumimoji="1" lang="en-US" altLang="zh-CN" sz="1400" b="0" i="1" smtClean="0">
                                <a:solidFill>
                                  <a:schemeClr val="bg1"/>
                                </a:solidFill>
                                <a:latin typeface="Cambria Math" panose="02040503050406030204" pitchFamily="18" charset="0"/>
                              </a:rPr>
                              <m:t>3</m:t>
                            </m:r>
                          </m:sub>
                        </m:sSub>
                        <m:r>
                          <a:rPr kumimoji="1" lang="en-US" altLang="zh-CN" sz="1400" b="0" i="1" smtClean="0">
                            <a:solidFill>
                              <a:schemeClr val="bg1"/>
                            </a:solidFill>
                            <a:latin typeface="Cambria Math" panose="02040503050406030204" pitchFamily="18" charset="0"/>
                          </a:rPr>
                          <m:t>+</m:t>
                        </m:r>
                        <m:sSub>
                          <m:sSubPr>
                            <m:ctrlPr>
                              <a:rPr kumimoji="1" lang="en-US" altLang="zh-CN" sz="1400" b="0" i="1" smtClean="0">
                                <a:solidFill>
                                  <a:schemeClr val="bg1"/>
                                </a:solidFill>
                                <a:latin typeface="Cambria Math" panose="02040503050406030204" pitchFamily="18" charset="0"/>
                              </a:rPr>
                            </m:ctrlPr>
                          </m:sSubPr>
                          <m:e>
                            <m:r>
                              <a:rPr kumimoji="1" lang="en-US" altLang="zh-CN" sz="1400" b="0" i="1" smtClean="0">
                                <a:solidFill>
                                  <a:schemeClr val="bg1"/>
                                </a:solidFill>
                                <a:latin typeface="Cambria Math" panose="02040503050406030204" pitchFamily="18" charset="0"/>
                              </a:rPr>
                              <m:t>𝑣</m:t>
                            </m:r>
                          </m:e>
                          <m:sub>
                            <m:r>
                              <a:rPr kumimoji="1" lang="en-US" altLang="zh-CN" sz="1400" b="0" i="1" smtClean="0">
                                <a:solidFill>
                                  <a:schemeClr val="bg1"/>
                                </a:solidFill>
                                <a:latin typeface="Cambria Math" panose="02040503050406030204" pitchFamily="18" charset="0"/>
                              </a:rPr>
                              <m:t>4</m:t>
                            </m:r>
                          </m:sub>
                        </m:sSub>
                      </m:oMath>
                    </m:oMathPara>
                  </a14:m>
                  <a:endParaRPr kumimoji="1" lang="en-US" altLang="zh-CN" sz="1400" dirty="0">
                    <a:solidFill>
                      <a:schemeClr val="bg1"/>
                    </a:solidFill>
                  </a:endParaRPr>
                </a:p>
              </p:txBody>
            </p:sp>
          </mc:Choice>
          <mc:Fallback xmlns="">
            <p:sp>
              <p:nvSpPr>
                <p:cNvPr id="32" name="文本框 31">
                  <a:extLst>
                    <a:ext uri="{FF2B5EF4-FFF2-40B4-BE49-F238E27FC236}">
                      <a16:creationId xmlns:a16="http://schemas.microsoft.com/office/drawing/2014/main" id="{427F751D-6DB6-1C64-A26A-05E4019A7F79}"/>
                    </a:ext>
                  </a:extLst>
                </p:cNvPr>
                <p:cNvSpPr txBox="1">
                  <a:spLocks noRot="1" noChangeAspect="1" noMove="1" noResize="1" noEditPoints="1" noAdjustHandles="1" noChangeArrowheads="1" noChangeShapeType="1" noTextEdit="1"/>
                </p:cNvSpPr>
                <p:nvPr/>
              </p:nvSpPr>
              <p:spPr>
                <a:xfrm>
                  <a:off x="8953515" y="4996058"/>
                  <a:ext cx="2520001" cy="483892"/>
                </a:xfrm>
                <a:prstGeom prst="rect">
                  <a:avLst/>
                </a:prstGeom>
                <a:blipFill>
                  <a:blip r:embed="rId1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矩形 32">
                  <a:extLst>
                    <a:ext uri="{FF2B5EF4-FFF2-40B4-BE49-F238E27FC236}">
                      <a16:creationId xmlns:a16="http://schemas.microsoft.com/office/drawing/2014/main" id="{7685EAF7-82F5-E736-0B61-82990E45E7C0}"/>
                    </a:ext>
                  </a:extLst>
                </p:cNvPr>
                <p:cNvSpPr/>
                <p:nvPr/>
              </p:nvSpPr>
              <p:spPr>
                <a:xfrm rot="5400000">
                  <a:off x="9886606" y="4388217"/>
                  <a:ext cx="640651" cy="5806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b="0" i="1" dirty="0" smtClean="0">
                            <a:solidFill>
                              <a:srgbClr val="A50021"/>
                            </a:solidFill>
                            <a:latin typeface="Cambria Math" panose="02040503050406030204" pitchFamily="18" charset="0"/>
                            <a:cs typeface="Arial" panose="020B0604020202020204" pitchFamily="34" charset="0"/>
                          </a:rPr>
                          <m:t>≈</m:t>
                        </m:r>
                      </m:oMath>
                    </m:oMathPara>
                  </a14:m>
                  <a:endParaRPr lang="zh-CN" altLang="en-US" dirty="0"/>
                </a:p>
              </p:txBody>
            </p:sp>
          </mc:Choice>
          <mc:Fallback xmlns="">
            <p:sp>
              <p:nvSpPr>
                <p:cNvPr id="33" name="矩形 32">
                  <a:extLst>
                    <a:ext uri="{FF2B5EF4-FFF2-40B4-BE49-F238E27FC236}">
                      <a16:creationId xmlns:a16="http://schemas.microsoft.com/office/drawing/2014/main" id="{7685EAF7-82F5-E736-0B61-82990E45E7C0}"/>
                    </a:ext>
                  </a:extLst>
                </p:cNvPr>
                <p:cNvSpPr>
                  <a:spLocks noRot="1" noChangeAspect="1" noMove="1" noResize="1" noEditPoints="1" noAdjustHandles="1" noChangeArrowheads="1" noChangeShapeType="1" noTextEdit="1"/>
                </p:cNvSpPr>
                <p:nvPr/>
              </p:nvSpPr>
              <p:spPr>
                <a:xfrm rot="5400000">
                  <a:off x="9886606" y="4388217"/>
                  <a:ext cx="640651" cy="580670"/>
                </a:xfrm>
                <a:prstGeom prst="rect">
                  <a:avLst/>
                </a:prstGeom>
                <a:blipFill>
                  <a:blip r:embed="rId19"/>
                  <a:stretch>
                    <a:fillRect/>
                  </a:stretch>
                </a:blipFill>
              </p:spPr>
              <p:txBody>
                <a:bodyPr/>
                <a:lstStyle/>
                <a:p>
                  <a:r>
                    <a:rPr lang="zh-CN" altLang="en-US">
                      <a:noFill/>
                    </a:rPr>
                    <a:t> </a:t>
                  </a:r>
                </a:p>
              </p:txBody>
            </p:sp>
          </mc:Fallback>
        </mc:AlternateContent>
        <p:sp>
          <p:nvSpPr>
            <p:cNvPr id="34" name="矩形 33">
              <a:extLst>
                <a:ext uri="{FF2B5EF4-FFF2-40B4-BE49-F238E27FC236}">
                  <a16:creationId xmlns:a16="http://schemas.microsoft.com/office/drawing/2014/main" id="{4486CA0D-FCDF-36C6-8EE7-31CA6FE410A7}"/>
                </a:ext>
              </a:extLst>
            </p:cNvPr>
            <p:cNvSpPr/>
            <p:nvPr/>
          </p:nvSpPr>
          <p:spPr>
            <a:xfrm>
              <a:off x="1082367" y="2186162"/>
              <a:ext cx="2326008" cy="483892"/>
            </a:xfrm>
            <a:prstGeom prst="rect">
              <a:avLst/>
            </a:prstGeom>
          </p:spPr>
          <p:txBody>
            <a:bodyPr wrap="none">
              <a:spAutoFit/>
            </a:bodyPr>
            <a:lstStyle/>
            <a:p>
              <a:r>
                <a:rPr lang="en-US" altLang="zh-CN" sz="1400" i="1" dirty="0">
                  <a:solidFill>
                    <a:srgbClr val="A50021"/>
                  </a:solidFill>
                  <a:latin typeface="Calibri" panose="020F0502020204030204" pitchFamily="34" charset="0"/>
                  <a:cs typeface="Calibri" panose="020F0502020204030204" pitchFamily="34" charset="0"/>
                </a:rPr>
                <a:t>Fast Computation</a:t>
              </a:r>
              <a:endParaRPr lang="zh-CN" altLang="en-US" sz="1400" i="1" dirty="0">
                <a:solidFill>
                  <a:srgbClr val="A50021"/>
                </a:solidFill>
              </a:endParaRPr>
            </a:p>
          </p:txBody>
        </p:sp>
        <p:sp>
          <p:nvSpPr>
            <p:cNvPr id="35" name="矩形 34">
              <a:extLst>
                <a:ext uri="{FF2B5EF4-FFF2-40B4-BE49-F238E27FC236}">
                  <a16:creationId xmlns:a16="http://schemas.microsoft.com/office/drawing/2014/main" id="{25177738-DDD1-A700-8708-952F74104EF1}"/>
                </a:ext>
              </a:extLst>
            </p:cNvPr>
            <p:cNvSpPr/>
            <p:nvPr/>
          </p:nvSpPr>
          <p:spPr>
            <a:xfrm>
              <a:off x="4735128" y="2186162"/>
              <a:ext cx="2866453" cy="483892"/>
            </a:xfrm>
            <a:prstGeom prst="rect">
              <a:avLst/>
            </a:prstGeom>
          </p:spPr>
          <p:txBody>
            <a:bodyPr wrap="none">
              <a:spAutoFit/>
            </a:bodyPr>
            <a:lstStyle/>
            <a:p>
              <a:r>
                <a:rPr lang="en-US" altLang="zh-CN" sz="1400" i="1" dirty="0">
                  <a:solidFill>
                    <a:srgbClr val="C00000"/>
                  </a:solidFill>
                  <a:latin typeface="Calibri" panose="020F0502020204030204" pitchFamily="34" charset="0"/>
                  <a:cs typeface="Calibri" panose="020F0502020204030204" pitchFamily="34" charset="0"/>
                </a:rPr>
                <a:t>Adaptive Transmission</a:t>
              </a:r>
              <a:endParaRPr lang="zh-CN" altLang="en-US" sz="1400" i="1" dirty="0"/>
            </a:p>
          </p:txBody>
        </p:sp>
        <p:sp>
          <p:nvSpPr>
            <p:cNvPr id="36" name="矩形 35">
              <a:extLst>
                <a:ext uri="{FF2B5EF4-FFF2-40B4-BE49-F238E27FC236}">
                  <a16:creationId xmlns:a16="http://schemas.microsoft.com/office/drawing/2014/main" id="{07D6909C-BDF2-C5A7-B6B1-31832122C20D}"/>
                </a:ext>
              </a:extLst>
            </p:cNvPr>
            <p:cNvSpPr/>
            <p:nvPr/>
          </p:nvSpPr>
          <p:spPr>
            <a:xfrm>
              <a:off x="8613479" y="2189423"/>
              <a:ext cx="2777337" cy="483892"/>
            </a:xfrm>
            <a:prstGeom prst="rect">
              <a:avLst/>
            </a:prstGeom>
          </p:spPr>
          <p:txBody>
            <a:bodyPr wrap="none">
              <a:spAutoFit/>
            </a:bodyPr>
            <a:lstStyle/>
            <a:p>
              <a:r>
                <a:rPr lang="en-US" altLang="zh-CN" sz="1400" i="1" dirty="0">
                  <a:solidFill>
                    <a:srgbClr val="A50021"/>
                  </a:solidFill>
                  <a:latin typeface="Calibri" panose="020F0502020204030204" pitchFamily="34" charset="0"/>
                  <a:cs typeface="Calibri" panose="020F0502020204030204" pitchFamily="34" charset="0"/>
                </a:rPr>
                <a:t>Accurate aggregation</a:t>
              </a:r>
              <a:endParaRPr lang="zh-CN" altLang="en-US" sz="1400" i="1" dirty="0">
                <a:solidFill>
                  <a:srgbClr val="A50021"/>
                </a:solidFill>
              </a:endParaRPr>
            </a:p>
          </p:txBody>
        </p:sp>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597DF161-BA5B-EEC2-3046-2513DE54529B}"/>
                    </a:ext>
                  </a:extLst>
                </p:cNvPr>
                <p:cNvSpPr txBox="1"/>
                <p:nvPr/>
              </p:nvSpPr>
              <p:spPr>
                <a:xfrm>
                  <a:off x="5086399" y="3075018"/>
                  <a:ext cx="627950" cy="483892"/>
                </a:xfrm>
                <a:prstGeom prst="rect">
                  <a:avLst/>
                </a:prstGeom>
                <a:solidFill>
                  <a:schemeClr val="tx1">
                    <a:lumMod val="50000"/>
                    <a:lumOff val="50000"/>
                    <a:alpha val="75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zh-CN" sz="1400" b="0" i="1" smtClean="0">
                                <a:solidFill>
                                  <a:schemeClr val="bg1"/>
                                </a:solidFill>
                                <a:latin typeface="Cambria Math" panose="02040503050406030204" pitchFamily="18" charset="0"/>
                              </a:rPr>
                            </m:ctrlPr>
                          </m:accPr>
                          <m:e>
                            <m:sSub>
                              <m:sSubPr>
                                <m:ctrlPr>
                                  <a:rPr kumimoji="1" lang="en-US" altLang="zh-CN" sz="1400" b="0" i="1" smtClean="0">
                                    <a:solidFill>
                                      <a:schemeClr val="bg1"/>
                                    </a:solidFill>
                                    <a:latin typeface="Cambria Math" panose="02040503050406030204" pitchFamily="18" charset="0"/>
                                  </a:rPr>
                                </m:ctrlPr>
                              </m:sSubPr>
                              <m:e>
                                <m:r>
                                  <a:rPr kumimoji="1" lang="en-US" altLang="zh-CN" sz="1400" b="0" i="1" smtClean="0">
                                    <a:solidFill>
                                      <a:schemeClr val="bg1"/>
                                    </a:solidFill>
                                    <a:latin typeface="Cambria Math" panose="02040503050406030204" pitchFamily="18" charset="0"/>
                                  </a:rPr>
                                  <m:t>𝑣</m:t>
                                </m:r>
                              </m:e>
                              <m:sub>
                                <m:r>
                                  <a:rPr kumimoji="1" lang="en-US" altLang="zh-CN" sz="1400" b="0" i="1" smtClean="0">
                                    <a:solidFill>
                                      <a:schemeClr val="bg1"/>
                                    </a:solidFill>
                                    <a:latin typeface="Cambria Math" panose="02040503050406030204" pitchFamily="18" charset="0"/>
                                  </a:rPr>
                                  <m:t>1</m:t>
                                </m:r>
                              </m:sub>
                            </m:sSub>
                          </m:e>
                        </m:acc>
                      </m:oMath>
                    </m:oMathPara>
                  </a14:m>
                  <a:endParaRPr kumimoji="1" lang="zh-CN" altLang="en-US" sz="1400" dirty="0">
                    <a:solidFill>
                      <a:schemeClr val="bg1"/>
                    </a:solidFill>
                  </a:endParaRPr>
                </a:p>
              </p:txBody>
            </p:sp>
          </mc:Choice>
          <mc:Fallback xmlns="">
            <p:sp>
              <p:nvSpPr>
                <p:cNvPr id="37" name="文本框 36">
                  <a:extLst>
                    <a:ext uri="{FF2B5EF4-FFF2-40B4-BE49-F238E27FC236}">
                      <a16:creationId xmlns:a16="http://schemas.microsoft.com/office/drawing/2014/main" id="{597DF161-BA5B-EEC2-3046-2513DE54529B}"/>
                    </a:ext>
                  </a:extLst>
                </p:cNvPr>
                <p:cNvSpPr txBox="1">
                  <a:spLocks noRot="1" noChangeAspect="1" noMove="1" noResize="1" noEditPoints="1" noAdjustHandles="1" noChangeArrowheads="1" noChangeShapeType="1" noTextEdit="1"/>
                </p:cNvSpPr>
                <p:nvPr/>
              </p:nvSpPr>
              <p:spPr>
                <a:xfrm>
                  <a:off x="5086399" y="3075018"/>
                  <a:ext cx="627950" cy="483892"/>
                </a:xfrm>
                <a:prstGeom prst="rect">
                  <a:avLst/>
                </a:prstGeom>
                <a:blipFill>
                  <a:blip r:embed="rId2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242677D5-D8FA-2EFA-E8D8-C88127373E44}"/>
                    </a:ext>
                  </a:extLst>
                </p:cNvPr>
                <p:cNvSpPr txBox="1"/>
                <p:nvPr/>
              </p:nvSpPr>
              <p:spPr>
                <a:xfrm>
                  <a:off x="5086399" y="3612237"/>
                  <a:ext cx="634503" cy="483892"/>
                </a:xfrm>
                <a:prstGeom prst="rect">
                  <a:avLst/>
                </a:prstGeom>
                <a:solidFill>
                  <a:schemeClr val="tx1">
                    <a:lumMod val="50000"/>
                    <a:lumOff val="50000"/>
                    <a:alpha val="75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zh-CN" sz="1400" b="0" i="1" smtClean="0">
                                <a:solidFill>
                                  <a:schemeClr val="bg1"/>
                                </a:solidFill>
                                <a:latin typeface="Cambria Math" panose="02040503050406030204" pitchFamily="18" charset="0"/>
                              </a:rPr>
                            </m:ctrlPr>
                          </m:accPr>
                          <m:e>
                            <m:sSub>
                              <m:sSubPr>
                                <m:ctrlPr>
                                  <a:rPr kumimoji="1" lang="en-US" altLang="zh-CN" sz="1400" b="0" i="1" smtClean="0">
                                    <a:solidFill>
                                      <a:schemeClr val="bg1"/>
                                    </a:solidFill>
                                    <a:latin typeface="Cambria Math" panose="02040503050406030204" pitchFamily="18" charset="0"/>
                                  </a:rPr>
                                </m:ctrlPr>
                              </m:sSubPr>
                              <m:e>
                                <m:r>
                                  <a:rPr kumimoji="1" lang="en-US" altLang="zh-CN" sz="1400" b="0" i="1" smtClean="0">
                                    <a:solidFill>
                                      <a:schemeClr val="bg1"/>
                                    </a:solidFill>
                                    <a:latin typeface="Cambria Math" panose="02040503050406030204" pitchFamily="18" charset="0"/>
                                  </a:rPr>
                                  <m:t>𝑣</m:t>
                                </m:r>
                              </m:e>
                              <m:sub>
                                <m:r>
                                  <a:rPr kumimoji="1" lang="en-US" altLang="zh-CN" sz="1400" b="0" i="1" smtClean="0">
                                    <a:solidFill>
                                      <a:schemeClr val="bg1"/>
                                    </a:solidFill>
                                    <a:latin typeface="Cambria Math" panose="02040503050406030204" pitchFamily="18" charset="0"/>
                                  </a:rPr>
                                  <m:t>2</m:t>
                                </m:r>
                              </m:sub>
                            </m:sSub>
                          </m:e>
                        </m:acc>
                      </m:oMath>
                    </m:oMathPara>
                  </a14:m>
                  <a:endParaRPr kumimoji="1" lang="zh-CN" altLang="en-US" sz="1400" dirty="0">
                    <a:solidFill>
                      <a:schemeClr val="bg1"/>
                    </a:solidFill>
                  </a:endParaRPr>
                </a:p>
              </p:txBody>
            </p:sp>
          </mc:Choice>
          <mc:Fallback xmlns="">
            <p:sp>
              <p:nvSpPr>
                <p:cNvPr id="38" name="文本框 37">
                  <a:extLst>
                    <a:ext uri="{FF2B5EF4-FFF2-40B4-BE49-F238E27FC236}">
                      <a16:creationId xmlns:a16="http://schemas.microsoft.com/office/drawing/2014/main" id="{242677D5-D8FA-2EFA-E8D8-C88127373E44}"/>
                    </a:ext>
                  </a:extLst>
                </p:cNvPr>
                <p:cNvSpPr txBox="1">
                  <a:spLocks noRot="1" noChangeAspect="1" noMove="1" noResize="1" noEditPoints="1" noAdjustHandles="1" noChangeArrowheads="1" noChangeShapeType="1" noTextEdit="1"/>
                </p:cNvSpPr>
                <p:nvPr/>
              </p:nvSpPr>
              <p:spPr>
                <a:xfrm>
                  <a:off x="5086399" y="3612237"/>
                  <a:ext cx="634503" cy="483892"/>
                </a:xfrm>
                <a:prstGeom prst="rect">
                  <a:avLst/>
                </a:prstGeom>
                <a:blipFill>
                  <a:blip r:embed="rId2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5851A325-EFA7-AF73-A875-EBFF2111ECD3}"/>
                    </a:ext>
                  </a:extLst>
                </p:cNvPr>
                <p:cNvSpPr txBox="1"/>
                <p:nvPr/>
              </p:nvSpPr>
              <p:spPr>
                <a:xfrm>
                  <a:off x="5086399" y="4154397"/>
                  <a:ext cx="634503" cy="483892"/>
                </a:xfrm>
                <a:prstGeom prst="rect">
                  <a:avLst/>
                </a:prstGeom>
                <a:solidFill>
                  <a:schemeClr val="tx1">
                    <a:lumMod val="50000"/>
                    <a:lumOff val="50000"/>
                    <a:alpha val="75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zh-CN" sz="1400" b="0" i="1" smtClean="0">
                                <a:solidFill>
                                  <a:schemeClr val="bg1"/>
                                </a:solidFill>
                                <a:latin typeface="Cambria Math" panose="02040503050406030204" pitchFamily="18" charset="0"/>
                              </a:rPr>
                            </m:ctrlPr>
                          </m:accPr>
                          <m:e>
                            <m:sSub>
                              <m:sSubPr>
                                <m:ctrlPr>
                                  <a:rPr kumimoji="1" lang="en-US" altLang="zh-CN" sz="1400" b="0" i="1" smtClean="0">
                                    <a:solidFill>
                                      <a:schemeClr val="bg1"/>
                                    </a:solidFill>
                                    <a:latin typeface="Cambria Math" panose="02040503050406030204" pitchFamily="18" charset="0"/>
                                  </a:rPr>
                                </m:ctrlPr>
                              </m:sSubPr>
                              <m:e>
                                <m:r>
                                  <a:rPr kumimoji="1" lang="en-US" altLang="zh-CN" sz="1400" b="0" i="1" smtClean="0">
                                    <a:solidFill>
                                      <a:schemeClr val="bg1"/>
                                    </a:solidFill>
                                    <a:latin typeface="Cambria Math" panose="02040503050406030204" pitchFamily="18" charset="0"/>
                                  </a:rPr>
                                  <m:t>𝑣</m:t>
                                </m:r>
                              </m:e>
                              <m:sub>
                                <m:r>
                                  <a:rPr kumimoji="1" lang="en-US" altLang="zh-CN" sz="1400" b="0" i="1" smtClean="0">
                                    <a:solidFill>
                                      <a:schemeClr val="bg1"/>
                                    </a:solidFill>
                                    <a:latin typeface="Cambria Math" panose="02040503050406030204" pitchFamily="18" charset="0"/>
                                  </a:rPr>
                                  <m:t>3</m:t>
                                </m:r>
                              </m:sub>
                            </m:sSub>
                          </m:e>
                        </m:acc>
                      </m:oMath>
                    </m:oMathPara>
                  </a14:m>
                  <a:endParaRPr kumimoji="1" lang="zh-CN" altLang="en-US" sz="1400" dirty="0">
                    <a:solidFill>
                      <a:schemeClr val="bg1"/>
                    </a:solidFill>
                  </a:endParaRPr>
                </a:p>
              </p:txBody>
            </p:sp>
          </mc:Choice>
          <mc:Fallback xmlns="">
            <p:sp>
              <p:nvSpPr>
                <p:cNvPr id="39" name="文本框 38">
                  <a:extLst>
                    <a:ext uri="{FF2B5EF4-FFF2-40B4-BE49-F238E27FC236}">
                      <a16:creationId xmlns:a16="http://schemas.microsoft.com/office/drawing/2014/main" id="{5851A325-EFA7-AF73-A875-EBFF2111ECD3}"/>
                    </a:ext>
                  </a:extLst>
                </p:cNvPr>
                <p:cNvSpPr txBox="1">
                  <a:spLocks noRot="1" noChangeAspect="1" noMove="1" noResize="1" noEditPoints="1" noAdjustHandles="1" noChangeArrowheads="1" noChangeShapeType="1" noTextEdit="1"/>
                </p:cNvSpPr>
                <p:nvPr/>
              </p:nvSpPr>
              <p:spPr>
                <a:xfrm>
                  <a:off x="5086399" y="4154397"/>
                  <a:ext cx="634503" cy="483892"/>
                </a:xfrm>
                <a:prstGeom prst="rect">
                  <a:avLst/>
                </a:prstGeom>
                <a:blipFill>
                  <a:blip r:embed="rId22"/>
                  <a:stretch>
                    <a:fillRect t="-4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2E869EE7-4DBB-E117-5164-ABC2D1C08E66}"/>
                    </a:ext>
                  </a:extLst>
                </p:cNvPr>
                <p:cNvSpPr txBox="1"/>
                <p:nvPr/>
              </p:nvSpPr>
              <p:spPr>
                <a:xfrm>
                  <a:off x="5104117" y="4697020"/>
                  <a:ext cx="622406" cy="483892"/>
                </a:xfrm>
                <a:prstGeom prst="rect">
                  <a:avLst/>
                </a:prstGeom>
                <a:solidFill>
                  <a:schemeClr val="tx1">
                    <a:lumMod val="50000"/>
                    <a:lumOff val="50000"/>
                    <a:alpha val="75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zh-CN" sz="1400" b="0" i="1" smtClean="0">
                                <a:solidFill>
                                  <a:schemeClr val="bg1"/>
                                </a:solidFill>
                                <a:latin typeface="Cambria Math" panose="02040503050406030204" pitchFamily="18" charset="0"/>
                              </a:rPr>
                            </m:ctrlPr>
                          </m:accPr>
                          <m:e>
                            <m:sSub>
                              <m:sSubPr>
                                <m:ctrlPr>
                                  <a:rPr kumimoji="1" lang="en-US" altLang="zh-CN" sz="1400" b="0" i="1" smtClean="0">
                                    <a:solidFill>
                                      <a:schemeClr val="bg1"/>
                                    </a:solidFill>
                                    <a:latin typeface="Cambria Math" panose="02040503050406030204" pitchFamily="18" charset="0"/>
                                  </a:rPr>
                                </m:ctrlPr>
                              </m:sSubPr>
                              <m:e>
                                <m:r>
                                  <a:rPr kumimoji="1" lang="en-US" altLang="zh-CN" sz="1400" b="0" i="1" smtClean="0">
                                    <a:solidFill>
                                      <a:schemeClr val="bg1"/>
                                    </a:solidFill>
                                    <a:latin typeface="Cambria Math" panose="02040503050406030204" pitchFamily="18" charset="0"/>
                                  </a:rPr>
                                  <m:t>𝑣</m:t>
                                </m:r>
                              </m:e>
                              <m:sub>
                                <m:r>
                                  <a:rPr kumimoji="1" lang="en-US" altLang="zh-CN" sz="1400" b="0" i="1" smtClean="0">
                                    <a:solidFill>
                                      <a:schemeClr val="bg1"/>
                                    </a:solidFill>
                                    <a:latin typeface="Cambria Math" panose="02040503050406030204" pitchFamily="18" charset="0"/>
                                  </a:rPr>
                                  <m:t>4</m:t>
                                </m:r>
                              </m:sub>
                            </m:sSub>
                          </m:e>
                        </m:acc>
                      </m:oMath>
                    </m:oMathPara>
                  </a14:m>
                  <a:endParaRPr kumimoji="1" lang="zh-CN" altLang="en-US" sz="1400" dirty="0">
                    <a:solidFill>
                      <a:schemeClr val="bg1"/>
                    </a:solidFill>
                  </a:endParaRPr>
                </a:p>
              </p:txBody>
            </p:sp>
          </mc:Choice>
          <mc:Fallback xmlns="">
            <p:sp>
              <p:nvSpPr>
                <p:cNvPr id="40" name="文本框 39">
                  <a:extLst>
                    <a:ext uri="{FF2B5EF4-FFF2-40B4-BE49-F238E27FC236}">
                      <a16:creationId xmlns:a16="http://schemas.microsoft.com/office/drawing/2014/main" id="{2E869EE7-4DBB-E117-5164-ABC2D1C08E66}"/>
                    </a:ext>
                  </a:extLst>
                </p:cNvPr>
                <p:cNvSpPr txBox="1">
                  <a:spLocks noRot="1" noChangeAspect="1" noMove="1" noResize="1" noEditPoints="1" noAdjustHandles="1" noChangeArrowheads="1" noChangeShapeType="1" noTextEdit="1"/>
                </p:cNvSpPr>
                <p:nvPr/>
              </p:nvSpPr>
              <p:spPr>
                <a:xfrm>
                  <a:off x="5104117" y="4697020"/>
                  <a:ext cx="622406" cy="483892"/>
                </a:xfrm>
                <a:prstGeom prst="rect">
                  <a:avLst/>
                </a:prstGeom>
                <a:blipFill>
                  <a:blip r:embed="rId23"/>
                  <a:stretch>
                    <a:fillRect/>
                  </a:stretch>
                </a:blipFill>
              </p:spPr>
              <p:txBody>
                <a:bodyPr/>
                <a:lstStyle/>
                <a:p>
                  <a:r>
                    <a:rPr lang="zh-CN" altLang="en-US">
                      <a:noFill/>
                    </a:rPr>
                    <a:t> </a:t>
                  </a:r>
                </a:p>
              </p:txBody>
            </p:sp>
          </mc:Fallback>
        </mc:AlternateContent>
      </p:grpSp>
    </p:spTree>
    <p:custDataLst>
      <p:tags r:id="rId1"/>
    </p:custDataLst>
    <p:extLst>
      <p:ext uri="{BB962C8B-B14F-4D97-AF65-F5344CB8AC3E}">
        <p14:creationId xmlns:p14="http://schemas.microsoft.com/office/powerpoint/2010/main" val="3686350644"/>
      </p:ext>
    </p:extLst>
  </p:cSld>
  <p:clrMapOvr>
    <a:masterClrMapping/>
  </p:clrMapOvr>
  <mc:AlternateContent xmlns:mc="http://schemas.openxmlformats.org/markup-compatibility/2006" xmlns:p14="http://schemas.microsoft.com/office/powerpoint/2010/main">
    <mc:Choice Requires="p14">
      <p:transition spd="med" p14:dur="700" advTm="239576">
        <p:fade/>
      </p:transition>
    </mc:Choice>
    <mc:Fallback xmlns="">
      <p:transition spd="med" advTm="239576">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5.3|1.4|1.3"/>
</p:tagLst>
</file>

<file path=ppt/tags/tag10.xml><?xml version="1.0" encoding="utf-8"?>
<p:tagLst xmlns:a="http://schemas.openxmlformats.org/drawingml/2006/main" xmlns:r="http://schemas.openxmlformats.org/officeDocument/2006/relationships" xmlns:p="http://schemas.openxmlformats.org/presentationml/2006/main">
  <p:tag name="TIMING" val="|0.1|43|1.6|2|0.7|0.7|0.8|2.5|1.6|4.5|1.4|0.9|35.5|0.8"/>
</p:tagLst>
</file>

<file path=ppt/tags/tag11.xml><?xml version="1.0" encoding="utf-8"?>
<p:tagLst xmlns:a="http://schemas.openxmlformats.org/drawingml/2006/main" xmlns:r="http://schemas.openxmlformats.org/officeDocument/2006/relationships" xmlns:p="http://schemas.openxmlformats.org/presentationml/2006/main">
  <p:tag name="TIMING" val="|0.1|43|1.6|2|0.7|0.7|0.8|2.5|1.6|4.5|1.4|0.9|35.5|0.8"/>
</p:tagLst>
</file>

<file path=ppt/tags/tag12.xml><?xml version="1.0" encoding="utf-8"?>
<p:tagLst xmlns:a="http://schemas.openxmlformats.org/drawingml/2006/main" xmlns:r="http://schemas.openxmlformats.org/officeDocument/2006/relationships" xmlns:p="http://schemas.openxmlformats.org/presentationml/2006/main">
  <p:tag name="TIMING" val="|94.2|17.4|79.6|1.5|2|1.3|19.3|1.6|2.8"/>
</p:tagLst>
</file>

<file path=ppt/tags/tag13.xml><?xml version="1.0" encoding="utf-8"?>
<p:tagLst xmlns:a="http://schemas.openxmlformats.org/drawingml/2006/main" xmlns:r="http://schemas.openxmlformats.org/officeDocument/2006/relationships" xmlns:p="http://schemas.openxmlformats.org/presentationml/2006/main">
  <p:tag name="TIMING" val="|94.2|17.4|79.6|1.5|2|1.3|19.3|1.6|2.8"/>
</p:tagLst>
</file>

<file path=ppt/tags/tag14.xml><?xml version="1.0" encoding="utf-8"?>
<p:tagLst xmlns:a="http://schemas.openxmlformats.org/drawingml/2006/main" xmlns:r="http://schemas.openxmlformats.org/officeDocument/2006/relationships" xmlns:p="http://schemas.openxmlformats.org/presentationml/2006/main">
  <p:tag name="TIMING" val="|94.2|17.4|79.6|1.5|2|1.3|19.3|1.6|2.8"/>
</p:tagLst>
</file>

<file path=ppt/tags/tag15.xml><?xml version="1.0" encoding="utf-8"?>
<p:tagLst xmlns:a="http://schemas.openxmlformats.org/drawingml/2006/main" xmlns:r="http://schemas.openxmlformats.org/officeDocument/2006/relationships" xmlns:p="http://schemas.openxmlformats.org/presentationml/2006/main">
  <p:tag name="TIMING" val="|94.2|17.4|79.6|1.5|2|1.3|19.3|1.6|2.8"/>
</p:tagLst>
</file>

<file path=ppt/tags/tag16.xml><?xml version="1.0" encoding="utf-8"?>
<p:tagLst xmlns:a="http://schemas.openxmlformats.org/drawingml/2006/main" xmlns:r="http://schemas.openxmlformats.org/officeDocument/2006/relationships" xmlns:p="http://schemas.openxmlformats.org/presentationml/2006/main">
  <p:tag name="TIMING" val="|94.2|17.4|79.6|1.5|2|1.3|19.3|1.6|2.8"/>
</p:tagLst>
</file>

<file path=ppt/tags/tag17.xml><?xml version="1.0" encoding="utf-8"?>
<p:tagLst xmlns:a="http://schemas.openxmlformats.org/drawingml/2006/main" xmlns:r="http://schemas.openxmlformats.org/officeDocument/2006/relationships" xmlns:p="http://schemas.openxmlformats.org/presentationml/2006/main">
  <p:tag name="TIMING" val="|94.2|17.4|79.6|1.5|2|1.3|19.3|1.6|2.8"/>
</p:tagLst>
</file>

<file path=ppt/tags/tag18.xml><?xml version="1.0" encoding="utf-8"?>
<p:tagLst xmlns:a="http://schemas.openxmlformats.org/drawingml/2006/main" xmlns:r="http://schemas.openxmlformats.org/officeDocument/2006/relationships" xmlns:p="http://schemas.openxmlformats.org/presentationml/2006/main">
  <p:tag name="TIMING" val="|94.2|17.4|79.6|1.5|2|1.3|19.3|1.6|2.8"/>
</p:tagLst>
</file>

<file path=ppt/tags/tag19.xml><?xml version="1.0" encoding="utf-8"?>
<p:tagLst xmlns:a="http://schemas.openxmlformats.org/drawingml/2006/main" xmlns:r="http://schemas.openxmlformats.org/officeDocument/2006/relationships" xmlns:p="http://schemas.openxmlformats.org/presentationml/2006/main">
  <p:tag name="TIMING" val="|94.2|17.4|79.6|1.5|2|1.3|19.3|1.6|2.8"/>
</p:tagLst>
</file>

<file path=ppt/tags/tag2.xml><?xml version="1.0" encoding="utf-8"?>
<p:tagLst xmlns:a="http://schemas.openxmlformats.org/drawingml/2006/main" xmlns:r="http://schemas.openxmlformats.org/officeDocument/2006/relationships" xmlns:p="http://schemas.openxmlformats.org/presentationml/2006/main">
  <p:tag name="TIMING" val="|35.3|1.4|1.3"/>
</p:tagLst>
</file>

<file path=ppt/tags/tag20.xml><?xml version="1.0" encoding="utf-8"?>
<p:tagLst xmlns:a="http://schemas.openxmlformats.org/drawingml/2006/main" xmlns:r="http://schemas.openxmlformats.org/officeDocument/2006/relationships" xmlns:p="http://schemas.openxmlformats.org/presentationml/2006/main">
  <p:tag name="TIMING" val="|94.2|17.4|79.6|1.5|2|1.3|19.3|1.6|2.8"/>
</p:tagLst>
</file>

<file path=ppt/tags/tag21.xml><?xml version="1.0" encoding="utf-8"?>
<p:tagLst xmlns:a="http://schemas.openxmlformats.org/drawingml/2006/main" xmlns:r="http://schemas.openxmlformats.org/officeDocument/2006/relationships" xmlns:p="http://schemas.openxmlformats.org/presentationml/2006/main">
  <p:tag name="TIMING" val="|94.2|17.4|79.6|1.5|2|1.3|19.3|1.6|2.8"/>
</p:tagLst>
</file>

<file path=ppt/tags/tag22.xml><?xml version="1.0" encoding="utf-8"?>
<p:tagLst xmlns:a="http://schemas.openxmlformats.org/drawingml/2006/main" xmlns:r="http://schemas.openxmlformats.org/officeDocument/2006/relationships" xmlns:p="http://schemas.openxmlformats.org/presentationml/2006/main">
  <p:tag name="TIMING" val="|94.2|17.4|79.6|1.5|2|1.3|19.3|1.6|2.8"/>
</p:tagLst>
</file>

<file path=ppt/tags/tag23.xml><?xml version="1.0" encoding="utf-8"?>
<p:tagLst xmlns:a="http://schemas.openxmlformats.org/drawingml/2006/main" xmlns:r="http://schemas.openxmlformats.org/officeDocument/2006/relationships" xmlns:p="http://schemas.openxmlformats.org/presentationml/2006/main">
  <p:tag name="TIMING" val="|94.2|17.4|79.6|1.5|2|1.3|19.3|1.6|2.8"/>
</p:tagLst>
</file>

<file path=ppt/tags/tag24.xml><?xml version="1.0" encoding="utf-8"?>
<p:tagLst xmlns:a="http://schemas.openxmlformats.org/drawingml/2006/main" xmlns:r="http://schemas.openxmlformats.org/officeDocument/2006/relationships" xmlns:p="http://schemas.openxmlformats.org/presentationml/2006/main">
  <p:tag name="TIMING" val="|94.2|17.4|79.6|1.5|2|1.3|19.3|1.6|2.8"/>
</p:tagLst>
</file>

<file path=ppt/tags/tag25.xml><?xml version="1.0" encoding="utf-8"?>
<p:tagLst xmlns:a="http://schemas.openxmlformats.org/drawingml/2006/main" xmlns:r="http://schemas.openxmlformats.org/officeDocument/2006/relationships" xmlns:p="http://schemas.openxmlformats.org/presentationml/2006/main">
  <p:tag name="TIMING" val="|94.2|17.4|79.6|1.5|2|1.3|19.3|1.6|2.8"/>
</p:tagLst>
</file>

<file path=ppt/tags/tag26.xml><?xml version="1.0" encoding="utf-8"?>
<p:tagLst xmlns:a="http://schemas.openxmlformats.org/drawingml/2006/main" xmlns:r="http://schemas.openxmlformats.org/officeDocument/2006/relationships" xmlns:p="http://schemas.openxmlformats.org/presentationml/2006/main">
  <p:tag name="TIMING" val="|94.2|17.4|79.6|1.5|2|1.3|19.3|1.6|2.8"/>
</p:tagLst>
</file>

<file path=ppt/tags/tag27.xml><?xml version="1.0" encoding="utf-8"?>
<p:tagLst xmlns:a="http://schemas.openxmlformats.org/drawingml/2006/main" xmlns:r="http://schemas.openxmlformats.org/officeDocument/2006/relationships" xmlns:p="http://schemas.openxmlformats.org/presentationml/2006/main">
  <p:tag name="TIMING" val="|94.2|17.4|79.6|1.5|2|1.3|19.3|1.6|2.8"/>
</p:tagLst>
</file>

<file path=ppt/tags/tag28.xml><?xml version="1.0" encoding="utf-8"?>
<p:tagLst xmlns:a="http://schemas.openxmlformats.org/drawingml/2006/main" xmlns:r="http://schemas.openxmlformats.org/officeDocument/2006/relationships" xmlns:p="http://schemas.openxmlformats.org/presentationml/2006/main">
  <p:tag name="TIMING" val="|94.2|17.4|79.6|1.5|2|1.3|19.3|1.6|2.8"/>
</p:tagLst>
</file>

<file path=ppt/tags/tag3.xml><?xml version="1.0" encoding="utf-8"?>
<p:tagLst xmlns:a="http://schemas.openxmlformats.org/drawingml/2006/main" xmlns:r="http://schemas.openxmlformats.org/officeDocument/2006/relationships" xmlns:p="http://schemas.openxmlformats.org/presentationml/2006/main">
  <p:tag name="TIMING" val="|35.3|1.4|1.3"/>
</p:tagLst>
</file>

<file path=ppt/tags/tag4.xml><?xml version="1.0" encoding="utf-8"?>
<p:tagLst xmlns:a="http://schemas.openxmlformats.org/drawingml/2006/main" xmlns:r="http://schemas.openxmlformats.org/officeDocument/2006/relationships" xmlns:p="http://schemas.openxmlformats.org/presentationml/2006/main">
  <p:tag name="TIMING" val="|35.3|1.4|1.3"/>
</p:tagLst>
</file>

<file path=ppt/tags/tag5.xml><?xml version="1.0" encoding="utf-8"?>
<p:tagLst xmlns:a="http://schemas.openxmlformats.org/drawingml/2006/main" xmlns:r="http://schemas.openxmlformats.org/officeDocument/2006/relationships" xmlns:p="http://schemas.openxmlformats.org/presentationml/2006/main">
  <p:tag name="TIMING" val="|0.1|43|1.6|2|0.7|0.7|0.8|2.5|1.6|4.5|1.4|0.9|35.5|0.8"/>
</p:tagLst>
</file>

<file path=ppt/tags/tag6.xml><?xml version="1.0" encoding="utf-8"?>
<p:tagLst xmlns:a="http://schemas.openxmlformats.org/drawingml/2006/main" xmlns:r="http://schemas.openxmlformats.org/officeDocument/2006/relationships" xmlns:p="http://schemas.openxmlformats.org/presentationml/2006/main">
  <p:tag name="TIMING" val="|0.1|43|1.6|2|0.7|0.7|0.8|2.5|1.6|4.5|1.4|0.9|35.5|0.8"/>
</p:tagLst>
</file>

<file path=ppt/tags/tag7.xml><?xml version="1.0" encoding="utf-8"?>
<p:tagLst xmlns:a="http://schemas.openxmlformats.org/drawingml/2006/main" xmlns:r="http://schemas.openxmlformats.org/officeDocument/2006/relationships" xmlns:p="http://schemas.openxmlformats.org/presentationml/2006/main">
  <p:tag name="TIMING" val="|94.2|17.4|79.6|1.5|2|1.3|19.3|1.6|2.8"/>
</p:tagLst>
</file>

<file path=ppt/tags/tag8.xml><?xml version="1.0" encoding="utf-8"?>
<p:tagLst xmlns:a="http://schemas.openxmlformats.org/drawingml/2006/main" xmlns:r="http://schemas.openxmlformats.org/officeDocument/2006/relationships" xmlns:p="http://schemas.openxmlformats.org/presentationml/2006/main">
  <p:tag name="TIMING" val="|94.2|17.4|79.6|1.5|2|1.3|19.3|1.6|2.8"/>
</p:tagLst>
</file>

<file path=ppt/tags/tag9.xml><?xml version="1.0" encoding="utf-8"?>
<p:tagLst xmlns:a="http://schemas.openxmlformats.org/drawingml/2006/main" xmlns:r="http://schemas.openxmlformats.org/officeDocument/2006/relationships" xmlns:p="http://schemas.openxmlformats.org/presentationml/2006/main">
  <p:tag name="TIMING" val="|0.1|43|1.6|2|0.7|0.7|0.8|2.5|1.6|4.5|1.4|0.9|35.5|0.8"/>
</p:tagLst>
</file>

<file path=ppt/theme/theme1.xml><?xml version="1.0" encoding="utf-8"?>
<a:theme xmlns:a="http://schemas.openxmlformats.org/drawingml/2006/main" name="清风素材 https://12sc.taobao.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13753</TotalTime>
  <Words>4297</Words>
  <Application>Microsoft Macintosh PowerPoint</Application>
  <PresentationFormat>宽屏</PresentationFormat>
  <Paragraphs>552</Paragraphs>
  <Slides>39</Slides>
  <Notes>39</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39</vt:i4>
      </vt:variant>
    </vt:vector>
  </HeadingPairs>
  <TitlesOfParts>
    <vt:vector size="46" baseType="lpstr">
      <vt:lpstr>方正兰亭粗黑_GBK</vt:lpstr>
      <vt:lpstr>微软雅黑</vt:lpstr>
      <vt:lpstr>Arial</vt:lpstr>
      <vt:lpstr>Calibri</vt:lpstr>
      <vt:lpstr>Cambria</vt:lpstr>
      <vt:lpstr>Cambria Math</vt:lpstr>
      <vt:lpstr>清风素材 https://12sc.taobao.com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赵 义凯</cp:lastModifiedBy>
  <cp:revision>787</cp:revision>
  <dcterms:created xsi:type="dcterms:W3CDTF">2015-05-06T09:02:23Z</dcterms:created>
  <dcterms:modified xsi:type="dcterms:W3CDTF">2022-05-24T15:09:22Z</dcterms:modified>
</cp:coreProperties>
</file>